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483" r:id="rId13"/>
    <p:sldId id="484" r:id="rId14"/>
    <p:sldId id="508" r:id="rId15"/>
    <p:sldId id="647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6" r:id="rId25"/>
    <p:sldId id="510" r:id="rId26"/>
    <p:sldId id="517" r:id="rId27"/>
    <p:sldId id="499" r:id="rId28"/>
    <p:sldId id="500" r:id="rId29"/>
    <p:sldId id="511" r:id="rId30"/>
    <p:sldId id="650" r:id="rId31"/>
    <p:sldId id="655" r:id="rId32"/>
    <p:sldId id="656" r:id="rId33"/>
    <p:sldId id="653" r:id="rId34"/>
    <p:sldId id="654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650"/>
            <p14:sldId id="655"/>
            <p14:sldId id="656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384" autoAdjust="0"/>
  </p:normalViewPr>
  <p:slideViewPr>
    <p:cSldViewPr>
      <p:cViewPr varScale="1">
        <p:scale>
          <a:sx n="82" d="100"/>
          <a:sy n="82" d="100"/>
        </p:scale>
        <p:origin x="65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482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626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90449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2" y="4533475"/>
            <a:ext cx="35052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18" y="3803649"/>
            <a:ext cx="900100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type which we declare them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Func</a:t>
            </a:r>
            <a:r>
              <a:rPr lang="en-US" sz="3200" dirty="0"/>
              <a:t> generic delegate use type parameters to define the number and </a:t>
            </a:r>
            <a:br>
              <a:rPr lang="en-US" sz="3200" dirty="0"/>
            </a:br>
            <a:r>
              <a:rPr lang="en-US" sz="3200" dirty="0"/>
              <a:t>types of input parameters, and the return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909834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167725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769144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662574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621465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616530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162018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621466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762" y="1873700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762" y="363256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762" y="5399995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own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32382" y="3505200"/>
            <a:ext cx="98143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797588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886619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79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63360" y="5313005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with a capital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7224" y="3810745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9812" y="37338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6" y="4131611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220133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04" y="5211634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17" y="5325556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&lt;string, bool&gt;</a:t>
            </a:r>
            <a:r>
              <a:rPr lang="en-US" dirty="0">
                <a:solidFill>
                  <a:schemeClr val="tx1"/>
                </a:solidFill>
              </a:rPr>
              <a:t> checker = </a:t>
            </a:r>
            <a:r>
              <a:rPr lang="en-US" dirty="0">
                <a:solidFill>
                  <a:schemeClr val="bg1"/>
                </a:solidFill>
              </a:rPr>
              <a:t>n =&gt; n[0] == </a:t>
            </a:r>
            <a:r>
              <a:rPr lang="en-US" dirty="0" err="1">
                <a:solidFill>
                  <a:schemeClr val="bg1"/>
                </a:solidFill>
              </a:rPr>
              <a:t>n.ToUpper</a:t>
            </a:r>
            <a:r>
              <a:rPr lang="en-US" dirty="0">
                <a:solidFill>
                  <a:schemeClr val="bg1"/>
                </a:solidFill>
              </a:rPr>
              <a:t>()[0]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words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().Split(new string[] {" "},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StringSplitOptions.RemoveEmptyEntries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.Where(</a:t>
            </a:r>
            <a:r>
              <a:rPr lang="en-US" dirty="0">
                <a:solidFill>
                  <a:schemeClr val="bg1"/>
                </a:solidFill>
              </a:rPr>
              <a:t>checker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4114800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49280" y="3329969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0" y="4189446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345" y="414114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813" y="335631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3" y="4215795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prices = 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n =&gt; n * 1.2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</a:t>
            </a:r>
            <a:r>
              <a:rPr lang="en-US" sz="2800" dirty="0" err="1">
                <a:solidFill>
                  <a:schemeClr val="tx1"/>
                </a:solidFill>
              </a:rPr>
              <a:t>ToArray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price in prices)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79434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4267200"/>
            <a:ext cx="83820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9379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83033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3112006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458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280" y="4256959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857669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19478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//TODO: </a:t>
            </a:r>
            <a:r>
              <a:rPr lang="en-US" sz="2600" i="1" dirty="0">
                <a:solidFill>
                  <a:schemeClr val="accent2"/>
                </a:solidFill>
              </a:rPr>
              <a:t>Read data from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dirty="0" err="1">
                <a:solidFill>
                  <a:schemeClr val="tx1"/>
                </a:solidFill>
              </a:rPr>
              <a:t>CreateTester</a:t>
            </a:r>
            <a:r>
              <a:rPr lang="en-US" sz="2600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sz="2600" dirty="0">
                <a:solidFill>
                  <a:schemeClr val="bg1"/>
                </a:solidFill>
              </a:rPr>
              <a:t>Action&lt;</a:t>
            </a:r>
            <a:r>
              <a:rPr lang="en-US" sz="2600" dirty="0" err="1">
                <a:solidFill>
                  <a:schemeClr val="bg1"/>
                </a:solidFill>
              </a:rPr>
              <a:t>KeyValuePair</a:t>
            </a:r>
            <a:r>
              <a:rPr lang="en-US" sz="2600" dirty="0">
                <a:solidFill>
                  <a:schemeClr val="bg1"/>
                </a:solidFill>
              </a:rPr>
              <a:t>&lt;string,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dirty="0" err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PrintFilteredStudent</a:t>
            </a:r>
            <a:r>
              <a:rPr lang="en-US" sz="2600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95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40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has a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a declarative type of </a:t>
            </a:r>
            <a:br>
              <a:rPr lang="en-US" dirty="0"/>
            </a:br>
            <a:r>
              <a:rPr lang="en-US" dirty="0"/>
              <a:t>programming style</a:t>
            </a:r>
            <a:endParaRPr lang="bg-BG" dirty="0"/>
          </a:p>
          <a:p>
            <a:r>
              <a:rPr lang="en-US" dirty="0"/>
              <a:t>Its main focus is on "what to solve" in contrast to an </a:t>
            </a:r>
            <a:br>
              <a:rPr lang="en-US" dirty="0"/>
            </a:br>
            <a:r>
              <a:rPr lang="en-US" dirty="0"/>
              <a:t>imperative style where the main focus is how to </a:t>
            </a:r>
            <a:br>
              <a:rPr lang="en-US" dirty="0"/>
            </a:br>
            <a:r>
              <a:rPr lang="en-US" dirty="0"/>
              <a:t>solve"</a:t>
            </a:r>
            <a:endParaRPr lang="bg-BG" dirty="0"/>
          </a:p>
          <a:p>
            <a:r>
              <a:rPr lang="en-US" dirty="0"/>
              <a:t>Functions are First-Class or Higher-Order</a:t>
            </a:r>
          </a:p>
          <a:p>
            <a:pPr lvl="1"/>
            <a:r>
              <a:rPr lang="en-US" dirty="0"/>
              <a:t>Higher-order functions are functions that can either </a:t>
            </a:r>
            <a:br>
              <a:rPr lang="en-US" dirty="0"/>
            </a:br>
            <a:r>
              <a:rPr lang="en-US" dirty="0"/>
              <a:t>take other functions as 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</a:t>
            </a:r>
            <a:br>
              <a:rPr lang="en-US" sz="3600" dirty="0"/>
            </a:br>
            <a:r>
              <a:rPr lang="en-US" sz="3600" dirty="0"/>
              <a:t>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containing 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sz="3200" dirty="0"/>
              <a:t>Read as 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817812" y="274320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(parameters) =&gt; {body}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12212</TotalTime>
  <Words>1356</Words>
  <Application>Microsoft Office PowerPoint</Application>
  <PresentationFormat>Custom</PresentationFormat>
  <Paragraphs>340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</vt:lpstr>
      <vt:lpstr>PowerPoint Presentation</vt:lpstr>
      <vt:lpstr>Lambda Expressions</vt:lpstr>
      <vt:lpstr>Lambda Expressions (2)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410</cp:revision>
  <dcterms:created xsi:type="dcterms:W3CDTF">2014-01-02T17:00:34Z</dcterms:created>
  <dcterms:modified xsi:type="dcterms:W3CDTF">2019-01-31T12:15:52Z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