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2" r:id="rId3"/>
    <p:sldId id="271" r:id="rId4"/>
    <p:sldId id="300" r:id="rId5"/>
    <p:sldId id="301" r:id="rId6"/>
    <p:sldId id="276" r:id="rId7"/>
    <p:sldId id="284" r:id="rId8"/>
    <p:sldId id="285" r:id="rId9"/>
    <p:sldId id="286" r:id="rId10"/>
    <p:sldId id="287" r:id="rId11"/>
    <p:sldId id="288" r:id="rId12"/>
    <p:sldId id="289" r:id="rId13"/>
    <p:sldId id="278" r:id="rId14"/>
    <p:sldId id="297" r:id="rId15"/>
    <p:sldId id="290" r:id="rId16"/>
    <p:sldId id="296" r:id="rId17"/>
    <p:sldId id="277" r:id="rId18"/>
    <p:sldId id="294" r:id="rId19"/>
    <p:sldId id="291" r:id="rId20"/>
    <p:sldId id="295" r:id="rId21"/>
    <p:sldId id="298" r:id="rId22"/>
    <p:sldId id="299" r:id="rId23"/>
    <p:sldId id="279" r:id="rId24"/>
    <p:sldId id="292" r:id="rId25"/>
    <p:sldId id="293" r:id="rId26"/>
    <p:sldId id="280" r:id="rId27"/>
    <p:sldId id="281" r:id="rId28"/>
    <p:sldId id="275" r:id="rId29"/>
    <p:sldId id="272" r:id="rId30"/>
    <p:sldId id="273"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176" autoAdjust="0"/>
  </p:normalViewPr>
  <p:slideViewPr>
    <p:cSldViewPr snapToGrid="0">
      <p:cViewPr varScale="1">
        <p:scale>
          <a:sx n="66" d="100"/>
          <a:sy n="66" d="100"/>
        </p:scale>
        <p:origin x="13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DDFF6-00E2-4044-B5FA-FDADC32BD187}" type="datetimeFigureOut">
              <a:rPr lang="en-US" smtClean="0"/>
              <a:t>6/3/2017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035D-E5EC-4F72-8410-D3F7E0B5F874}" type="slidenum">
              <a:rPr lang="en-US" smtClean="0"/>
              <a:t>‹#›</a:t>
            </a:fld>
            <a:endParaRPr lang="en-US"/>
          </a:p>
        </p:txBody>
      </p:sp>
    </p:spTree>
    <p:extLst>
      <p:ext uri="{BB962C8B-B14F-4D97-AF65-F5344CB8AC3E}">
        <p14:creationId xmlns:p14="http://schemas.microsoft.com/office/powerpoint/2010/main" val="133908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a:p>
        </p:txBody>
      </p:sp>
      <p:sp>
        <p:nvSpPr>
          <p:cNvPr id="4" name="Slide Number Placeholder 3"/>
          <p:cNvSpPr>
            <a:spLocks noGrp="1"/>
          </p:cNvSpPr>
          <p:nvPr>
            <p:ph type="sldNum" sz="quarter" idx="10"/>
          </p:nvPr>
        </p:nvSpPr>
        <p:spPr/>
        <p:txBody>
          <a:bodyPr/>
          <a:lstStyle/>
          <a:p>
            <a:fld id="{9650035D-E5EC-4F72-8410-D3F7E0B5F874}" type="slidenum">
              <a:rPr lang="en-US" smtClean="0"/>
              <a:t>1</a:t>
            </a:fld>
            <a:endParaRPr lang="en-US"/>
          </a:p>
        </p:txBody>
      </p:sp>
    </p:spTree>
    <p:extLst>
      <p:ext uri="{BB962C8B-B14F-4D97-AF65-F5344CB8AC3E}">
        <p14:creationId xmlns:p14="http://schemas.microsoft.com/office/powerpoint/2010/main" val="157165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19</a:t>
            </a:fld>
            <a:endParaRPr lang="en-US"/>
          </a:p>
        </p:txBody>
      </p:sp>
    </p:spTree>
    <p:extLst>
      <p:ext uri="{BB962C8B-B14F-4D97-AF65-F5344CB8AC3E}">
        <p14:creationId xmlns:p14="http://schemas.microsoft.com/office/powerpoint/2010/main" val="401145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first version of ASP.NET Web API supports 3 types of action results. They are </a:t>
            </a:r>
            <a:r>
              <a:rPr lang="en-US" sz="1200" b="0" i="0" kern="1200" dirty="0" err="1">
                <a:solidFill>
                  <a:schemeClr val="tx1"/>
                </a:solidFill>
                <a:effectLst/>
                <a:latin typeface="+mn-lt"/>
                <a:ea typeface="+mn-ea"/>
                <a:cs typeface="+mn-cs"/>
              </a:rPr>
              <a:t>HttpResponseMessage</a:t>
            </a:r>
            <a:r>
              <a:rPr lang="en-US" sz="1200" b="0" i="0" kern="1200" dirty="0">
                <a:solidFill>
                  <a:schemeClr val="tx1"/>
                </a:solidFill>
                <a:effectLst/>
                <a:latin typeface="+mn-lt"/>
                <a:ea typeface="+mn-ea"/>
                <a:cs typeface="+mn-cs"/>
              </a:rPr>
              <a:t>, Void and Type of Entity or Model. But in WEB API 2, Microsoft had introduced another powerful Action result called </a:t>
            </a:r>
            <a:r>
              <a:rPr lang="en-US" sz="1200" b="0" i="0" kern="1200" dirty="0" err="1">
                <a:solidFill>
                  <a:schemeClr val="tx1"/>
                </a:solidFill>
                <a:effectLst/>
                <a:latin typeface="+mn-lt"/>
                <a:ea typeface="+mn-ea"/>
                <a:cs typeface="+mn-cs"/>
              </a:rPr>
              <a:t>IhttpActionResult</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a:p>
            <a:r>
              <a:rPr lang="en-US" dirty="0"/>
              <a:t> </a:t>
            </a:r>
            <a:r>
              <a:rPr lang="en-US" dirty="0" err="1"/>
              <a:t>IContentNegotiator</a:t>
            </a:r>
            <a:r>
              <a:rPr lang="en-US" dirty="0"/>
              <a:t> selects</a:t>
            </a:r>
            <a:r>
              <a:rPr lang="en-US" baseline="0" dirty="0"/>
              <a:t> the appropriate </a:t>
            </a:r>
            <a:r>
              <a:rPr lang="en-US" baseline="0" dirty="0" err="1"/>
              <a:t>MediaTypeFormatter</a:t>
            </a:r>
            <a:r>
              <a:rPr lang="en-US" baseline="0" dirty="0"/>
              <a:t> </a:t>
            </a:r>
            <a:r>
              <a:rPr lang="en-US" sz="1200" b="0" i="0" kern="1200" dirty="0">
                <a:solidFill>
                  <a:schemeClr val="tx1"/>
                </a:solidFill>
                <a:effectLst/>
                <a:latin typeface="+mn-lt"/>
                <a:ea typeface="+mn-ea"/>
                <a:cs typeface="+mn-cs"/>
              </a:rPr>
              <a:t>in compliance with header values in the request.</a:t>
            </a:r>
          </a:p>
          <a:p>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22</a:t>
            </a:fld>
            <a:endParaRPr lang="en-US"/>
          </a:p>
        </p:txBody>
      </p:sp>
    </p:spTree>
    <p:extLst>
      <p:ext uri="{BB962C8B-B14F-4D97-AF65-F5344CB8AC3E}">
        <p14:creationId xmlns:p14="http://schemas.microsoft.com/office/powerpoint/2010/main" val="286979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24</a:t>
            </a:fld>
            <a:endParaRPr lang="en-US"/>
          </a:p>
        </p:txBody>
      </p:sp>
    </p:spTree>
    <p:extLst>
      <p:ext uri="{BB962C8B-B14F-4D97-AF65-F5344CB8AC3E}">
        <p14:creationId xmlns:p14="http://schemas.microsoft.com/office/powerpoint/2010/main" val="984001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25</a:t>
            </a:fld>
            <a:endParaRPr lang="en-US"/>
          </a:p>
        </p:txBody>
      </p:sp>
    </p:spTree>
    <p:extLst>
      <p:ext uri="{BB962C8B-B14F-4D97-AF65-F5344CB8AC3E}">
        <p14:creationId xmlns:p14="http://schemas.microsoft.com/office/powerpoint/2010/main" val="38160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an example for entire new logic?</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a:t>
            </a:fld>
            <a:endParaRPr lang="en-US"/>
          </a:p>
        </p:txBody>
      </p:sp>
    </p:spTree>
    <p:extLst>
      <p:ext uri="{BB962C8B-B14F-4D97-AF65-F5344CB8AC3E}">
        <p14:creationId xmlns:p14="http://schemas.microsoft.com/office/powerpoint/2010/main" val="15428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lower-level message handler pipeline</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3</a:t>
            </a:fld>
            <a:endParaRPr lang="en-US"/>
          </a:p>
        </p:txBody>
      </p:sp>
    </p:spTree>
    <p:extLst>
      <p:ext uri="{BB962C8B-B14F-4D97-AF65-F5344CB8AC3E}">
        <p14:creationId xmlns:p14="http://schemas.microsoft.com/office/powerpoint/2010/main" val="26214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5</a:t>
            </a:fld>
            <a:endParaRPr lang="en-US"/>
          </a:p>
        </p:txBody>
      </p:sp>
    </p:spTree>
    <p:extLst>
      <p:ext uri="{BB962C8B-B14F-4D97-AF65-F5344CB8AC3E}">
        <p14:creationId xmlns:p14="http://schemas.microsoft.com/office/powerpoint/2010/main" val="211856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6</a:t>
            </a:fld>
            <a:endParaRPr lang="en-US"/>
          </a:p>
        </p:txBody>
      </p:sp>
    </p:spTree>
    <p:extLst>
      <p:ext uri="{BB962C8B-B14F-4D97-AF65-F5344CB8AC3E}">
        <p14:creationId xmlns:p14="http://schemas.microsoft.com/office/powerpoint/2010/main" val="35474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3. </a:t>
            </a:r>
            <a:r>
              <a:rPr lang="en-US" sz="1200" dirty="0"/>
              <a:t>Use the </a:t>
            </a:r>
            <a:r>
              <a:rPr lang="en-US" sz="1200" dirty="0" err="1"/>
              <a:t>config.Routes.MapHttpRoute</a:t>
            </a:r>
            <a:r>
              <a:rPr lang="en-US" sz="1200" dirty="0"/>
              <a:t> extension method if possible.</a:t>
            </a:r>
          </a:p>
          <a:p>
            <a:r>
              <a:rPr lang="en-US" sz="1200" dirty="0"/>
              <a:t>	This will reuse the default web </a:t>
            </a:r>
            <a:r>
              <a:rPr lang="en-US" sz="1200" dirty="0" err="1"/>
              <a:t>api</a:t>
            </a:r>
            <a:r>
              <a:rPr lang="en-US" sz="1200" dirty="0"/>
              <a:t> validation logic. </a:t>
            </a:r>
          </a:p>
          <a:p>
            <a:r>
              <a:rPr lang="en-US" sz="1200" dirty="0"/>
              <a:t>	For example the</a:t>
            </a:r>
            <a:r>
              <a:rPr lang="en-US" sz="1200" baseline="0" dirty="0"/>
              <a:t> route template check for mapping is in internal sealed class and cannot be seen and eventually used from outside.</a:t>
            </a:r>
          </a:p>
          <a:p>
            <a:r>
              <a:rPr lang="en-US" sz="1200" baseline="0" dirty="0"/>
              <a:t>	If the </a:t>
            </a:r>
            <a:r>
              <a:rPr lang="en-US" sz="1200" kern="1200" dirty="0" err="1">
                <a:solidFill>
                  <a:schemeClr val="tx1"/>
                </a:solidFill>
                <a:effectLst/>
                <a:latin typeface="+mn-lt"/>
                <a:ea typeface="+mn-ea"/>
                <a:cs typeface="+mn-cs"/>
              </a:rPr>
              <a:t>config.Routes.Add</a:t>
            </a:r>
            <a:r>
              <a:rPr lang="en-US" sz="1200" kern="1200" dirty="0">
                <a:solidFill>
                  <a:schemeClr val="tx1"/>
                </a:solidFill>
                <a:effectLst/>
                <a:latin typeface="+mn-lt"/>
                <a:ea typeface="+mn-ea"/>
                <a:cs typeface="+mn-cs"/>
              </a:rPr>
              <a:t>(…) method is used</a:t>
            </a:r>
            <a:r>
              <a:rPr lang="en-US" sz="1200" kern="1200" baseline="0" dirty="0">
                <a:solidFill>
                  <a:schemeClr val="tx1"/>
                </a:solidFill>
                <a:effectLst/>
                <a:latin typeface="+mn-lt"/>
                <a:ea typeface="+mn-ea"/>
                <a:cs typeface="+mn-cs"/>
              </a:rPr>
              <a:t> an entirely custom </a:t>
            </a:r>
            <a:r>
              <a:rPr lang="en-US" sz="1200" kern="1200" baseline="0" dirty="0" err="1">
                <a:solidFill>
                  <a:schemeClr val="tx1"/>
                </a:solidFill>
                <a:effectLst/>
                <a:latin typeface="+mn-lt"/>
                <a:ea typeface="+mn-ea"/>
                <a:cs typeface="+mn-cs"/>
              </a:rPr>
              <a:t>IHttpRoute</a:t>
            </a:r>
            <a:r>
              <a:rPr lang="en-US" sz="1200" kern="1200" baseline="0" dirty="0">
                <a:solidFill>
                  <a:schemeClr val="tx1"/>
                </a:solidFill>
                <a:effectLst/>
                <a:latin typeface="+mn-lt"/>
                <a:ea typeface="+mn-ea"/>
                <a:cs typeface="+mn-cs"/>
              </a:rPr>
              <a:t> instance should be provided. In this case the route matching needs to be verified manually inside the 	</a:t>
            </a:r>
            <a:r>
              <a:rPr lang="en-US" sz="1200" kern="1200" dirty="0" err="1">
                <a:solidFill>
                  <a:schemeClr val="tx1"/>
                </a:solidFill>
                <a:effectLst/>
                <a:latin typeface="+mn-lt"/>
                <a:ea typeface="+mn-ea"/>
                <a:cs typeface="+mn-cs"/>
              </a:rPr>
              <a:t>GetRouteData</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virtualPathRoot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HttpRequestMessage</a:t>
            </a:r>
            <a:r>
              <a:rPr lang="en-US" sz="1200" kern="1200" dirty="0">
                <a:solidFill>
                  <a:schemeClr val="tx1"/>
                </a:solidFill>
                <a:effectLst/>
                <a:latin typeface="+mn-lt"/>
                <a:ea typeface="+mn-ea"/>
                <a:cs typeface="+mn-cs"/>
              </a:rPr>
              <a:t> request)</a:t>
            </a:r>
            <a:r>
              <a:rPr lang="en-US" sz="1200" kern="1200" baseline="0" dirty="0">
                <a:solidFill>
                  <a:schemeClr val="tx1"/>
                </a:solidFill>
                <a:effectLst/>
                <a:latin typeface="+mn-lt"/>
                <a:ea typeface="+mn-ea"/>
                <a:cs typeface="+mn-cs"/>
              </a:rPr>
              <a:t> method. If no match null value should be returned. This will instruct the dispatcher to check the request against 	the next route in the </a:t>
            </a:r>
            <a:r>
              <a:rPr lang="en-US" sz="1200" kern="1200" baseline="0" dirty="0" err="1">
                <a:solidFill>
                  <a:schemeClr val="tx1"/>
                </a:solidFill>
                <a:effectLst/>
                <a:latin typeface="+mn-lt"/>
                <a:ea typeface="+mn-ea"/>
                <a:cs typeface="+mn-cs"/>
              </a:rPr>
              <a:t>HttpRouteCollection</a:t>
            </a:r>
            <a:r>
              <a:rPr lang="en-US" sz="1200" kern="1200" baseline="0" dirty="0">
                <a:solidFill>
                  <a:schemeClr val="tx1"/>
                </a:solidFill>
                <a:effectLst/>
                <a:latin typeface="+mn-lt"/>
                <a:ea typeface="+mn-ea"/>
                <a:cs typeface="+mn-cs"/>
              </a:rPr>
              <a:t>.</a:t>
            </a:r>
            <a:endParaRPr lang="en-US" sz="1200" dirty="0"/>
          </a:p>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8</a:t>
            </a:fld>
            <a:endParaRPr lang="en-US"/>
          </a:p>
        </p:txBody>
      </p:sp>
    </p:spTree>
    <p:extLst>
      <p:ext uri="{BB962C8B-B14F-4D97-AF65-F5344CB8AC3E}">
        <p14:creationId xmlns:p14="http://schemas.microsoft.com/office/powerpoint/2010/main" val="11435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Show</a:t>
            </a:r>
            <a:r>
              <a:rPr lang="en-US" baseline="0" dirty="0"/>
              <a:t> in source code the </a:t>
            </a:r>
            <a:r>
              <a:rPr lang="en-US" baseline="0"/>
              <a:t>try/catch block</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10</a:t>
            </a:fld>
            <a:endParaRPr lang="en-US"/>
          </a:p>
        </p:txBody>
      </p:sp>
    </p:spTree>
    <p:extLst>
      <p:ext uri="{BB962C8B-B14F-4D97-AF65-F5344CB8AC3E}">
        <p14:creationId xmlns:p14="http://schemas.microsoft.com/office/powerpoint/2010/main" val="24344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12</a:t>
            </a:fld>
            <a:endParaRPr lang="en-US"/>
          </a:p>
        </p:txBody>
      </p:sp>
    </p:spTree>
    <p:extLst>
      <p:ext uri="{BB962C8B-B14F-4D97-AF65-F5344CB8AC3E}">
        <p14:creationId xmlns:p14="http://schemas.microsoft.com/office/powerpoint/2010/main" val="309226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 it means that the model state is available to action filters. So instead to write in every action the </a:t>
            </a:r>
            <a:r>
              <a:rPr lang="en-US" sz="1200" b="0" i="0" kern="1200" dirty="0" err="1">
                <a:solidFill>
                  <a:schemeClr val="tx1"/>
                </a:solidFill>
                <a:effectLst/>
                <a:latin typeface="+mn-lt"/>
                <a:ea typeface="+mn-ea"/>
                <a:cs typeface="+mn-cs"/>
              </a:rPr>
              <a:t>modelstate</a:t>
            </a:r>
            <a:r>
              <a:rPr lang="en-US" sz="1200" b="0" i="0" kern="1200" dirty="0">
                <a:solidFill>
                  <a:schemeClr val="tx1"/>
                </a:solidFill>
                <a:effectLst/>
                <a:latin typeface="+mn-lt"/>
                <a:ea typeface="+mn-ea"/>
                <a:cs typeface="+mn-cs"/>
              </a:rPr>
              <a:t> check it can be done in an</a:t>
            </a:r>
            <a:r>
              <a:rPr lang="en-US" sz="1200" b="0" i="0" kern="1200" baseline="0" dirty="0">
                <a:solidFill>
                  <a:schemeClr val="tx1"/>
                </a:solidFill>
                <a:effectLst/>
                <a:latin typeface="+mn-lt"/>
                <a:ea typeface="+mn-ea"/>
                <a:cs typeface="+mn-cs"/>
              </a:rPr>
              <a:t> action filter.</a:t>
            </a:r>
          </a:p>
          <a:p>
            <a:pPr marL="228600" indent="-228600">
              <a:buAutoNum type="arabicPeriod"/>
            </a:pPr>
            <a:r>
              <a:rPr lang="en-US" sz="1200" b="0" i="0" kern="1200" dirty="0">
                <a:solidFill>
                  <a:schemeClr val="tx1"/>
                </a:solidFill>
                <a:effectLst/>
                <a:latin typeface="+mn-lt"/>
                <a:ea typeface="+mn-ea"/>
                <a:cs typeface="+mn-cs"/>
              </a:rPr>
              <a:t>Model binding is the process of creating .NET objects using the data sent by the browser in an HTTP request.</a:t>
            </a:r>
          </a:p>
          <a:p>
            <a:pPr marL="228600" indent="-228600">
              <a:buAutoNum type="arabicPeriod"/>
            </a:pPr>
            <a:r>
              <a:rPr lang="en-US" sz="1200" b="0" i="0" kern="1200" dirty="0">
                <a:solidFill>
                  <a:schemeClr val="tx1"/>
                </a:solidFill>
                <a:effectLst/>
                <a:latin typeface="+mn-lt"/>
                <a:ea typeface="+mn-ea"/>
                <a:cs typeface="+mn-cs"/>
              </a:rPr>
              <a:t> </a:t>
            </a:r>
          </a:p>
          <a:p>
            <a:pPr marL="228600" indent="-228600">
              <a:buAutoNum type="arabicPeriod"/>
            </a:pPr>
            <a:r>
              <a:rPr lang="en-US" sz="1200" b="0" i="0" kern="1200" dirty="0">
                <a:solidFill>
                  <a:schemeClr val="tx1"/>
                </a:solidFill>
                <a:effectLst/>
                <a:latin typeface="+mn-lt"/>
                <a:ea typeface="+mn-ea"/>
                <a:cs typeface="+mn-cs"/>
              </a:rPr>
              <a:t>At most one parameter is allowed to read from the message body.</a:t>
            </a:r>
          </a:p>
          <a:p>
            <a:pPr marL="914400" lvl="2" indent="0">
              <a:buNone/>
            </a:pPr>
            <a:r>
              <a:rPr lang="en-US" dirty="0"/>
              <a:t>// Caution: Will not work!    </a:t>
            </a:r>
          </a:p>
          <a:p>
            <a:pPr marL="0" indent="0">
              <a:buNone/>
            </a:pPr>
            <a:r>
              <a:rPr lang="en-US" dirty="0"/>
              <a:t>	public </a:t>
            </a:r>
            <a:r>
              <a:rPr lang="en-US" dirty="0" err="1"/>
              <a:t>HttpResponseMessage</a:t>
            </a:r>
            <a:r>
              <a:rPr lang="en-US" dirty="0"/>
              <a:t> Post([</a:t>
            </a:r>
            <a:r>
              <a:rPr lang="en-US" dirty="0" err="1"/>
              <a:t>FromBody</a:t>
            </a:r>
            <a:r>
              <a:rPr lang="en-US" dirty="0"/>
              <a:t>] </a:t>
            </a:r>
            <a:r>
              <a:rPr lang="en-US" dirty="0" err="1"/>
              <a:t>int</a:t>
            </a:r>
            <a:r>
              <a:rPr lang="en-US" dirty="0"/>
              <a:t> id, [</a:t>
            </a:r>
            <a:r>
              <a:rPr lang="en-US" dirty="0" err="1"/>
              <a:t>FromBody</a:t>
            </a:r>
            <a:r>
              <a:rPr lang="en-US" dirty="0"/>
              <a:t>] string name) { ... }</a:t>
            </a:r>
          </a:p>
          <a:p>
            <a:pPr marL="228600" indent="-228600">
              <a:buFont typeface="+mj-lt"/>
              <a:buAutoNum type="arabicPeriod"/>
            </a:pPr>
            <a:r>
              <a:rPr lang="en-US" dirty="0"/>
              <a:t>	</a:t>
            </a:r>
          </a:p>
        </p:txBody>
      </p:sp>
      <p:sp>
        <p:nvSpPr>
          <p:cNvPr id="4" name="Slide Number Placeholder 3"/>
          <p:cNvSpPr>
            <a:spLocks noGrp="1"/>
          </p:cNvSpPr>
          <p:nvPr>
            <p:ph type="sldNum" sz="quarter" idx="10"/>
          </p:nvPr>
        </p:nvSpPr>
        <p:spPr/>
        <p:txBody>
          <a:bodyPr/>
          <a:lstStyle/>
          <a:p>
            <a:fld id="{9650035D-E5EC-4F72-8410-D3F7E0B5F874}" type="slidenum">
              <a:rPr lang="en-US" smtClean="0"/>
              <a:t>16</a:t>
            </a:fld>
            <a:endParaRPr lang="en-US"/>
          </a:p>
        </p:txBody>
      </p:sp>
    </p:spTree>
    <p:extLst>
      <p:ext uri="{BB962C8B-B14F-4D97-AF65-F5344CB8AC3E}">
        <p14:creationId xmlns:p14="http://schemas.microsoft.com/office/powerpoint/2010/main" val="997226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144000" cy="668590"/>
          </a:xfrm>
        </p:spPr>
        <p:txBody>
          <a:bodyPr vert="horz" lIns="91440" tIns="45720" rIns="91440" bIns="45720" rtlCol="0" anchor="b">
            <a:normAutofit/>
          </a:bodyPr>
          <a:lstStyle>
            <a:lvl1pPr algn="just">
              <a:defRPr lang="en-US" sz="4000">
                <a:solidFill>
                  <a:srgbClr val="6B4077"/>
                </a:solidFill>
                <a:latin typeface="Gotham HTF Book" charset="0"/>
                <a:ea typeface="Gotham HTF Book" charset="0"/>
                <a:cs typeface="Gotham HTF Book" charset="0"/>
              </a:defRPr>
            </a:lvl1pPr>
          </a:lstStyle>
          <a:p>
            <a:pPr marL="0" lvl="0" algn="l"/>
            <a:r>
              <a:rPr lang="en-US"/>
              <a:t>Click to edit Master title style</a:t>
            </a:r>
            <a:endParaRPr lang="en-US" dirty="0"/>
          </a:p>
        </p:txBody>
      </p:sp>
      <p:sp>
        <p:nvSpPr>
          <p:cNvPr id="3" name="Subtitle 2"/>
          <p:cNvSpPr>
            <a:spLocks noGrp="1"/>
          </p:cNvSpPr>
          <p:nvPr>
            <p:ph type="subTitle" idx="1"/>
          </p:nvPr>
        </p:nvSpPr>
        <p:spPr>
          <a:xfrm>
            <a:off x="101600" y="6321369"/>
            <a:ext cx="9144000" cy="370522"/>
          </a:xfrm>
        </p:spPr>
        <p:txBody>
          <a:bodyPr vert="horz" lIns="91440" tIns="45720" rIns="91440" bIns="45720" rtlCol="0">
            <a:noAutofit/>
          </a:bodyPr>
          <a:lstStyle>
            <a:lvl1pPr algn="l">
              <a:defRPr lang="en-US" sz="2000">
                <a:solidFill>
                  <a:srgbClr val="E52238"/>
                </a:solidFill>
                <a:latin typeface="Gotham HTF Book" charset="0"/>
                <a:ea typeface="Gotham HTF Book" charset="0"/>
                <a:cs typeface="Gotham HTF Book" charset="0"/>
              </a:defRPr>
            </a:lvl1pPr>
          </a:lstStyle>
          <a:p>
            <a:pPr marL="0" lvl="0" indent="0">
              <a:buNone/>
            </a:pPr>
            <a:r>
              <a:rPr lang="en-US"/>
              <a:t>Click to edit Master subtitle style</a:t>
            </a:r>
            <a:endParaRPr lang="en-US" dirty="0"/>
          </a:p>
        </p:txBody>
      </p:sp>
      <p:pic>
        <p:nvPicPr>
          <p:cNvPr id="32" name="Picture 3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105551" y="5720925"/>
            <a:ext cx="615544" cy="909636"/>
          </a:xfrm>
          <a:prstGeom prst="rect">
            <a:avLst/>
          </a:prstGeom>
        </p:spPr>
      </p:pic>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421" y="6750"/>
            <a:ext cx="4827616" cy="5497863"/>
          </a:xfrm>
          <a:prstGeom prst="rect">
            <a:avLst/>
          </a:prstGeom>
        </p:spPr>
      </p:pic>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816163" y="6749"/>
            <a:ext cx="4827616" cy="5497863"/>
          </a:xfrm>
          <a:prstGeom prst="rect">
            <a:avLst/>
          </a:prstGeom>
        </p:spPr>
      </p:pic>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25285" t="12619" r="22368" b="9437"/>
          <a:stretch/>
        </p:blipFill>
        <p:spPr>
          <a:xfrm>
            <a:off x="7400968" y="6748"/>
            <a:ext cx="4778332" cy="5497863"/>
          </a:xfrm>
          <a:prstGeom prst="rect">
            <a:avLst/>
          </a:prstGeom>
        </p:spPr>
      </p:pic>
      <p:sp>
        <p:nvSpPr>
          <p:cNvPr id="36" name="Rectangle 35"/>
          <p:cNvSpPr/>
          <p:nvPr/>
        </p:nvSpPr>
        <p:spPr>
          <a:xfrm>
            <a:off x="8882742" y="2370434"/>
            <a:ext cx="2179695" cy="38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lumMod val="65000"/>
                    <a:lumOff val="35000"/>
                  </a:schemeClr>
                </a:solidFill>
                <a:latin typeface="Gotham HTF Book" charset="0"/>
                <a:ea typeface="Gotham HTF Book" charset="0"/>
                <a:cs typeface="Gotham HTF Book" charset="0"/>
              </a:rPr>
              <a:t>We build.</a:t>
            </a:r>
          </a:p>
        </p:txBody>
      </p:sp>
    </p:spTree>
    <p:extLst>
      <p:ext uri="{BB962C8B-B14F-4D97-AF65-F5344CB8AC3E}">
        <p14:creationId xmlns:p14="http://schemas.microsoft.com/office/powerpoint/2010/main" val="395267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308296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9231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5285" t="13525" r="38073" b="9437"/>
          <a:stretch/>
        </p:blipFill>
        <p:spPr>
          <a:xfrm>
            <a:off x="9440" y="7607"/>
            <a:ext cx="1252879" cy="2035461"/>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rot="10800000">
            <a:off x="-872" y="2040746"/>
            <a:ext cx="1252879" cy="2059398"/>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a:off x="10227" y="4076114"/>
            <a:ext cx="1252879" cy="2059398"/>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25285" t="63313" r="38073" b="9942"/>
          <a:stretch/>
        </p:blipFill>
        <p:spPr>
          <a:xfrm>
            <a:off x="11204" y="6142402"/>
            <a:ext cx="1252879" cy="706633"/>
          </a:xfrm>
          <a:prstGeom prst="rect">
            <a:avLst/>
          </a:prstGeom>
        </p:spPr>
      </p:pic>
      <p:sp>
        <p:nvSpPr>
          <p:cNvPr id="23" name="Rectangle 22"/>
          <p:cNvSpPr/>
          <p:nvPr/>
        </p:nvSpPr>
        <p:spPr>
          <a:xfrm>
            <a:off x="149940" y="5852160"/>
            <a:ext cx="816711" cy="284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lumMod val="65000"/>
                    <a:lumOff val="35000"/>
                  </a:schemeClr>
                </a:solidFill>
                <a:latin typeface="Gotham HTF Book" charset="0"/>
                <a:ea typeface="Gotham HTF Book" charset="0"/>
                <a:cs typeface="Gotham HTF Book" charset="0"/>
              </a:rPr>
              <a:t>We build.</a:t>
            </a:r>
          </a:p>
        </p:txBody>
      </p:sp>
      <p:cxnSp>
        <p:nvCxnSpPr>
          <p:cNvPr id="24" name="Straight Connector 23"/>
          <p:cNvCxnSpPr/>
          <p:nvPr/>
        </p:nvCxnSpPr>
        <p:spPr>
          <a:xfrm>
            <a:off x="1571221" y="592429"/>
            <a:ext cx="10221530" cy="0"/>
          </a:xfrm>
          <a:prstGeom prst="line">
            <a:avLst/>
          </a:prstGeom>
          <a:ln w="28575">
            <a:solidFill>
              <a:srgbClr val="E52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0305CC-77D9-43C1-9487-C134B9231D54}"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039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406211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0305CC-77D9-43C1-9487-C134B9231D54}" type="datetimeFigureOut">
              <a:rPr lang="en-US" smtClean="0"/>
              <a:t>6/3/2017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4717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305CC-77D9-43C1-9487-C134B9231D54}" type="datetimeFigureOut">
              <a:rPr lang="en-US" smtClean="0"/>
              <a:t>6/3/2017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7414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305CC-77D9-43C1-9487-C134B9231D54}"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58238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36967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058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1800" y="100434"/>
            <a:ext cx="10017852" cy="422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01800" y="872067"/>
            <a:ext cx="10017851" cy="5304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721283" y="6356349"/>
            <a:ext cx="24951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305CC-77D9-43C1-9487-C134B9231D54}" type="datetimeFigureOut">
              <a:rPr lang="en-US" smtClean="0"/>
              <a:t>6/3/2017</a:t>
            </a:fld>
            <a:endParaRPr lang="en-US"/>
          </a:p>
        </p:txBody>
      </p:sp>
      <p:sp>
        <p:nvSpPr>
          <p:cNvPr id="5" name="Footer Placeholder 4"/>
          <p:cNvSpPr>
            <a:spLocks noGrp="1"/>
          </p:cNvSpPr>
          <p:nvPr>
            <p:ph type="ftr" sz="quarter" idx="3"/>
          </p:nvPr>
        </p:nvSpPr>
        <p:spPr>
          <a:xfrm>
            <a:off x="4673600" y="6356350"/>
            <a:ext cx="3479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4265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7EFE3-93C0-4148-B500-4F6A55042F05}" type="slidenum">
              <a:rPr lang="en-US" smtClean="0"/>
              <a:t>‹#›</a:t>
            </a:fld>
            <a:endParaRPr lang="en-US"/>
          </a:p>
        </p:txBody>
      </p:sp>
    </p:spTree>
    <p:extLst>
      <p:ext uri="{BB962C8B-B14F-4D97-AF65-F5344CB8AC3E}">
        <p14:creationId xmlns:p14="http://schemas.microsoft.com/office/powerpoint/2010/main" val="193384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2000" kern="1200">
          <a:solidFill>
            <a:schemeClr val="tx1"/>
          </a:solidFill>
          <a:latin typeface="Gotham HTF Medium"/>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Data/WebApi/blob/v3.2-rt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chimera.labs.oreilly.com/books/1234000001708/ch12.html#_apicontroller_processing_model" TargetMode="External"/><Relationship Id="rId5" Type="http://schemas.openxmlformats.org/officeDocument/2006/relationships/hyperlink" Target="https://www.asp.net/media/4071077/aspnet-web-api-poster.pdf" TargetMode="External"/><Relationship Id="rId4" Type="http://schemas.openxmlformats.org/officeDocument/2006/relationships/hyperlink" Target="https://www.exceptionnotfound.net/the-asp-net-web-api-2-http-message-lifecycle-in-43-easy-steps-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aspnet.codeplex.com/SourceControl/latest#Samples/WebApi/ControllerSpecificConfigSample/ReadMe.tx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imple-talk.com/wp-content/uploads/imported/1358-ASP.NET%20MVC%20Pipeline.pdf" TargetMode="External"/><Relationship Id="rId2" Type="http://schemas.openxmlformats.org/officeDocument/2006/relationships/hyperlink" Target="https://www.simple-talk.com/dotnet/net-framework/an-introduction-to-asp-net-mvc-extensibil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911080" cy="668590"/>
          </a:xfrm>
        </p:spPr>
        <p:txBody>
          <a:bodyPr>
            <a:normAutofit fontScale="90000"/>
          </a:bodyPr>
          <a:lstStyle/>
          <a:p>
            <a:r>
              <a:rPr lang="en-US" dirty="0"/>
              <a:t>ASP.NET WEB API EXTENSIBILITY POINTS</a:t>
            </a:r>
          </a:p>
        </p:txBody>
      </p:sp>
      <p:sp>
        <p:nvSpPr>
          <p:cNvPr id="3" name="Subtitle 2"/>
          <p:cNvSpPr>
            <a:spLocks noGrp="1"/>
          </p:cNvSpPr>
          <p:nvPr>
            <p:ph type="subTitle" idx="1"/>
          </p:nvPr>
        </p:nvSpPr>
        <p:spPr/>
        <p:txBody>
          <a:bodyPr/>
          <a:lstStyle/>
          <a:p>
            <a:r>
              <a:rPr lang="en-US" dirty="0"/>
              <a:t>Vladimir Dimov</a:t>
            </a:r>
          </a:p>
        </p:txBody>
      </p:sp>
    </p:spTree>
    <p:extLst>
      <p:ext uri="{BB962C8B-B14F-4D97-AF65-F5344CB8AC3E}">
        <p14:creationId xmlns:p14="http://schemas.microsoft.com/office/powerpoint/2010/main" val="26439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6063198"/>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It is a message handler.</a:t>
            </a:r>
          </a:p>
          <a:p>
            <a:pPr marL="342900" indent="-342900">
              <a:buAutoNum type="arabicPeriod"/>
            </a:pPr>
            <a:endParaRPr lang="en-US" sz="2400" dirty="0"/>
          </a:p>
          <a:p>
            <a:pPr marL="342900" indent="-342900">
              <a:buFontTx/>
              <a:buAutoNum type="arabicPeriod"/>
            </a:pPr>
            <a:r>
              <a:rPr lang="en-US" sz="2400" dirty="0"/>
              <a:t>It selects the appropriate controller based on the request.</a:t>
            </a:r>
          </a:p>
          <a:p>
            <a:pPr marL="342900" indent="-342900">
              <a:buFontTx/>
              <a:buAutoNum type="arabicPeriod"/>
            </a:pPr>
            <a:endParaRPr lang="en-US" sz="2400" dirty="0"/>
          </a:p>
          <a:p>
            <a:pPr marL="342900" indent="-342900">
              <a:buFontTx/>
              <a:buAutoNum type="arabicPeriod"/>
            </a:pPr>
            <a:r>
              <a:rPr lang="en-US" sz="2400" dirty="0"/>
              <a:t>How the </a:t>
            </a:r>
            <a:r>
              <a:rPr lang="en-US" sz="2400" dirty="0" err="1"/>
              <a:t>ControllerDispatcher</a:t>
            </a:r>
            <a:r>
              <a:rPr lang="en-US" sz="2400" dirty="0"/>
              <a:t> modules are connected?</a:t>
            </a:r>
          </a:p>
          <a:p>
            <a:pPr marL="800100" lvl="1" indent="-342900">
              <a:buFont typeface="Arial" panose="020B0604020202020204" pitchFamily="34" charset="0"/>
              <a:buChar char="•"/>
            </a:pPr>
            <a:r>
              <a:rPr lang="en-US" sz="2400" dirty="0"/>
              <a:t>It uses the configured </a:t>
            </a:r>
            <a:r>
              <a:rPr lang="en-US" sz="2400" dirty="0" err="1"/>
              <a:t>ControllerSelector</a:t>
            </a:r>
            <a:r>
              <a:rPr lang="en-US" sz="2400" dirty="0"/>
              <a:t> to get </a:t>
            </a:r>
            <a:r>
              <a:rPr lang="en-US" sz="2400" dirty="0" err="1"/>
              <a:t>HttpControllerDesriptor</a:t>
            </a:r>
            <a:r>
              <a:rPr lang="en-US" sz="2400" dirty="0"/>
              <a:t>. </a:t>
            </a:r>
          </a:p>
          <a:p>
            <a:pPr marL="800100" lvl="1" indent="-342900">
              <a:buFont typeface="Arial" panose="020B0604020202020204" pitchFamily="34" charset="0"/>
              <a:buChar char="•"/>
            </a:pPr>
            <a:r>
              <a:rPr lang="en-US" sz="2400" dirty="0"/>
              <a:t>The </a:t>
            </a:r>
            <a:r>
              <a:rPr lang="en-US" sz="2400" dirty="0" err="1"/>
              <a:t>ControllerSelector</a:t>
            </a:r>
            <a:r>
              <a:rPr lang="en-US" sz="2400" dirty="0"/>
              <a:t> selects the controller using the </a:t>
            </a:r>
            <a:r>
              <a:rPr lang="en-US" sz="2400" dirty="0" err="1"/>
              <a:t>HttpControllerTypeCache</a:t>
            </a:r>
            <a:r>
              <a:rPr lang="en-US" sz="2400" dirty="0"/>
              <a:t>. </a:t>
            </a:r>
          </a:p>
          <a:p>
            <a:pPr marL="800100" lvl="1" indent="-342900">
              <a:buFont typeface="Arial" panose="020B0604020202020204" pitchFamily="34" charset="0"/>
              <a:buChar char="•"/>
            </a:pPr>
            <a:r>
              <a:rPr lang="en-US" sz="2400" dirty="0"/>
              <a:t>The </a:t>
            </a:r>
            <a:r>
              <a:rPr lang="en-US" sz="2400" dirty="0" err="1"/>
              <a:t>HttpControllerTypeCache</a:t>
            </a:r>
            <a:r>
              <a:rPr lang="en-US" sz="2400" dirty="0"/>
              <a:t> uses the </a:t>
            </a:r>
            <a:r>
              <a:rPr lang="en-US" sz="2400" dirty="0" err="1"/>
              <a:t>IAssembliesResolver</a:t>
            </a:r>
            <a:r>
              <a:rPr lang="en-US" sz="2400" dirty="0"/>
              <a:t>  and the </a:t>
            </a:r>
            <a:r>
              <a:rPr lang="en-US" sz="2400" dirty="0" err="1"/>
              <a:t>IHttpControllerTypeResolver</a:t>
            </a:r>
            <a:r>
              <a:rPr lang="en-US" sz="2400" dirty="0"/>
              <a:t> to get the appropriate controller Type.</a:t>
            </a:r>
          </a:p>
          <a:p>
            <a:pPr marL="800100" lvl="1" indent="-342900">
              <a:buFont typeface="Arial" panose="020B0604020202020204" pitchFamily="34" charset="0"/>
              <a:buChar char="•"/>
            </a:pPr>
            <a:r>
              <a:rPr lang="en-US" sz="2400" dirty="0"/>
              <a:t>Once the </a:t>
            </a:r>
            <a:r>
              <a:rPr lang="en-US" sz="2400" dirty="0" err="1"/>
              <a:t>ControllerDescriptor</a:t>
            </a:r>
            <a:r>
              <a:rPr lang="en-US" sz="2400" dirty="0"/>
              <a:t> is built, it (the </a:t>
            </a:r>
            <a:r>
              <a:rPr lang="en-US" sz="2400" dirty="0" err="1"/>
              <a:t>ControllerDescriptor</a:t>
            </a:r>
            <a:r>
              <a:rPr lang="en-US" sz="2400" dirty="0"/>
              <a:t>) calls the Create() method of the configured </a:t>
            </a:r>
            <a:r>
              <a:rPr lang="en-US" sz="2400" dirty="0" err="1"/>
              <a:t>IHttpControllerActivator</a:t>
            </a:r>
            <a:r>
              <a:rPr lang="en-US" sz="2400" dirty="0"/>
              <a:t>.</a:t>
            </a:r>
          </a:p>
          <a:p>
            <a:pPr marL="800100" lvl="1" indent="-342900">
              <a:buFont typeface="Arial" panose="020B0604020202020204" pitchFamily="34" charset="0"/>
              <a:buChar char="•"/>
            </a:pPr>
            <a:r>
              <a:rPr lang="en-US" sz="2400" dirty="0"/>
              <a:t>As a result the </a:t>
            </a:r>
            <a:r>
              <a:rPr lang="en-US" sz="2400" dirty="0" err="1"/>
              <a:t>ControllerDispatcher</a:t>
            </a:r>
            <a:r>
              <a:rPr lang="en-US" sz="2400" dirty="0"/>
              <a:t> gets an </a:t>
            </a:r>
            <a:r>
              <a:rPr lang="en-US" sz="2400" dirty="0" err="1"/>
              <a:t>istance</a:t>
            </a:r>
            <a:r>
              <a:rPr lang="en-US" sz="2400" dirty="0"/>
              <a:t> of the </a:t>
            </a:r>
            <a:r>
              <a:rPr lang="en-US" sz="2400" dirty="0" err="1"/>
              <a:t>IHttpController</a:t>
            </a:r>
            <a:r>
              <a:rPr lang="en-US" sz="2400" dirty="0"/>
              <a:t>.</a:t>
            </a:r>
          </a:p>
          <a:p>
            <a:r>
              <a:rPr lang="en-US" sz="2400" dirty="0"/>
              <a:t>4. The Dispatcher calls the </a:t>
            </a:r>
            <a:r>
              <a:rPr lang="en-US" sz="2400" dirty="0" err="1"/>
              <a:t>ExecuteAsync</a:t>
            </a:r>
            <a:r>
              <a:rPr lang="en-US" sz="2400" dirty="0"/>
              <a:t>() method of the </a:t>
            </a:r>
            <a:r>
              <a:rPr lang="en-US" sz="2400" dirty="0" err="1"/>
              <a:t>IHttpController</a:t>
            </a:r>
            <a:r>
              <a:rPr lang="en-US" sz="2400" dirty="0"/>
              <a:t> instance.</a:t>
            </a:r>
          </a:p>
        </p:txBody>
      </p:sp>
    </p:spTree>
    <p:extLst>
      <p:ext uri="{BB962C8B-B14F-4D97-AF65-F5344CB8AC3E}">
        <p14:creationId xmlns:p14="http://schemas.microsoft.com/office/powerpoint/2010/main" val="15803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611" y="2641433"/>
            <a:ext cx="10108665" cy="923330"/>
          </a:xfrm>
          <a:prstGeom prst="rect">
            <a:avLst/>
          </a:prstGeom>
        </p:spPr>
        <p:txBody>
          <a:bodyPr wrap="none">
            <a:spAutoFit/>
          </a:bodyPr>
          <a:lstStyle/>
          <a:p>
            <a:r>
              <a:rPr lang="en-US" sz="5400" b="1" dirty="0"/>
              <a:t>Action Selector and Action Invoker</a:t>
            </a:r>
            <a:endParaRPr lang="en-US" sz="5400" dirty="0"/>
          </a:p>
        </p:txBody>
      </p:sp>
    </p:spTree>
    <p:extLst>
      <p:ext uri="{BB962C8B-B14F-4D97-AF65-F5344CB8AC3E}">
        <p14:creationId xmlns:p14="http://schemas.microsoft.com/office/powerpoint/2010/main" val="29490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Once the controller instance is created the Controller Dispatcher calls the </a:t>
            </a:r>
            <a:r>
              <a:rPr lang="en-US" sz="2400" dirty="0" err="1"/>
              <a:t>ExecuteAsync</a:t>
            </a:r>
            <a:r>
              <a:rPr lang="en-US" sz="2400" dirty="0"/>
              <a:t>() method of the </a:t>
            </a:r>
            <a:r>
              <a:rPr lang="en-US" sz="2400" dirty="0" err="1"/>
              <a:t>IHttpController</a:t>
            </a:r>
            <a:r>
              <a:rPr lang="en-US" sz="2400" dirty="0"/>
              <a:t> instance. The following events occur inside the method:</a:t>
            </a:r>
          </a:p>
          <a:p>
            <a:pPr marL="800100" lvl="1" indent="-342900">
              <a:buFont typeface="Arial" panose="020B0604020202020204" pitchFamily="34" charset="0"/>
              <a:buChar char="•"/>
            </a:pPr>
            <a:r>
              <a:rPr lang="en-US" sz="2400" dirty="0"/>
              <a:t>The configured </a:t>
            </a:r>
            <a:r>
              <a:rPr lang="en-US" sz="2400" dirty="0" err="1"/>
              <a:t>IHttpActionSelector</a:t>
            </a:r>
            <a:r>
              <a:rPr lang="en-US" sz="2400" dirty="0"/>
              <a:t> is asked to return the </a:t>
            </a:r>
            <a:r>
              <a:rPr lang="en-US" sz="2400" dirty="0" err="1"/>
              <a:t>HttpActionDescriptor</a:t>
            </a:r>
            <a:r>
              <a:rPr lang="en-US" sz="2400" dirty="0"/>
              <a:t>.</a:t>
            </a:r>
          </a:p>
          <a:p>
            <a:pPr marL="800100" lvl="1" indent="-342900">
              <a:buFont typeface="Arial" panose="020B0604020202020204" pitchFamily="34" charset="0"/>
              <a:buChar char="•"/>
            </a:pPr>
            <a:r>
              <a:rPr lang="en-US" sz="2400" dirty="0"/>
              <a:t>The </a:t>
            </a:r>
            <a:r>
              <a:rPr lang="en-US" sz="2400" dirty="0" err="1"/>
              <a:t>HttpActionDescriptor</a:t>
            </a:r>
            <a:r>
              <a:rPr lang="en-US" sz="2400" dirty="0"/>
              <a:t> holds information about the action as the filters and binding for example;</a:t>
            </a:r>
          </a:p>
          <a:p>
            <a:pPr marL="800100" lvl="1" indent="-342900">
              <a:buFont typeface="Arial" panose="020B0604020202020204" pitchFamily="34" charset="0"/>
              <a:buChar char="•"/>
            </a:pPr>
            <a:r>
              <a:rPr lang="en-US" sz="2400" dirty="0"/>
              <a:t>The filter are executed.</a:t>
            </a:r>
          </a:p>
          <a:p>
            <a:pPr marL="800100" lvl="1" indent="-342900">
              <a:buFont typeface="Arial" panose="020B0604020202020204" pitchFamily="34" charset="0"/>
              <a:buChar char="•"/>
            </a:pPr>
            <a:r>
              <a:rPr lang="en-US" sz="2400" dirty="0"/>
              <a:t>The binding is executed.</a:t>
            </a:r>
          </a:p>
          <a:p>
            <a:pPr marL="800100" lvl="1" indent="-342900">
              <a:buFont typeface="Arial" panose="020B0604020202020204" pitchFamily="34" charset="0"/>
              <a:buChar char="•"/>
            </a:pPr>
            <a:r>
              <a:rPr lang="en-US" sz="2400" dirty="0"/>
              <a:t>Finally the configured </a:t>
            </a:r>
            <a:r>
              <a:rPr lang="en-US" sz="2400" dirty="0" err="1"/>
              <a:t>IHttpActionInvoker</a:t>
            </a:r>
            <a:r>
              <a:rPr lang="en-US" sz="2400" dirty="0"/>
              <a:t> is called to invoke the action.</a:t>
            </a:r>
          </a:p>
        </p:txBody>
      </p:sp>
    </p:spTree>
    <p:extLst>
      <p:ext uri="{BB962C8B-B14F-4D97-AF65-F5344CB8AC3E}">
        <p14:creationId xmlns:p14="http://schemas.microsoft.com/office/powerpoint/2010/main" val="9987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
        <p:nvSpPr>
          <p:cNvPr id="3" name="TextBox 2"/>
          <p:cNvSpPr txBox="1"/>
          <p:nvPr/>
        </p:nvSpPr>
        <p:spPr>
          <a:xfrm>
            <a:off x="1455438" y="694159"/>
            <a:ext cx="10510576" cy="3477875"/>
          </a:xfrm>
          <a:prstGeom prst="rect">
            <a:avLst/>
          </a:prstGeom>
          <a:noFill/>
        </p:spPr>
        <p:txBody>
          <a:bodyPr wrap="square" rtlCol="0">
            <a:spAutoFit/>
          </a:bodyPr>
          <a:lstStyle/>
          <a:p>
            <a:r>
              <a:rPr lang="en-US" sz="2800" b="1" dirty="0"/>
              <a:t>Action Selector</a:t>
            </a:r>
          </a:p>
          <a:p>
            <a:pPr marL="342900" indent="-342900">
              <a:buAutoNum type="arabicPeriod"/>
            </a:pPr>
            <a:endParaRPr lang="en-US" sz="2400" dirty="0"/>
          </a:p>
          <a:p>
            <a:pPr marL="342900" indent="-342900">
              <a:buAutoNum type="arabicPeriod"/>
            </a:pPr>
            <a:r>
              <a:rPr lang="en-US" sz="2400" dirty="0"/>
              <a:t>The default implementation is provided by the </a:t>
            </a:r>
            <a:r>
              <a:rPr lang="en-US" sz="2400" b="1" dirty="0" err="1">
                <a:solidFill>
                  <a:schemeClr val="accent1">
                    <a:lumMod val="75000"/>
                  </a:schemeClr>
                </a:solidFill>
              </a:rPr>
              <a:t>ApiControllerActionSelector</a:t>
            </a:r>
            <a:r>
              <a:rPr lang="en-US" sz="2400" dirty="0"/>
              <a:t> class.</a:t>
            </a:r>
          </a:p>
          <a:p>
            <a:pPr marL="342900" indent="-342900">
              <a:buAutoNum type="arabicPeriod"/>
            </a:pPr>
            <a:endParaRPr lang="en-US" sz="2400" dirty="0"/>
          </a:p>
          <a:p>
            <a:pPr marL="342900" indent="-342900">
              <a:buAutoNum type="arabicPeriod"/>
            </a:pPr>
            <a:r>
              <a:rPr lang="en-US" sz="2400" dirty="0"/>
              <a:t>To select an action, it looks at the following:</a:t>
            </a:r>
          </a:p>
          <a:p>
            <a:pPr marL="800100" lvl="1" indent="-342900">
              <a:buFont typeface="Arial" panose="020B0604020202020204" pitchFamily="34" charset="0"/>
              <a:buChar char="•"/>
            </a:pPr>
            <a:r>
              <a:rPr lang="en-US" sz="2400" dirty="0"/>
              <a:t>The HTTP method of the request.</a:t>
            </a:r>
          </a:p>
          <a:p>
            <a:pPr marL="800100" lvl="1" indent="-342900">
              <a:buFont typeface="Arial" panose="020B0604020202020204" pitchFamily="34" charset="0"/>
              <a:buChar char="•"/>
            </a:pPr>
            <a:r>
              <a:rPr lang="en-US" sz="2400" dirty="0"/>
              <a:t>The "{action}" placeholder in the route template, if present.</a:t>
            </a:r>
          </a:p>
          <a:p>
            <a:pPr marL="800100" lvl="1" indent="-342900">
              <a:buFont typeface="Arial" panose="020B0604020202020204" pitchFamily="34" charset="0"/>
              <a:buChar char="•"/>
            </a:pPr>
            <a:r>
              <a:rPr lang="en-US" sz="2400" dirty="0"/>
              <a:t>The parameters of the actions on the controller.</a:t>
            </a:r>
          </a:p>
        </p:txBody>
      </p:sp>
    </p:spTree>
    <p:extLst>
      <p:ext uri="{BB962C8B-B14F-4D97-AF65-F5344CB8AC3E}">
        <p14:creationId xmlns:p14="http://schemas.microsoft.com/office/powerpoint/2010/main" val="8628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
        <p:nvSpPr>
          <p:cNvPr id="3" name="TextBox 2"/>
          <p:cNvSpPr txBox="1"/>
          <p:nvPr/>
        </p:nvSpPr>
        <p:spPr>
          <a:xfrm>
            <a:off x="1455438" y="694159"/>
            <a:ext cx="10510576" cy="892552"/>
          </a:xfrm>
          <a:prstGeom prst="rect">
            <a:avLst/>
          </a:prstGeom>
          <a:noFill/>
        </p:spPr>
        <p:txBody>
          <a:bodyPr wrap="square" rtlCol="0">
            <a:spAutoFit/>
          </a:bodyPr>
          <a:lstStyle/>
          <a:p>
            <a:r>
              <a:rPr lang="en-US" sz="2800" b="1" dirty="0"/>
              <a:t>Action Invoker</a:t>
            </a:r>
          </a:p>
          <a:p>
            <a:pPr marL="342900" indent="-342900">
              <a:buAutoNum type="arabicPeriod"/>
            </a:pPr>
            <a:endParaRPr lang="en-US" sz="2400" dirty="0"/>
          </a:p>
        </p:txBody>
      </p:sp>
    </p:spTree>
    <p:extLst>
      <p:ext uri="{BB962C8B-B14F-4D97-AF65-F5344CB8AC3E}">
        <p14:creationId xmlns:p14="http://schemas.microsoft.com/office/powerpoint/2010/main" val="1540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360" y="2641433"/>
            <a:ext cx="10347960" cy="923330"/>
          </a:xfrm>
          <a:prstGeom prst="rect">
            <a:avLst/>
          </a:prstGeom>
        </p:spPr>
        <p:txBody>
          <a:bodyPr wrap="square">
            <a:spAutoFit/>
          </a:bodyPr>
          <a:lstStyle/>
          <a:p>
            <a:pPr algn="ctr"/>
            <a:r>
              <a:rPr lang="en-US" sz="5400" b="1" dirty="0"/>
              <a:t>Model Binding</a:t>
            </a:r>
            <a:endParaRPr lang="en-US" sz="5400" dirty="0"/>
          </a:p>
        </p:txBody>
      </p:sp>
    </p:spTree>
    <p:extLst>
      <p:ext uri="{BB962C8B-B14F-4D97-AF65-F5344CB8AC3E}">
        <p14:creationId xmlns:p14="http://schemas.microsoft.com/office/powerpoint/2010/main" val="116492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5324535"/>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Model binding occurs just before the execution of the action filters.</a:t>
            </a:r>
          </a:p>
          <a:p>
            <a:pPr marL="342900" indent="-342900">
              <a:buAutoNum type="arabicPeriod"/>
            </a:pPr>
            <a:endParaRPr lang="en-US" sz="2400" dirty="0"/>
          </a:p>
          <a:p>
            <a:pPr marL="342900" indent="-342900">
              <a:buAutoNum type="arabicPeriod"/>
            </a:pPr>
            <a:r>
              <a:rPr lang="en-US" sz="2400" dirty="0"/>
              <a:t>Model binding uses the request to create values for the parameters of the action.</a:t>
            </a:r>
          </a:p>
          <a:p>
            <a:pPr marL="342900" indent="-342900">
              <a:buAutoNum type="arabicPeriod"/>
            </a:pPr>
            <a:endParaRPr lang="en-US" sz="2400" dirty="0"/>
          </a:p>
          <a:p>
            <a:pPr marL="342900" indent="-342900">
              <a:buFontTx/>
              <a:buAutoNum type="arabicPeriod"/>
            </a:pPr>
            <a:r>
              <a:rPr lang="en-US" sz="2400" dirty="0"/>
              <a:t>Web </a:t>
            </a:r>
            <a:r>
              <a:rPr lang="en-US" sz="2400" dirty="0" err="1"/>
              <a:t>Api</a:t>
            </a:r>
            <a:r>
              <a:rPr lang="en-US" sz="2400" dirty="0"/>
              <a:t> uses 2 techniques for binding parameters: Model Binding and Formatters. </a:t>
            </a:r>
          </a:p>
          <a:p>
            <a:pPr marL="342900" indent="-342900">
              <a:buAutoNum type="arabicPeriod"/>
            </a:pPr>
            <a:endParaRPr lang="en-US" sz="2400" dirty="0"/>
          </a:p>
          <a:p>
            <a:pPr marL="342900" indent="-342900">
              <a:buAutoNum type="arabicPeriod"/>
            </a:pPr>
            <a:r>
              <a:rPr lang="en-US" sz="2400" dirty="0"/>
              <a:t>By default the “simple” types are read from the URI and “complex” types from the body. This </a:t>
            </a:r>
            <a:r>
              <a:rPr lang="en-US" sz="2400" dirty="0" err="1"/>
              <a:t>behaveour</a:t>
            </a:r>
            <a:r>
              <a:rPr lang="en-US" sz="2400" dirty="0"/>
              <a:t> can be override by attributes [</a:t>
            </a:r>
            <a:r>
              <a:rPr lang="en-US" sz="2400" dirty="0" err="1"/>
              <a:t>FromUri</a:t>
            </a:r>
            <a:r>
              <a:rPr lang="en-US" sz="2400" dirty="0"/>
              <a:t>], [</a:t>
            </a:r>
            <a:r>
              <a:rPr lang="en-US" sz="2400" dirty="0" err="1"/>
              <a:t>FromBody</a:t>
            </a:r>
            <a:r>
              <a:rPr lang="en-US" sz="2400" dirty="0"/>
              <a:t>], [</a:t>
            </a:r>
            <a:r>
              <a:rPr lang="en-US" sz="2400" dirty="0" err="1"/>
              <a:t>ModelBinder</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1605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Tree>
    <p:extLst>
      <p:ext uri="{BB962C8B-B14F-4D97-AF65-F5344CB8AC3E}">
        <p14:creationId xmlns:p14="http://schemas.microsoft.com/office/powerpoint/2010/main" val="143629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2259" y="2641433"/>
            <a:ext cx="1935851" cy="923330"/>
          </a:xfrm>
          <a:prstGeom prst="rect">
            <a:avLst/>
          </a:prstGeom>
        </p:spPr>
        <p:txBody>
          <a:bodyPr wrap="none">
            <a:spAutoFit/>
          </a:bodyPr>
          <a:lstStyle/>
          <a:p>
            <a:r>
              <a:rPr lang="en-US" sz="5400" b="1" dirty="0"/>
              <a:t>Filters</a:t>
            </a:r>
            <a:endParaRPr lang="en-US" sz="5400" dirty="0"/>
          </a:p>
        </p:txBody>
      </p:sp>
    </p:spTree>
    <p:extLst>
      <p:ext uri="{BB962C8B-B14F-4D97-AF65-F5344CB8AC3E}">
        <p14:creationId xmlns:p14="http://schemas.microsoft.com/office/powerpoint/2010/main" val="3962183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2739211"/>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a:t>Filters add extra logic before or after action method executes.</a:t>
            </a:r>
          </a:p>
          <a:p>
            <a:pPr marL="342900" indent="-342900">
              <a:buAutoNum type="arabicPeriod"/>
            </a:pPr>
            <a:endParaRPr lang="en-US" sz="2400" dirty="0"/>
          </a:p>
          <a:p>
            <a:pPr marL="342900" indent="-342900">
              <a:buAutoNum type="arabicPeriod"/>
            </a:pPr>
            <a:r>
              <a:rPr lang="en-US" sz="2400" dirty="0"/>
              <a:t>There are four groups of filters Authentication, Authorization, Action and Exception filters.</a:t>
            </a:r>
          </a:p>
          <a:p>
            <a:pPr marL="342900" indent="-342900">
              <a:buAutoNum type="arabicPeriod"/>
            </a:pPr>
            <a:endParaRPr lang="en-US" sz="2400" dirty="0"/>
          </a:p>
        </p:txBody>
      </p:sp>
      <p:pic>
        <p:nvPicPr>
          <p:cNvPr id="6" name="Picture 5"/>
          <p:cNvPicPr>
            <a:picLocks noChangeAspect="1"/>
          </p:cNvPicPr>
          <p:nvPr/>
        </p:nvPicPr>
        <p:blipFill>
          <a:blip r:embed="rId3"/>
          <a:stretch>
            <a:fillRect/>
          </a:stretch>
        </p:blipFill>
        <p:spPr>
          <a:xfrm>
            <a:off x="1374682" y="3604820"/>
            <a:ext cx="10591332" cy="2114141"/>
          </a:xfrm>
          <a:prstGeom prst="rect">
            <a:avLst/>
          </a:prstGeom>
        </p:spPr>
      </p:pic>
    </p:spTree>
    <p:extLst>
      <p:ext uri="{BB962C8B-B14F-4D97-AF65-F5344CB8AC3E}">
        <p14:creationId xmlns:p14="http://schemas.microsoft.com/office/powerpoint/2010/main" val="12341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is extensibility point?</a:t>
            </a:r>
          </a:p>
          <a:p>
            <a:pPr marL="342900" indent="-342900" algn="just">
              <a:buAutoNum type="arabicPeriod"/>
            </a:pPr>
            <a:endParaRPr lang="en-US" sz="2400" dirty="0"/>
          </a:p>
          <a:p>
            <a:pPr algn="just"/>
            <a:r>
              <a:rPr lang="en-US" sz="2400" dirty="0"/>
              <a:t>This is a point in the request lifecycle where the developer can add extra logic or replace or extend the default logic. Commonly used extensibility points are the filters. However, the ASP Web API framework provides many other extensibility points.</a:t>
            </a:r>
            <a:r>
              <a:rPr lang="en-US" sz="2400" dirty="0">
                <a:solidFill>
                  <a:schemeClr val="accent5"/>
                </a:solidFill>
              </a:rPr>
              <a:t> </a:t>
            </a:r>
          </a:p>
          <a:p>
            <a:pPr algn="just"/>
            <a:endParaRPr lang="en-US" sz="2400" dirty="0">
              <a:solidFill>
                <a:schemeClr val="accent5"/>
              </a:solidFill>
            </a:endParaRPr>
          </a:p>
          <a:p>
            <a:pPr algn="just"/>
            <a:r>
              <a:rPr lang="en-US" sz="2400" dirty="0"/>
              <a:t>To chose the extensibility strategy the developer should answer the questions: Where in the request pipeline should I hook? Do I actually need to entirely rewrite the default behavior?</a:t>
            </a:r>
          </a:p>
        </p:txBody>
      </p:sp>
    </p:spTree>
    <p:extLst>
      <p:ext uri="{BB962C8B-B14F-4D97-AF65-F5344CB8AC3E}">
        <p14:creationId xmlns:p14="http://schemas.microsoft.com/office/powerpoint/2010/main" val="152429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5" name="Rectangle 4"/>
          <p:cNvSpPr/>
          <p:nvPr/>
        </p:nvSpPr>
        <p:spPr>
          <a:xfrm>
            <a:off x="1524000" y="744271"/>
            <a:ext cx="10195652" cy="5262979"/>
          </a:xfrm>
          <a:prstGeom prst="rect">
            <a:avLst/>
          </a:prstGeom>
        </p:spPr>
        <p:txBody>
          <a:bodyPr wrap="square">
            <a:spAutoFit/>
          </a:bodyPr>
          <a:lstStyle/>
          <a:p>
            <a:pPr marL="457200" indent="-457200">
              <a:buFont typeface="+mj-lt"/>
              <a:buAutoNum type="arabicPeriod" startAt="3"/>
            </a:pPr>
            <a:r>
              <a:rPr lang="en-US" sz="2400" dirty="0"/>
              <a:t>Can be created by inheriting the appropriate interface (</a:t>
            </a:r>
            <a:r>
              <a:rPr lang="en-US" sz="2400" dirty="0" err="1"/>
              <a:t>IAuthenticationFilter</a:t>
            </a:r>
            <a:r>
              <a:rPr lang="en-US" sz="2400" dirty="0"/>
              <a:t>, </a:t>
            </a:r>
            <a:r>
              <a:rPr lang="en-US" sz="2400" dirty="0" err="1"/>
              <a:t>IAuthorizationFilter</a:t>
            </a:r>
            <a:r>
              <a:rPr lang="en-US" sz="2400" dirty="0"/>
              <a:t>, </a:t>
            </a:r>
            <a:r>
              <a:rPr lang="en-US" sz="2400" dirty="0" err="1"/>
              <a:t>IActionFilter</a:t>
            </a:r>
            <a:r>
              <a:rPr lang="en-US" sz="2400" dirty="0"/>
              <a:t>, </a:t>
            </a:r>
            <a:r>
              <a:rPr lang="en-US" sz="2400" dirty="0" err="1"/>
              <a:t>IExceptionFilter</a:t>
            </a:r>
            <a:r>
              <a:rPr lang="en-US" sz="2400" dirty="0"/>
              <a:t>) or the default implementation (</a:t>
            </a:r>
            <a:r>
              <a:rPr lang="en-US" sz="2400" dirty="0" err="1"/>
              <a:t>AuthorizationFilterAttribute</a:t>
            </a:r>
            <a:r>
              <a:rPr lang="en-US" sz="2400" dirty="0"/>
              <a:t>, </a:t>
            </a:r>
            <a:r>
              <a:rPr lang="en-US" sz="2400" dirty="0" err="1"/>
              <a:t>ActionFilterAttribute</a:t>
            </a:r>
            <a:r>
              <a:rPr lang="en-US" sz="2400" dirty="0"/>
              <a:t>, </a:t>
            </a:r>
            <a:r>
              <a:rPr lang="en-US" sz="2400" dirty="0" err="1"/>
              <a:t>ExceptionFilterAttribute</a:t>
            </a:r>
            <a:r>
              <a:rPr lang="en-US" sz="2400" dirty="0"/>
              <a:t>)</a:t>
            </a:r>
          </a:p>
          <a:p>
            <a:pPr marL="342900" indent="-342900">
              <a:buAutoNum type="arabicPeriod" startAt="3"/>
            </a:pPr>
            <a:endParaRPr lang="en-US" sz="2400" dirty="0"/>
          </a:p>
          <a:p>
            <a:pPr marL="342900" indent="-342900">
              <a:buAutoNum type="arabicPeriod" startAt="3"/>
            </a:pPr>
            <a:r>
              <a:rPr lang="en-US" sz="2400" dirty="0"/>
              <a:t>Can be applied globally, at the controller level or at the action level.</a:t>
            </a:r>
          </a:p>
          <a:p>
            <a:pPr marL="342900" indent="-342900">
              <a:buAutoNum type="arabicPeriod" startAt="3"/>
            </a:pPr>
            <a:endParaRPr lang="en-US" sz="2400" dirty="0"/>
          </a:p>
          <a:p>
            <a:pPr marL="342900" indent="-342900">
              <a:buAutoNum type="arabicPeriod" startAt="3"/>
            </a:pPr>
            <a:r>
              <a:rPr lang="en-US" sz="2400" dirty="0"/>
              <a:t>Filters are executed in the following order:</a:t>
            </a:r>
          </a:p>
          <a:p>
            <a:pPr marL="800100" lvl="1" indent="-342900">
              <a:buFont typeface="Arial" panose="020B0604020202020204" pitchFamily="34" charset="0"/>
              <a:buChar char="•"/>
            </a:pPr>
            <a:r>
              <a:rPr lang="en-US" sz="2400" dirty="0"/>
              <a:t>Authentication -&gt; Authorization -&gt; Action -&gt; (Exception)</a:t>
            </a:r>
          </a:p>
          <a:p>
            <a:pPr marL="800100" lvl="1" indent="-342900">
              <a:buFont typeface="Arial" panose="020B0604020202020204" pitchFamily="34" charset="0"/>
              <a:buChar char="•"/>
            </a:pPr>
            <a:r>
              <a:rPr lang="en-US" sz="2400" dirty="0"/>
              <a:t>Global -&gt; Controller -&gt; Action</a:t>
            </a:r>
          </a:p>
          <a:p>
            <a:pPr marL="800100" lvl="1" indent="-342900">
              <a:buFont typeface="Arial" panose="020B0604020202020204" pitchFamily="34" charset="0"/>
              <a:buChar char="•"/>
            </a:pPr>
            <a:r>
              <a:rPr lang="en-US" sz="2400" dirty="0"/>
              <a:t>The order of registration</a:t>
            </a:r>
          </a:p>
          <a:p>
            <a:pPr marL="800100" lvl="1" indent="-342900">
              <a:buFont typeface="Arial" panose="020B0604020202020204" pitchFamily="34" charset="0"/>
              <a:buChar char="•"/>
            </a:pPr>
            <a:endParaRPr lang="en-US" sz="2400" dirty="0"/>
          </a:p>
          <a:p>
            <a:pPr marL="457200" indent="-457200">
              <a:buFont typeface="+mj-lt"/>
              <a:buAutoNum type="arabicPeriod" startAt="3"/>
            </a:pPr>
            <a:r>
              <a:rPr lang="en-US" sz="2400" dirty="0"/>
              <a:t>The </a:t>
            </a:r>
            <a:r>
              <a:rPr lang="en-US" sz="2400" dirty="0" err="1"/>
              <a:t>IFilterProvider</a:t>
            </a:r>
            <a:r>
              <a:rPr lang="en-US" sz="2400" dirty="0"/>
              <a:t> is responsible for executing the appropriate filters.</a:t>
            </a:r>
          </a:p>
          <a:p>
            <a:pPr marL="457200" indent="-457200">
              <a:buFont typeface="+mj-lt"/>
              <a:buAutoNum type="arabicPeriod" startAt="3"/>
            </a:pPr>
            <a:endParaRPr lang="en-US" sz="2400" dirty="0"/>
          </a:p>
        </p:txBody>
      </p:sp>
    </p:spTree>
    <p:extLst>
      <p:ext uri="{BB962C8B-B14F-4D97-AF65-F5344CB8AC3E}">
        <p14:creationId xmlns:p14="http://schemas.microsoft.com/office/powerpoint/2010/main" val="250631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711" y="2641433"/>
            <a:ext cx="10295467" cy="923330"/>
          </a:xfrm>
          <a:prstGeom prst="rect">
            <a:avLst/>
          </a:prstGeom>
        </p:spPr>
        <p:txBody>
          <a:bodyPr wrap="square">
            <a:spAutoFit/>
          </a:bodyPr>
          <a:lstStyle/>
          <a:p>
            <a:pPr algn="ctr"/>
            <a:r>
              <a:rPr lang="en-US" sz="5400" b="1" dirty="0"/>
              <a:t>Action Result</a:t>
            </a:r>
            <a:endParaRPr lang="en-US" sz="5400" dirty="0"/>
          </a:p>
        </p:txBody>
      </p:sp>
    </p:spTree>
    <p:extLst>
      <p:ext uri="{BB962C8B-B14F-4D97-AF65-F5344CB8AC3E}">
        <p14:creationId xmlns:p14="http://schemas.microsoft.com/office/powerpoint/2010/main" val="3766461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err="1"/>
              <a:t>IHttpActionResult</a:t>
            </a:r>
            <a:r>
              <a:rPr lang="en-US" sz="2400" dirty="0"/>
              <a:t> interface acts as a factory for </a:t>
            </a:r>
            <a:r>
              <a:rPr lang="en-US" sz="2400" dirty="0" err="1"/>
              <a:t>HttpResponseMessage</a:t>
            </a:r>
            <a:r>
              <a:rPr lang="en-US" sz="2400" dirty="0"/>
              <a:t>.</a:t>
            </a:r>
          </a:p>
          <a:p>
            <a:pPr marL="342900" indent="-342900">
              <a:buAutoNum type="arabicPeriod"/>
            </a:pPr>
            <a:endParaRPr lang="en-US" sz="2400" dirty="0"/>
          </a:p>
          <a:p>
            <a:pPr marL="342900" indent="-342900">
              <a:buAutoNum type="arabicPeriod"/>
            </a:pPr>
            <a:r>
              <a:rPr lang="en-US" sz="2400" dirty="0"/>
              <a:t>The result conversion strategy is selected based on the return type of the Action.</a:t>
            </a:r>
          </a:p>
          <a:p>
            <a:pPr marL="342900" indent="-342900">
              <a:buAutoNum type="arabicPeriod"/>
            </a:pPr>
            <a:endParaRPr lang="en-US" sz="2400" dirty="0"/>
          </a:p>
          <a:p>
            <a:pPr marL="342900" indent="-342900">
              <a:buAutoNum type="arabicPeriod"/>
            </a:pPr>
            <a:r>
              <a:rPr lang="en-US" sz="2400" dirty="0"/>
              <a:t>There are some predefined </a:t>
            </a:r>
            <a:r>
              <a:rPr lang="en-US" sz="2400" dirty="0" err="1"/>
              <a:t>IHttpActionResult</a:t>
            </a:r>
            <a:r>
              <a:rPr lang="en-US" sz="2400" dirty="0"/>
              <a:t> classes: </a:t>
            </a:r>
            <a:r>
              <a:rPr lang="en-US" sz="2400" dirty="0" err="1"/>
              <a:t>OkResult</a:t>
            </a:r>
            <a:r>
              <a:rPr lang="en-US" sz="2400" dirty="0"/>
              <a:t>, </a:t>
            </a:r>
            <a:r>
              <a:rPr lang="en-US" sz="2400" dirty="0" err="1"/>
              <a:t>BadRequestResult</a:t>
            </a:r>
            <a:r>
              <a:rPr lang="en-US" sz="2400" dirty="0"/>
              <a:t>, </a:t>
            </a:r>
            <a:r>
              <a:rPr lang="en-US" sz="2400" dirty="0" err="1"/>
              <a:t>JsonResult</a:t>
            </a:r>
            <a:r>
              <a:rPr lang="en-US" sz="2400" dirty="0"/>
              <a:t>&lt;T&gt;</a:t>
            </a:r>
          </a:p>
          <a:p>
            <a:pPr marL="342900" indent="-342900">
              <a:buAutoNum type="arabicPeriod"/>
            </a:pPr>
            <a:endParaRPr lang="en-US" sz="2400" dirty="0"/>
          </a:p>
          <a:p>
            <a:pPr marL="342900" indent="-342900">
              <a:buAutoNum type="arabicPeriod"/>
            </a:pPr>
            <a:r>
              <a:rPr lang="en-US" sz="2400" dirty="0"/>
              <a:t>Custom implementations of the </a:t>
            </a:r>
            <a:r>
              <a:rPr lang="en-US" sz="2400" dirty="0" err="1"/>
              <a:t>IHttpActionResult</a:t>
            </a:r>
            <a:r>
              <a:rPr lang="en-US" sz="2400" dirty="0"/>
              <a:t> may be used.</a:t>
            </a:r>
          </a:p>
        </p:txBody>
      </p:sp>
    </p:spTree>
    <p:extLst>
      <p:ext uri="{BB962C8B-B14F-4D97-AF65-F5344CB8AC3E}">
        <p14:creationId xmlns:p14="http://schemas.microsoft.com/office/powerpoint/2010/main" val="356014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Tree>
    <p:extLst>
      <p:ext uri="{BB962C8B-B14F-4D97-AF65-F5344CB8AC3E}">
        <p14:creationId xmlns:p14="http://schemas.microsoft.com/office/powerpoint/2010/main" val="410678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892552"/>
          </a:xfrm>
          <a:prstGeom prst="rect">
            <a:avLst/>
          </a:prstGeom>
          <a:noFill/>
        </p:spPr>
        <p:txBody>
          <a:bodyPr wrap="square" rtlCol="0">
            <a:spAutoFit/>
          </a:bodyPr>
          <a:lstStyle/>
          <a:p>
            <a:r>
              <a:rPr lang="en-US" sz="2800" b="1" dirty="0"/>
              <a:t>References</a:t>
            </a:r>
          </a:p>
          <a:p>
            <a:pPr marL="342900" indent="-342900">
              <a:buAutoNum type="arabicPeriod"/>
            </a:pPr>
            <a:endParaRPr lang="en-US" sz="2400" dirty="0"/>
          </a:p>
        </p:txBody>
      </p:sp>
    </p:spTree>
    <p:extLst>
      <p:ext uri="{BB962C8B-B14F-4D97-AF65-F5344CB8AC3E}">
        <p14:creationId xmlns:p14="http://schemas.microsoft.com/office/powerpoint/2010/main" val="3427512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24315"/>
          </a:xfrm>
          <a:prstGeom prst="rect">
            <a:avLst/>
          </a:prstGeom>
          <a:noFill/>
        </p:spPr>
        <p:txBody>
          <a:bodyPr wrap="square" rtlCol="0">
            <a:spAutoFit/>
          </a:bodyPr>
          <a:lstStyle/>
          <a:p>
            <a:r>
              <a:rPr lang="en-US" sz="2400" b="1" dirty="0"/>
              <a:t>References</a:t>
            </a:r>
          </a:p>
          <a:p>
            <a:endParaRPr lang="en-US" sz="2400" b="1" dirty="0"/>
          </a:p>
          <a:p>
            <a:pPr marL="514350" indent="-514350">
              <a:buFontTx/>
              <a:buAutoNum type="arabicPeriod"/>
            </a:pPr>
            <a:r>
              <a:rPr lang="en-US" sz="2400" dirty="0">
                <a:hlinkClick r:id="rId3"/>
              </a:rPr>
              <a:t>https://github.com/OData/WebApi/blob/v3.2-rtm</a:t>
            </a:r>
            <a:endParaRPr lang="en-US" sz="2400" b="1" dirty="0"/>
          </a:p>
          <a:p>
            <a:pPr marL="514350" indent="-514350">
              <a:buAutoNum type="arabicPeriod"/>
            </a:pPr>
            <a:r>
              <a:rPr lang="en-US" sz="2400" dirty="0">
                <a:hlinkClick r:id="rId4"/>
              </a:rPr>
              <a:t>https://www.exceptionnotfound.net/the-asp-net-web-api-2-http-message-lifecycle-in-43-easy-steps-2/</a:t>
            </a:r>
            <a:endParaRPr lang="en-US" sz="2400" dirty="0"/>
          </a:p>
          <a:p>
            <a:pPr marL="514350" indent="-514350">
              <a:buAutoNum type="arabicPeriod"/>
            </a:pPr>
            <a:r>
              <a:rPr lang="en-US" sz="2400" dirty="0">
                <a:hlinkClick r:id="rId5"/>
              </a:rPr>
              <a:t>https://www.asp.net/media/4071077/aspnet-web-api-poster.pdf</a:t>
            </a:r>
            <a:endParaRPr lang="en-US" sz="2400" dirty="0"/>
          </a:p>
          <a:p>
            <a:pPr marL="514350" indent="-514350">
              <a:buAutoNum type="arabicPeriod"/>
            </a:pPr>
            <a:r>
              <a:rPr lang="en-US" sz="2400" dirty="0">
                <a:hlinkClick r:id="rId6"/>
              </a:rPr>
              <a:t>http://chimera.labs.oreilly.com/books/1234000001708/ch12.html#_apicontroller_processing_model</a:t>
            </a: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b="1" dirty="0"/>
          </a:p>
        </p:txBody>
      </p:sp>
    </p:spTree>
    <p:extLst>
      <p:ext uri="{BB962C8B-B14F-4D97-AF65-F5344CB8AC3E}">
        <p14:creationId xmlns:p14="http://schemas.microsoft.com/office/powerpoint/2010/main" val="48342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Tree>
    <p:extLst>
      <p:ext uri="{BB962C8B-B14F-4D97-AF65-F5344CB8AC3E}">
        <p14:creationId xmlns:p14="http://schemas.microsoft.com/office/powerpoint/2010/main" val="310790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LIFECYLE</a:t>
            </a:r>
          </a:p>
        </p:txBody>
      </p:sp>
    </p:spTree>
    <p:extLst>
      <p:ext uri="{BB962C8B-B14F-4D97-AF65-F5344CB8AC3E}">
        <p14:creationId xmlns:p14="http://schemas.microsoft.com/office/powerpoint/2010/main" val="3549025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Provider</a:t>
            </a:r>
          </a:p>
        </p:txBody>
      </p:sp>
      <p:sp>
        <p:nvSpPr>
          <p:cNvPr id="3" name="TextBox 2"/>
          <p:cNvSpPr txBox="1"/>
          <p:nvPr/>
        </p:nvSpPr>
        <p:spPr>
          <a:xfrm>
            <a:off x="1609725" y="762000"/>
            <a:ext cx="10109927" cy="369332"/>
          </a:xfrm>
          <a:prstGeom prst="rect">
            <a:avLst/>
          </a:prstGeom>
          <a:noFill/>
        </p:spPr>
        <p:txBody>
          <a:bodyPr wrap="square" rtlCol="0">
            <a:spAutoFit/>
          </a:bodyPr>
          <a:lstStyle/>
          <a:p>
            <a:pPr marL="285750" indent="-285750">
              <a:buFont typeface="Arial" panose="020B0604020202020204" pitchFamily="34" charset="0"/>
              <a:buChar char="•"/>
            </a:pPr>
            <a:r>
              <a:rPr lang="en-US" dirty="0"/>
              <a:t>Only selects the filters to be executed. The execution order will still depend on the Scope</a:t>
            </a:r>
          </a:p>
        </p:txBody>
      </p:sp>
    </p:spTree>
    <p:extLst>
      <p:ext uri="{BB962C8B-B14F-4D97-AF65-F5344CB8AC3E}">
        <p14:creationId xmlns:p14="http://schemas.microsoft.com/office/powerpoint/2010/main" val="68407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ActionFilter</a:t>
            </a:r>
            <a:endParaRPr lang="en-US" dirty="0"/>
          </a:p>
        </p:txBody>
      </p:sp>
      <p:sp>
        <p:nvSpPr>
          <p:cNvPr id="3" name="TextBox 2"/>
          <p:cNvSpPr txBox="1"/>
          <p:nvPr/>
        </p:nvSpPr>
        <p:spPr>
          <a:xfrm>
            <a:off x="1701800" y="884255"/>
            <a:ext cx="10017852" cy="369332"/>
          </a:xfrm>
          <a:prstGeom prst="rect">
            <a:avLst/>
          </a:prstGeom>
          <a:noFill/>
        </p:spPr>
        <p:txBody>
          <a:bodyPr wrap="square" rtlCol="0">
            <a:spAutoFit/>
          </a:bodyPr>
          <a:lstStyle/>
          <a:p>
            <a:r>
              <a:rPr lang="en-US" dirty="0"/>
              <a:t>If a response is create inside a filter the controller action is not executed.</a:t>
            </a:r>
          </a:p>
        </p:txBody>
      </p:sp>
    </p:spTree>
    <p:extLst>
      <p:ext uri="{BB962C8B-B14F-4D97-AF65-F5344CB8AC3E}">
        <p14:creationId xmlns:p14="http://schemas.microsoft.com/office/powerpoint/2010/main" val="428326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Резултат с изображение за webapi request lifecycl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7513" y="891894"/>
            <a:ext cx="9244208" cy="61578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
        <p:nvSpPr>
          <p:cNvPr id="4" name="Rectangle 3"/>
          <p:cNvSpPr/>
          <p:nvPr/>
        </p:nvSpPr>
        <p:spPr>
          <a:xfrm>
            <a:off x="3166758" y="2626685"/>
            <a:ext cx="7305718" cy="923330"/>
          </a:xfrm>
          <a:prstGeom prst="rect">
            <a:avLst/>
          </a:prstGeom>
        </p:spPr>
        <p:txBody>
          <a:bodyPr wrap="none">
            <a:spAutoFit/>
          </a:bodyPr>
          <a:lstStyle/>
          <a:p>
            <a:r>
              <a:rPr lang="en-US" sz="5400" dirty="0"/>
              <a:t> HTTP MESSAGE LIFECYLE</a:t>
            </a:r>
          </a:p>
        </p:txBody>
      </p:sp>
    </p:spTree>
    <p:extLst>
      <p:ext uri="{BB962C8B-B14F-4D97-AF65-F5344CB8AC3E}">
        <p14:creationId xmlns:p14="http://schemas.microsoft.com/office/powerpoint/2010/main" val="870128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
        <p:nvSpPr>
          <p:cNvPr id="3" name="Rectangle 1"/>
          <p:cNvSpPr>
            <a:spLocks noChangeArrowheads="1"/>
          </p:cNvSpPr>
          <p:nvPr/>
        </p:nvSpPr>
        <p:spPr bwMode="auto">
          <a:xfrm>
            <a:off x="1595335" y="891699"/>
            <a:ext cx="10124317"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There isn't specifically a per-route way of having formatters, but there is a </a:t>
            </a:r>
            <a:r>
              <a:rPr kumimoji="0" lang="en-US" altLang="en-US" sz="9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per-controller configuration</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 which you can use to have specific formatters. For example, in your scenario you could have a common base controller for certain set of controllers and decorate that base controller with the per-controller configuration attribute.</a:t>
            </a:r>
            <a:endParaRPr kumimoji="0" lang="en-US" altLang="en-US"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Web API Sample for creating a per-controller </a:t>
            </a:r>
            <a:r>
              <a:rPr kumimoji="0" lang="en-US" altLang="en-US" sz="1100" b="0" i="0" u="none" strike="noStrike" cap="none" normalizeH="0" baseline="0" dirty="0" err="1">
                <a:ln>
                  <a:noFill/>
                </a:ln>
                <a:solidFill>
                  <a:srgbClr val="242729"/>
                </a:solidFill>
                <a:effectLst/>
                <a:latin typeface="inherit"/>
                <a:cs typeface="Arial" panose="020B0604020202020204" pitchFamily="34" charset="0"/>
              </a:rPr>
              <a:t>configuration:</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http</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://aspnet.codeplex.com/</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SourceControl</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latest#Samples</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WebApi</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ControllerSpecificConfigSample</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/ReadMe.txt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talk</a:t>
            </a:r>
          </a:p>
        </p:txBody>
      </p:sp>
      <p:sp>
        <p:nvSpPr>
          <p:cNvPr id="4" name="Content Placeholder 3"/>
          <p:cNvSpPr>
            <a:spLocks noGrp="1"/>
          </p:cNvSpPr>
          <p:nvPr>
            <p:ph idx="1"/>
          </p:nvPr>
        </p:nvSpPr>
        <p:spPr/>
        <p:txBody>
          <a:bodyPr/>
          <a:lstStyle/>
          <a:p>
            <a:r>
              <a:rPr lang="en-US" dirty="0"/>
              <a:t>Resources</a:t>
            </a:r>
          </a:p>
          <a:p>
            <a:r>
              <a:rPr lang="en-US" dirty="0">
                <a:hlinkClick r:id="rId2"/>
              </a:rPr>
              <a:t>https://www.simple-talk.com/dotnet/net-framework/an-introduction-to-asp-net-mvc-extensibility/</a:t>
            </a:r>
            <a:endParaRPr lang="en-US" dirty="0"/>
          </a:p>
          <a:p>
            <a:r>
              <a:rPr lang="en-US" dirty="0">
                <a:hlinkClick r:id="rId3"/>
              </a:rPr>
              <a:t>https://www.simple-talk.com/wp-content/uploads/imported/1358-ASP.NET%20MVC%20Pipeline.pdf</a:t>
            </a:r>
            <a:endParaRPr lang="en-US" dirty="0"/>
          </a:p>
          <a:p>
            <a:endParaRPr lang="en-US" dirty="0"/>
          </a:p>
          <a:p>
            <a:endParaRPr lang="en-US" dirty="0"/>
          </a:p>
        </p:txBody>
      </p:sp>
    </p:spTree>
    <p:extLst>
      <p:ext uri="{BB962C8B-B14F-4D97-AF65-F5344CB8AC3E}">
        <p14:creationId xmlns:p14="http://schemas.microsoft.com/office/powerpoint/2010/main" val="307336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865166" cy="923330"/>
          </a:xfrm>
          <a:prstGeom prst="rect">
            <a:avLst/>
          </a:prstGeom>
        </p:spPr>
        <p:txBody>
          <a:bodyPr wrap="none">
            <a:spAutoFit/>
          </a:bodyPr>
          <a:lstStyle/>
          <a:p>
            <a:r>
              <a:rPr lang="en-US" sz="5400" b="1" dirty="0"/>
              <a:t>HTTP MESSAGE HANDLERS</a:t>
            </a:r>
            <a:endParaRPr lang="en-US" sz="5400" dirty="0"/>
          </a:p>
        </p:txBody>
      </p:sp>
    </p:spTree>
    <p:extLst>
      <p:ext uri="{BB962C8B-B14F-4D97-AF65-F5344CB8AC3E}">
        <p14:creationId xmlns:p14="http://schemas.microsoft.com/office/powerpoint/2010/main" val="13868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693866"/>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They are the first stage in the process pipeline.</a:t>
            </a:r>
          </a:p>
          <a:p>
            <a:pPr marL="342900" indent="-342900">
              <a:buAutoNum type="arabicPeriod"/>
            </a:pPr>
            <a:endParaRPr lang="en-US" sz="2400" dirty="0"/>
          </a:p>
          <a:p>
            <a:pPr marL="342900" indent="-342900">
              <a:buAutoNum type="arabicPeriod"/>
            </a:pPr>
            <a:r>
              <a:rPr lang="en-US" sz="2400" dirty="0"/>
              <a:t>They process the HTTP Request Message and return HTTP Response Message. </a:t>
            </a:r>
          </a:p>
          <a:p>
            <a:pPr marL="342900" indent="-342900">
              <a:buAutoNum type="arabicPeriod"/>
            </a:pPr>
            <a:endParaRPr lang="en-US" sz="2400" dirty="0"/>
          </a:p>
          <a:p>
            <a:pPr marL="342900" indent="-342900">
              <a:buAutoNum type="arabicPeriod"/>
            </a:pPr>
            <a:r>
              <a:rPr lang="en-US" sz="2400" dirty="0"/>
              <a:t>To create </a:t>
            </a:r>
            <a:r>
              <a:rPr lang="en-US" sz="2400" dirty="0">
                <a:solidFill>
                  <a:schemeClr val="accent1">
                    <a:lumMod val="60000"/>
                    <a:lumOff val="40000"/>
                  </a:schemeClr>
                </a:solidFill>
              </a:rPr>
              <a:t>Custom Message Handler</a:t>
            </a:r>
            <a:r>
              <a:rPr lang="en-US" sz="2400" dirty="0"/>
              <a:t> derive from </a:t>
            </a:r>
            <a:r>
              <a:rPr lang="en-US" sz="2400" dirty="0" err="1">
                <a:solidFill>
                  <a:schemeClr val="accent1">
                    <a:lumMod val="60000"/>
                    <a:lumOff val="40000"/>
                  </a:schemeClr>
                </a:solidFill>
                <a:latin typeface="Consolas" panose="020B0609020204030204" pitchFamily="49" charset="0"/>
              </a:rPr>
              <a:t>DelegatingHandler</a:t>
            </a:r>
            <a:r>
              <a:rPr lang="en-US" sz="2400" dirty="0"/>
              <a:t> </a:t>
            </a:r>
            <a:r>
              <a:rPr lang="en-US" sz="2400" dirty="0">
                <a:latin typeface="Consolas" panose="020B0609020204030204" pitchFamily="49" charset="0"/>
              </a:rPr>
              <a:t>and register it in </a:t>
            </a:r>
            <a:r>
              <a:rPr lang="en-US" sz="2400" dirty="0" err="1">
                <a:solidFill>
                  <a:schemeClr val="accent1">
                    <a:lumMod val="60000"/>
                    <a:lumOff val="40000"/>
                  </a:schemeClr>
                </a:solidFill>
                <a:latin typeface="Consolas" panose="020B0609020204030204" pitchFamily="49" charset="0"/>
              </a:rPr>
              <a:t>HttpConfiguration</a:t>
            </a:r>
            <a:r>
              <a:rPr lang="en-US" sz="2400" dirty="0">
                <a:latin typeface="Consolas" panose="020B0609020204030204" pitchFamily="49" charset="0"/>
              </a:rPr>
              <a:t>.</a:t>
            </a:r>
          </a:p>
          <a:p>
            <a:pPr marL="342900" indent="-342900">
              <a:buAutoNum type="arabicPeriod"/>
            </a:pPr>
            <a:endParaRPr lang="en-US" sz="2400" dirty="0">
              <a:solidFill>
                <a:schemeClr val="accent1">
                  <a:lumMod val="60000"/>
                  <a:lumOff val="40000"/>
                </a:schemeClr>
              </a:solidFill>
              <a:latin typeface="Consolas" panose="020B0609020204030204" pitchFamily="49" charset="0"/>
            </a:endParaRPr>
          </a:p>
          <a:p>
            <a:pPr marL="342900" indent="-342900">
              <a:buAutoNum type="arabicPeriod"/>
            </a:pPr>
            <a:r>
              <a:rPr lang="en-US" sz="2400" dirty="0"/>
              <a:t>Can be global or per route.</a:t>
            </a:r>
          </a:p>
          <a:p>
            <a:pPr marL="342900" indent="-342900">
              <a:buAutoNum type="arabicPeriod"/>
            </a:pPr>
            <a:endParaRPr lang="en-US" sz="2400" dirty="0"/>
          </a:p>
          <a:p>
            <a:pPr marL="342900" indent="-342900">
              <a:buAutoNum type="arabicPeriod"/>
            </a:pPr>
            <a:r>
              <a:rPr lang="en-US" sz="2400" dirty="0"/>
              <a:t>Can dispatch the request to the next handler or return a response and skip the rest of the pipeline.</a:t>
            </a:r>
          </a:p>
          <a:p>
            <a:endParaRPr lang="en-US" sz="2400" dirty="0"/>
          </a:p>
        </p:txBody>
      </p:sp>
    </p:spTree>
    <p:extLst>
      <p:ext uri="{BB962C8B-B14F-4D97-AF65-F5344CB8AC3E}">
        <p14:creationId xmlns:p14="http://schemas.microsoft.com/office/powerpoint/2010/main" val="859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6" name="Rectangle 5"/>
          <p:cNvSpPr/>
          <p:nvPr/>
        </p:nvSpPr>
        <p:spPr>
          <a:xfrm>
            <a:off x="2914649" y="1262093"/>
            <a:ext cx="7477126" cy="280076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DelegatingHandler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HttpMessageHandler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get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set</a:t>
            </a:r>
            <a:r>
              <a:rPr lang="en-US" sz="1600" dirty="0">
                <a:solidFill>
                  <a:srgbClr val="D4D4D4"/>
                </a:solidFill>
                <a:latin typeface="Consolas" panose="020B0609020204030204" pitchFamily="49" charset="0"/>
              </a:rPr>
              <a:t>; }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endParaRPr lang="en-US" sz="1600" dirty="0">
              <a:solidFill>
                <a:srgbClr val="569CD6"/>
              </a:solidFill>
              <a:latin typeface="Consolas" panose="020B0609020204030204" pitchFamily="49" charset="0"/>
            </a:endParaRPr>
          </a:p>
        </p:txBody>
      </p:sp>
      <p:sp>
        <p:nvSpPr>
          <p:cNvPr id="7" name="Rectangle 6"/>
          <p:cNvSpPr/>
          <p:nvPr/>
        </p:nvSpPr>
        <p:spPr>
          <a:xfrm>
            <a:off x="2914649" y="4155341"/>
            <a:ext cx="7477126" cy="2554545"/>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IDisposable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HttpMessageHandler</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3" name="Rectangle 2"/>
          <p:cNvSpPr/>
          <p:nvPr/>
        </p:nvSpPr>
        <p:spPr>
          <a:xfrm>
            <a:off x="1521656" y="707735"/>
            <a:ext cx="5564943" cy="523220"/>
          </a:xfrm>
          <a:prstGeom prst="rect">
            <a:avLst/>
          </a:prstGeom>
        </p:spPr>
        <p:txBody>
          <a:bodyPr wrap="square">
            <a:spAutoFit/>
          </a:bodyPr>
          <a:lstStyle/>
          <a:p>
            <a:r>
              <a:rPr lang="en-US" sz="2800" b="1" dirty="0"/>
              <a:t>A look inside.</a:t>
            </a:r>
          </a:p>
        </p:txBody>
      </p:sp>
    </p:spTree>
    <p:extLst>
      <p:ext uri="{BB962C8B-B14F-4D97-AF65-F5344CB8AC3E}">
        <p14:creationId xmlns:p14="http://schemas.microsoft.com/office/powerpoint/2010/main" val="839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8222957" cy="923330"/>
          </a:xfrm>
          <a:prstGeom prst="rect">
            <a:avLst/>
          </a:prstGeom>
        </p:spPr>
        <p:txBody>
          <a:bodyPr wrap="none">
            <a:spAutoFit/>
          </a:bodyPr>
          <a:lstStyle/>
          <a:p>
            <a:r>
              <a:rPr lang="en-US" sz="5400" b="1" dirty="0"/>
              <a:t>HTTP ROUTING DISPATCHER</a:t>
            </a:r>
            <a:endParaRPr lang="en-US" sz="5400" dirty="0"/>
          </a:p>
        </p:txBody>
      </p:sp>
    </p:spTree>
    <p:extLst>
      <p:ext uri="{BB962C8B-B14F-4D97-AF65-F5344CB8AC3E}">
        <p14:creationId xmlns:p14="http://schemas.microsoft.com/office/powerpoint/2010/main" val="1838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4585871"/>
          </a:xfrm>
          <a:prstGeom prst="rect">
            <a:avLst/>
          </a:prstGeom>
          <a:noFill/>
        </p:spPr>
        <p:txBody>
          <a:bodyPr wrap="square" rtlCol="0">
            <a:spAutoFit/>
          </a:bodyPr>
          <a:lstStyle/>
          <a:p>
            <a:r>
              <a:rPr lang="en-US" sz="2800" b="1" dirty="0"/>
              <a:t>What do we have to know?</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It is a </a:t>
            </a:r>
            <a:r>
              <a:rPr lang="en-US" sz="2400" dirty="0" err="1"/>
              <a:t>MessageHandler</a:t>
            </a:r>
            <a:r>
              <a:rPr lang="en-US" sz="2400" dirty="0"/>
              <a:t>.</a:t>
            </a:r>
          </a:p>
          <a:p>
            <a:pPr marL="342900" indent="-342900">
              <a:buAutoNum type="arabicPeriod"/>
            </a:pPr>
            <a:endParaRPr lang="en-US" sz="2400" dirty="0"/>
          </a:p>
          <a:p>
            <a:pPr marL="342900" indent="-342900">
              <a:buAutoNum type="arabicPeriod"/>
            </a:pPr>
            <a:r>
              <a:rPr lang="en-US" sz="2400" dirty="0"/>
              <a:t>It loops through all </a:t>
            </a:r>
            <a:r>
              <a:rPr lang="en-US" sz="2400" dirty="0" err="1"/>
              <a:t>IHttpRoute</a:t>
            </a:r>
            <a:r>
              <a:rPr lang="en-US" sz="2400" dirty="0"/>
              <a:t> instances and attaches to the </a:t>
            </a:r>
            <a:r>
              <a:rPr lang="en-US" sz="2400" dirty="0" err="1"/>
              <a:t>HttpRequestMessage.Properties</a:t>
            </a:r>
            <a:r>
              <a:rPr lang="en-US" sz="2400" dirty="0"/>
              <a:t> Dictionary the first matching </a:t>
            </a:r>
            <a:r>
              <a:rPr lang="en-US" sz="2400" dirty="0" err="1"/>
              <a:t>IHttpRoute</a:t>
            </a:r>
            <a:r>
              <a:rPr lang="en-US" sz="2400" dirty="0"/>
              <a:t>.</a:t>
            </a:r>
          </a:p>
          <a:p>
            <a:pPr marL="342900" indent="-342900">
              <a:buAutoNum type="arabicPeriod"/>
            </a:pPr>
            <a:endParaRPr lang="en-US" sz="2400" dirty="0"/>
          </a:p>
          <a:p>
            <a:pPr marL="342900" indent="-342900">
              <a:buAutoNum type="arabicPeriod"/>
            </a:pPr>
            <a:r>
              <a:rPr lang="en-US" sz="2400" dirty="0"/>
              <a:t>Use the </a:t>
            </a:r>
            <a:r>
              <a:rPr lang="en-US" sz="2400" dirty="0" err="1"/>
              <a:t>config.Routes.MapHttpRoute</a:t>
            </a:r>
            <a:r>
              <a:rPr lang="en-US" sz="2400" dirty="0"/>
              <a:t> extension method if possible.</a:t>
            </a:r>
          </a:p>
          <a:p>
            <a:pPr marL="342900" indent="-342900">
              <a:buAutoNum type="arabicPeriod"/>
            </a:pPr>
            <a:endParaRPr lang="en-US" sz="2400" dirty="0"/>
          </a:p>
          <a:p>
            <a:pPr marL="342900" indent="-342900">
              <a:buAutoNum type="arabicPeriod"/>
            </a:pPr>
            <a:r>
              <a:rPr lang="en-US" sz="2400" dirty="0"/>
              <a:t>It calls the message handler of the </a:t>
            </a:r>
            <a:r>
              <a:rPr lang="en-US" sz="2400" dirty="0" err="1"/>
              <a:t>IHttpRoute</a:t>
            </a:r>
            <a:r>
              <a:rPr lang="en-US" sz="2400" dirty="0"/>
              <a:t>. If the handler is null it calls the </a:t>
            </a:r>
            <a:r>
              <a:rPr lang="en-US" sz="2400" dirty="0" err="1"/>
              <a:t>HttpControllerDispatcher</a:t>
            </a:r>
            <a:r>
              <a:rPr lang="en-US" sz="2400" dirty="0"/>
              <a:t>.</a:t>
            </a:r>
          </a:p>
        </p:txBody>
      </p:sp>
    </p:spTree>
    <p:extLst>
      <p:ext uri="{BB962C8B-B14F-4D97-AF65-F5344CB8AC3E}">
        <p14:creationId xmlns:p14="http://schemas.microsoft.com/office/powerpoint/2010/main" val="40033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433382" cy="923330"/>
          </a:xfrm>
          <a:prstGeom prst="rect">
            <a:avLst/>
          </a:prstGeom>
        </p:spPr>
        <p:txBody>
          <a:bodyPr wrap="none">
            <a:spAutoFit/>
          </a:bodyPr>
          <a:lstStyle/>
          <a:p>
            <a:r>
              <a:rPr lang="en-US" sz="5400" b="1" dirty="0" err="1"/>
              <a:t>HttpControllerDispatcher</a:t>
            </a:r>
            <a:endParaRPr lang="en-US" sz="5400" dirty="0"/>
          </a:p>
        </p:txBody>
      </p:sp>
    </p:spTree>
    <p:extLst>
      <p:ext uri="{BB962C8B-B14F-4D97-AF65-F5344CB8AC3E}">
        <p14:creationId xmlns:p14="http://schemas.microsoft.com/office/powerpoint/2010/main" val="3223094567"/>
      </p:ext>
    </p:extLst>
  </p:cSld>
  <p:clrMapOvr>
    <a:masterClrMapping/>
  </p:clrMapOvr>
</p:sld>
</file>

<file path=ppt/theme/theme1.xml><?xml version="1.0" encoding="utf-8"?>
<a:theme xmlns:a="http://schemas.openxmlformats.org/drawingml/2006/main" name="OSI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OSI template</Template>
  <TotalTime>16346</TotalTime>
  <Words>1023</Words>
  <Application>Microsoft Office PowerPoint</Application>
  <PresentationFormat>Widescreen</PresentationFormat>
  <Paragraphs>188</Paragraphs>
  <Slides>31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Gotham HTF Book</vt:lpstr>
      <vt:lpstr>Gotham HTF Medium</vt:lpstr>
      <vt:lpstr>inherit</vt:lpstr>
      <vt:lpstr>OSI template</vt:lpstr>
      <vt:lpstr>ASP.NET WEB API EXTENSIBILITY POINTS</vt:lpstr>
      <vt:lpstr> HTTP MESSAGE HANDLERS</vt:lpstr>
      <vt:lpstr>PowerPoint Presentation</vt:lpstr>
      <vt:lpstr>PowerPoint Presentation</vt:lpstr>
      <vt:lpstr> HTTP MESSAGE HANDLERS</vt:lpstr>
      <vt:lpstr> HTTP MESSAGE HANDLERS</vt:lpstr>
      <vt:lpstr>PowerPoint Presentation</vt:lpstr>
      <vt:lpstr> HTTP MESSAGE HANDLERS</vt:lpstr>
      <vt:lpstr>PowerPoint Presentation</vt:lpstr>
      <vt:lpstr> HTTP MESSAGE HANDLERS</vt:lpstr>
      <vt:lpstr>PowerPoint Presentation</vt:lpstr>
      <vt:lpstr> HTTP MESSAGE HANDLERS</vt:lpstr>
      <vt:lpstr> HTTP MESSAGE LIFECYLE</vt:lpstr>
      <vt:lpstr> HTTP MESSAGE LIFECYLE</vt:lpstr>
      <vt:lpstr>PowerPoint Presentation</vt:lpstr>
      <vt:lpstr> Filters</vt:lpstr>
      <vt:lpstr>Filters</vt:lpstr>
      <vt:lpstr>PowerPoint Presentation</vt:lpstr>
      <vt:lpstr> Filters</vt:lpstr>
      <vt:lpstr>Filters</vt:lpstr>
      <vt:lpstr>PowerPoint Presentation</vt:lpstr>
      <vt:lpstr> Filters</vt:lpstr>
      <vt:lpstr> HTTP MESSAGE LIFECYLE</vt:lpstr>
      <vt:lpstr> HTTP MESSAGE HANDLERS</vt:lpstr>
      <vt:lpstr> HTTP MESSAGE HANDLERS</vt:lpstr>
      <vt:lpstr> HTTP MESSAGE LIFECYLE</vt:lpstr>
      <vt:lpstr> HTTP MESSAGE LIFECYLE</vt:lpstr>
      <vt:lpstr>Filter Provider</vt:lpstr>
      <vt:lpstr>ActionFilter</vt:lpstr>
      <vt:lpstr>Media Type Formatters</vt:lpstr>
      <vt:lpstr>Purpose of this talk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Incredibles Engineering Practices</dc:title>
  <dc:creator>Petar Ivanov</dc:creator>
  <cp:lastModifiedBy>Vladimir Dimov</cp:lastModifiedBy>
  <cp:revision>233</cp:revision>
  <dcterms:created xsi:type="dcterms:W3CDTF">2017-04-25T08:10:29Z</dcterms:created>
  <dcterms:modified xsi:type="dcterms:W3CDTF">2017-06-02T22:20:19Z</dcterms:modified>
</cp:coreProperties>
</file>