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1" r:id="rId3"/>
    <p:sldId id="283" r:id="rId4"/>
    <p:sldId id="282" r:id="rId5"/>
    <p:sldId id="276" r:id="rId6"/>
    <p:sldId id="284" r:id="rId7"/>
    <p:sldId id="285" r:id="rId8"/>
    <p:sldId id="286" r:id="rId9"/>
    <p:sldId id="287" r:id="rId10"/>
    <p:sldId id="288" r:id="rId11"/>
    <p:sldId id="289" r:id="rId12"/>
    <p:sldId id="278" r:id="rId13"/>
    <p:sldId id="297" r:id="rId14"/>
    <p:sldId id="290" r:id="rId15"/>
    <p:sldId id="296" r:id="rId16"/>
    <p:sldId id="277" r:id="rId17"/>
    <p:sldId id="294" r:id="rId18"/>
    <p:sldId id="291" r:id="rId19"/>
    <p:sldId id="295" r:id="rId20"/>
    <p:sldId id="298" r:id="rId21"/>
    <p:sldId id="299" r:id="rId22"/>
    <p:sldId id="279" r:id="rId23"/>
    <p:sldId id="292" r:id="rId24"/>
    <p:sldId id="293" r:id="rId25"/>
    <p:sldId id="280" r:id="rId26"/>
    <p:sldId id="281" r:id="rId27"/>
    <p:sldId id="275" r:id="rId28"/>
    <p:sldId id="272" r:id="rId29"/>
    <p:sldId id="273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38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DDFF6-00E2-4044-B5FA-FDADC32BD187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035D-E5EC-4F72-8410-D3F7E0B5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version of ASP.NET Web API supports 3 types of action results. They are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HttpResponseMessage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Void and Type of Entity or Model. But in WEB API 2, Microsoft had introduced another powerful Action result called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IhttpActionResult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en-US" dirty="0" err="1"/>
              <a:t>IContentNegotiator</a:t>
            </a:r>
            <a:r>
              <a:rPr lang="en-US" dirty="0"/>
              <a:t> selects</a:t>
            </a:r>
            <a:r>
              <a:rPr lang="en-US" baseline="0" dirty="0"/>
              <a:t> the appropriate </a:t>
            </a:r>
            <a:r>
              <a:rPr lang="en-US" baseline="0" dirty="0" err="1"/>
              <a:t>MediaTypeFormatter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compliance with header values in the request.</a:t>
            </a:r>
          </a:p>
          <a:p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3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9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lower-level message handler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7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2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3. </a:t>
            </a:r>
            <a:r>
              <a:rPr lang="en-US" sz="1200" dirty="0"/>
              <a:t>Use the </a:t>
            </a:r>
            <a:r>
              <a:rPr lang="en-US" sz="1200" dirty="0" err="1"/>
              <a:t>config.Routes.MapHttpRoute</a:t>
            </a:r>
            <a:r>
              <a:rPr lang="en-US" sz="1200" dirty="0"/>
              <a:t> extension method if possible.</a:t>
            </a:r>
          </a:p>
          <a:p>
            <a:r>
              <a:rPr lang="en-US" sz="1200" dirty="0"/>
              <a:t>	This will reuse the default web </a:t>
            </a:r>
            <a:r>
              <a:rPr lang="en-US" sz="1200" dirty="0" err="1"/>
              <a:t>api</a:t>
            </a:r>
            <a:r>
              <a:rPr lang="en-US" sz="1200" dirty="0"/>
              <a:t> validation logic. </a:t>
            </a:r>
          </a:p>
          <a:p>
            <a:r>
              <a:rPr lang="en-US" sz="1200" dirty="0"/>
              <a:t>	For example the</a:t>
            </a:r>
            <a:r>
              <a:rPr lang="en-US" sz="1200" baseline="0" dirty="0"/>
              <a:t> route template check for mapping is in internal sealed class and cannot be seen and eventually used from outside.</a:t>
            </a:r>
          </a:p>
          <a:p>
            <a:r>
              <a:rPr lang="en-US" sz="1200" baseline="0" dirty="0"/>
              <a:t>	If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config.Routes.Add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 method is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entirely custom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IHttpRoute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 should be provided. In this case the route matching needs to be verified manually inside the 	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GetRouteData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virtualPathRoot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HttpRequestMessage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request)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method. If no match null value should be returned. This will instruct the dispatcher to check the request against 	the next route in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HttpRouteCollection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means that the model state is available to action filters. So instead to write in every action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 it can be done in 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filter.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binding is the process of creating .NET objects using the data sent by the browser in an HTTP request.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most one parameter is allowed to read from the message body.</a:t>
            </a:r>
          </a:p>
          <a:p>
            <a:pPr marL="914400" lvl="2" indent="0">
              <a:buNone/>
            </a:pPr>
            <a:r>
              <a:rPr lang="en-US" dirty="0"/>
              <a:t>// Caution: Will not work!    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HttpResponseMessage</a:t>
            </a:r>
            <a:r>
              <a:rPr lang="en-US" dirty="0"/>
              <a:t> Post([</a:t>
            </a:r>
            <a:r>
              <a:rPr lang="en-US" dirty="0" err="1"/>
              <a:t>FromBody</a:t>
            </a:r>
            <a:r>
              <a:rPr lang="en-US" dirty="0"/>
              <a:t>] </a:t>
            </a:r>
            <a:r>
              <a:rPr lang="en-US" dirty="0" err="1"/>
              <a:t>int</a:t>
            </a:r>
            <a:r>
              <a:rPr lang="en-US" dirty="0"/>
              <a:t> id, [</a:t>
            </a:r>
            <a:r>
              <a:rPr lang="en-US" dirty="0" err="1"/>
              <a:t>FromBody</a:t>
            </a:r>
            <a:r>
              <a:rPr lang="en-US" dirty="0"/>
              <a:t>] string name) { ... }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5559490"/>
            <a:ext cx="9144000" cy="668590"/>
          </a:xfrm>
        </p:spPr>
        <p:txBody>
          <a:bodyPr vert="horz" lIns="91440" tIns="45720" rIns="91440" bIns="45720" rtlCol="0" anchor="b">
            <a:normAutofit/>
          </a:bodyPr>
          <a:lstStyle>
            <a:lvl1pPr algn="just">
              <a:defRPr lang="en-US" sz="4000">
                <a:solidFill>
                  <a:srgbClr val="6B4077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6321369"/>
            <a:ext cx="9144000" cy="370522"/>
          </a:xfr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2000">
                <a:solidFill>
                  <a:srgbClr val="E52238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5551" y="5720925"/>
            <a:ext cx="615544" cy="9096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421" y="6750"/>
            <a:ext cx="4827616" cy="54978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816163" y="6749"/>
            <a:ext cx="4827616" cy="54978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2368" b="9437"/>
          <a:stretch/>
        </p:blipFill>
        <p:spPr>
          <a:xfrm>
            <a:off x="7400968" y="6748"/>
            <a:ext cx="4778332" cy="549786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882742" y="2370434"/>
            <a:ext cx="2179695" cy="389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</p:spTree>
    <p:extLst>
      <p:ext uri="{BB962C8B-B14F-4D97-AF65-F5344CB8AC3E}">
        <p14:creationId xmlns:p14="http://schemas.microsoft.com/office/powerpoint/2010/main" val="39526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3525" r="38073" b="9437"/>
          <a:stretch/>
        </p:blipFill>
        <p:spPr>
          <a:xfrm>
            <a:off x="9440" y="7607"/>
            <a:ext cx="1252879" cy="20354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 rot="10800000">
            <a:off x="-872" y="2040746"/>
            <a:ext cx="1252879" cy="2059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>
            <a:off x="10227" y="4076114"/>
            <a:ext cx="1252879" cy="20593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63313" r="38073" b="9942"/>
          <a:stretch/>
        </p:blipFill>
        <p:spPr>
          <a:xfrm>
            <a:off x="11204" y="6142402"/>
            <a:ext cx="1252879" cy="7066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9940" y="5852160"/>
            <a:ext cx="816711" cy="2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571221" y="592429"/>
            <a:ext cx="10221530" cy="0"/>
          </a:xfrm>
          <a:prstGeom prst="line">
            <a:avLst/>
          </a:prstGeom>
          <a:ln w="28575">
            <a:solidFill>
              <a:srgbClr val="E52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1800" y="100434"/>
            <a:ext cx="10017852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1800" y="872067"/>
            <a:ext cx="10017851" cy="53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1283" y="6356349"/>
            <a:ext cx="249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05CC-77D9-43C1-9487-C134B9231D5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0"/>
            <a:ext cx="347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2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Gotham HTF Medium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Data/WebApi/blob/v3.2-r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imera.labs.oreilly.com/books/1234000001708/ch12.html#_apicontroller_processing_model" TargetMode="External"/><Relationship Id="rId5" Type="http://schemas.openxmlformats.org/officeDocument/2006/relationships/hyperlink" Target="https://www.asp.net/media/4071077/aspnet-web-api-poster.pdf" TargetMode="External"/><Relationship Id="rId4" Type="http://schemas.openxmlformats.org/officeDocument/2006/relationships/hyperlink" Target="https://www.exceptionnotfound.net/the-asp-net-web-api-2-http-message-lifecycle-in-43-easy-steps-2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.codeplex.com/SourceControl/latest#Samples/WebApi/ControllerSpecificConfigSample/ReadMe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wp-content/uploads/imported/1358-ASP.NET%20MVC%20Pipeline.pdf" TargetMode="External"/><Relationship Id="rId2" Type="http://schemas.openxmlformats.org/officeDocument/2006/relationships/hyperlink" Target="https://www.simple-talk.com/dotnet/net-framework/an-introduction-to-asp-net-mvc-extensibil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5559490"/>
            <a:ext cx="9911080" cy="668590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WEB API EXTENSIBILITY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Vladimir Dimov</a:t>
            </a:r>
          </a:p>
        </p:txBody>
      </p:sp>
    </p:spTree>
    <p:extLst>
      <p:ext uri="{BB962C8B-B14F-4D97-AF65-F5344CB8AC3E}">
        <p14:creationId xmlns:p14="http://schemas.microsoft.com/office/powerpoint/2010/main" val="264392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9611" y="2641433"/>
            <a:ext cx="10108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Action Selector and Action Invoker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4905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HTTP MESSAGE HANDLERS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438" y="694159"/>
            <a:ext cx="105105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have to know?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Once the controller instance is created the Controller Dispatcher calls the </a:t>
            </a:r>
            <a:r>
              <a:rPr lang="en-US" sz="2400" dirty="0" err="1"/>
              <a:t>ExecuteAsync</a:t>
            </a:r>
            <a:r>
              <a:rPr lang="en-US" sz="2400" dirty="0"/>
              <a:t>() method of the </a:t>
            </a:r>
            <a:r>
              <a:rPr lang="en-US" sz="2400" dirty="0" err="1"/>
              <a:t>IHttpController</a:t>
            </a:r>
            <a:r>
              <a:rPr lang="en-US" sz="2400" dirty="0"/>
              <a:t> instance. The following events occur inside the method: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configured </a:t>
            </a:r>
            <a:r>
              <a:rPr lang="en-US" sz="2400" dirty="0" err="1"/>
              <a:t>IHttpActionSelector</a:t>
            </a:r>
            <a:r>
              <a:rPr lang="en-US" sz="2400" dirty="0"/>
              <a:t> is asked to return the </a:t>
            </a:r>
            <a:r>
              <a:rPr lang="en-US" sz="2400" dirty="0" err="1"/>
              <a:t>HttpActionDescriptor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HttpActionDescriptor</a:t>
            </a:r>
            <a:r>
              <a:rPr lang="en-US" sz="2400" dirty="0"/>
              <a:t> holds information about the action as the filters and binding for example;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filter are executed.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binding is executed.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 the configured </a:t>
            </a:r>
            <a:r>
              <a:rPr lang="en-US" sz="2400" dirty="0" err="1"/>
              <a:t>IHttpActionInvoker</a:t>
            </a:r>
            <a:r>
              <a:rPr lang="en-US" sz="2400" dirty="0"/>
              <a:t> is called to invoke the action.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71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5438" y="694159"/>
            <a:ext cx="10510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Action Selector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default implementation is provided by the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ApiControllerActionSelector</a:t>
            </a:r>
            <a:r>
              <a:rPr lang="en-US" sz="2400" dirty="0"/>
              <a:t> class.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To select an action, it looks at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HTTP method of the request.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"{action}" placeholder in the route template, if present.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parameters of the actions on the controller.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82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5438" y="694159"/>
            <a:ext cx="105105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Action Invoker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88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6360" y="2641433"/>
            <a:ext cx="10347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Model Binding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492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Filters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438" y="694159"/>
            <a:ext cx="105105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have to know?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Model binding occurs just before the execution of the action filters.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Model binding uses the request to create values for the parameters of the action.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r>
              <a:rPr lang="en-US" sz="2400" dirty="0"/>
              <a:t>Web </a:t>
            </a:r>
            <a:r>
              <a:rPr lang="en-US" sz="2400" dirty="0" err="1"/>
              <a:t>Api</a:t>
            </a:r>
            <a:r>
              <a:rPr lang="en-US" sz="2400" dirty="0"/>
              <a:t> uses 2 techniques for binding parameters: Model Binding and Formatters.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By default the “simple” types are read from the URI and “complex” types from the body. This </a:t>
            </a:r>
            <a:r>
              <a:rPr lang="en-US" sz="2400" dirty="0" err="1"/>
              <a:t>behaveour</a:t>
            </a:r>
            <a:r>
              <a:rPr lang="en-US" sz="2400" dirty="0"/>
              <a:t> can be override by attributes [</a:t>
            </a:r>
            <a:r>
              <a:rPr lang="en-US" sz="2400" dirty="0" err="1"/>
              <a:t>FromUri</a:t>
            </a:r>
            <a:r>
              <a:rPr lang="en-US" sz="2400" dirty="0"/>
              <a:t>], [</a:t>
            </a:r>
            <a:r>
              <a:rPr lang="en-US" sz="2400" dirty="0" err="1"/>
              <a:t>FromBody</a:t>
            </a:r>
            <a:r>
              <a:rPr lang="en-US" sz="2400" dirty="0"/>
              <a:t>], [</a:t>
            </a:r>
            <a:r>
              <a:rPr lang="en-US" sz="2400" dirty="0" err="1"/>
              <a:t>ModelBinder</a:t>
            </a:r>
            <a:r>
              <a:rPr lang="en-US" sz="2400" dirty="0"/>
              <a:t>].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530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43629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2259" y="2641433"/>
            <a:ext cx="19358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Filters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6218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Filters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438" y="694159"/>
            <a:ext cx="105105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have to know?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Filters add extra logic before or after action method executes.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There are four groups of filters Authentication, Authorization, Action and Exception filters.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82" y="3604820"/>
            <a:ext cx="10591332" cy="21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744271"/>
            <a:ext cx="101956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Can be created by inheriting the appropriate interface (</a:t>
            </a:r>
            <a:r>
              <a:rPr lang="en-US" sz="2400" dirty="0" err="1"/>
              <a:t>IAuthenticationFilter</a:t>
            </a:r>
            <a:r>
              <a:rPr lang="en-US" sz="2400" dirty="0"/>
              <a:t>, </a:t>
            </a:r>
            <a:r>
              <a:rPr lang="en-US" sz="2400" dirty="0" err="1"/>
              <a:t>IAuthorizationFilter</a:t>
            </a:r>
            <a:r>
              <a:rPr lang="en-US" sz="2400" dirty="0"/>
              <a:t>, </a:t>
            </a:r>
            <a:r>
              <a:rPr lang="en-US" sz="2400" dirty="0" err="1"/>
              <a:t>IActionFilter</a:t>
            </a:r>
            <a:r>
              <a:rPr lang="en-US" sz="2400" dirty="0"/>
              <a:t>, </a:t>
            </a:r>
            <a:r>
              <a:rPr lang="en-US" sz="2400" dirty="0" err="1"/>
              <a:t>IExceptionFilter</a:t>
            </a:r>
            <a:r>
              <a:rPr lang="en-US" sz="2400" dirty="0"/>
              <a:t>) or the default implementation (</a:t>
            </a:r>
            <a:r>
              <a:rPr lang="en-US" sz="2400" dirty="0" err="1"/>
              <a:t>AuthorizationFilterAttribute</a:t>
            </a:r>
            <a:r>
              <a:rPr lang="en-US" sz="2400" dirty="0"/>
              <a:t>, </a:t>
            </a:r>
            <a:r>
              <a:rPr lang="en-US" sz="2400" dirty="0" err="1"/>
              <a:t>ActionFilterAttribute</a:t>
            </a:r>
            <a:r>
              <a:rPr lang="en-US" sz="2400" dirty="0"/>
              <a:t>, </a:t>
            </a:r>
            <a:r>
              <a:rPr lang="en-US" sz="2400" dirty="0" err="1"/>
              <a:t>ExceptionFilterAttribute</a:t>
            </a:r>
            <a:r>
              <a:rPr lang="en-US" sz="2400" dirty="0"/>
              <a:t>)</a:t>
            </a:r>
          </a:p>
          <a:p>
            <a:pPr marL="342900" indent="-342900">
              <a:buAutoNum type="arabicPeriod" startAt="3"/>
            </a:pPr>
            <a:endParaRPr lang="en-US" sz="2400" dirty="0"/>
          </a:p>
          <a:p>
            <a:pPr marL="342900" indent="-342900">
              <a:buAutoNum type="arabicPeriod" startAt="3"/>
            </a:pPr>
            <a:r>
              <a:rPr lang="en-US" sz="2400" dirty="0"/>
              <a:t>Can be applied globally, at the controller level or at the action level.</a:t>
            </a:r>
          </a:p>
          <a:p>
            <a:pPr marL="342900" indent="-342900">
              <a:buAutoNum type="arabicPeriod" startAt="3"/>
            </a:pPr>
            <a:endParaRPr lang="en-US" sz="2400" dirty="0"/>
          </a:p>
          <a:p>
            <a:pPr marL="342900" indent="-342900">
              <a:buAutoNum type="arabicPeriod" startAt="3"/>
            </a:pPr>
            <a:r>
              <a:rPr lang="en-US" sz="2400" dirty="0"/>
              <a:t>Filters are executed in the following order: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Authentication -&gt; Authorization -&gt; Action -&gt; (Exception)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-&gt; Controller -&gt; 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order of registration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The </a:t>
            </a:r>
            <a:r>
              <a:rPr lang="en-US" sz="2400" dirty="0" err="1"/>
              <a:t>IFilterProvider</a:t>
            </a:r>
            <a:r>
              <a:rPr lang="en-US" sz="2400" dirty="0"/>
              <a:t> is responsible for executing the appropriate filters.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3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6823" y="2641433"/>
            <a:ext cx="73057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87012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2711" y="2641433"/>
            <a:ext cx="10295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Action Result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6646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Filters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438" y="694159"/>
            <a:ext cx="105105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have to know?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IHttpActionResult</a:t>
            </a:r>
            <a:r>
              <a:rPr lang="en-US" sz="2400" dirty="0"/>
              <a:t> interface acts as a factory for </a:t>
            </a:r>
            <a:r>
              <a:rPr lang="en-US" sz="2400" dirty="0" err="1"/>
              <a:t>HttpResponseMessage</a:t>
            </a:r>
            <a:r>
              <a:rPr lang="en-US" sz="2400" dirty="0"/>
              <a:t>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result conversion strategy is selected based on the return type of the Action.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There are some predefined </a:t>
            </a:r>
            <a:r>
              <a:rPr lang="en-US" sz="2400" dirty="0" err="1"/>
              <a:t>IHttpActionResult</a:t>
            </a:r>
            <a:r>
              <a:rPr lang="en-US" sz="2400" dirty="0"/>
              <a:t> classes: </a:t>
            </a:r>
            <a:r>
              <a:rPr lang="en-US" sz="2400" dirty="0" err="1"/>
              <a:t>OkResult</a:t>
            </a:r>
            <a:r>
              <a:rPr lang="en-US" sz="2400" dirty="0"/>
              <a:t>, </a:t>
            </a:r>
            <a:r>
              <a:rPr lang="en-US" sz="2400" dirty="0" err="1"/>
              <a:t>BadRequestResult</a:t>
            </a:r>
            <a:r>
              <a:rPr lang="en-US" sz="2400" dirty="0"/>
              <a:t>, </a:t>
            </a:r>
            <a:r>
              <a:rPr lang="en-US" sz="2400" dirty="0" err="1"/>
              <a:t>JsonResult</a:t>
            </a:r>
            <a:r>
              <a:rPr lang="en-US" sz="2400" dirty="0"/>
              <a:t>&lt;T&gt;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Custom implementations of the </a:t>
            </a:r>
            <a:r>
              <a:rPr lang="en-US" sz="2400" dirty="0" err="1"/>
              <a:t>IHttpActionResult</a:t>
            </a:r>
            <a:r>
              <a:rPr lang="en-US" sz="2400" dirty="0"/>
              <a:t> may be used.</a:t>
            </a:r>
          </a:p>
        </p:txBody>
      </p:sp>
    </p:spTree>
    <p:extLst>
      <p:ext uri="{BB962C8B-B14F-4D97-AF65-F5344CB8AC3E}">
        <p14:creationId xmlns:p14="http://schemas.microsoft.com/office/powerpoint/2010/main" val="356014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410678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HTTP MESSAGE HANDLERS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438" y="694159"/>
            <a:ext cx="105105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References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51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HTTP MESSAGE HANDLERS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438" y="694159"/>
            <a:ext cx="10510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References</a:t>
            </a:r>
          </a:p>
          <a:p>
            <a:endParaRPr lang="en-US" sz="2400" b="1" dirty="0"/>
          </a:p>
          <a:p>
            <a:pPr marL="514350" indent="-514350">
              <a:buFontTx/>
              <a:buAutoNum type="arabicPeriod"/>
            </a:pPr>
            <a:r>
              <a:rPr lang="en-US" sz="2400" dirty="0">
                <a:hlinkClick r:id="rId3"/>
              </a:rPr>
              <a:t>https://github.com/OData/WebApi/blob/v3.2-rtm</a:t>
            </a:r>
            <a:endParaRPr lang="en-US" sz="2400" b="1" dirty="0"/>
          </a:p>
          <a:p>
            <a:pPr marL="514350" indent="-514350">
              <a:buAutoNum type="arabicPeriod"/>
            </a:pPr>
            <a:r>
              <a:rPr lang="en-US" sz="2400" dirty="0">
                <a:hlinkClick r:id="rId4"/>
              </a:rPr>
              <a:t>https://www.exceptionnotfound.net/the-asp-net-web-api-2-http-message-lifecycle-in-43-easy-steps-2/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>
                <a:hlinkClick r:id="rId5"/>
              </a:rPr>
              <a:t>https://www.asp.net/media/4071077/aspnet-web-api-poster.pdf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>
                <a:hlinkClick r:id="rId6"/>
              </a:rPr>
              <a:t>http://chimera.labs.oreilly.com/books/1234000001708/ch12.html#_apicontroller_processing_model</a:t>
            </a: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342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3107908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3549025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Provider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9725" y="762000"/>
            <a:ext cx="1010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selects the filters to be executed. The execution order will still depend on the Scope</a:t>
            </a:r>
          </a:p>
        </p:txBody>
      </p:sp>
    </p:spTree>
    <p:extLst>
      <p:ext uri="{BB962C8B-B14F-4D97-AF65-F5344CB8AC3E}">
        <p14:creationId xmlns:p14="http://schemas.microsoft.com/office/powerpoint/2010/main" val="684075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1800" y="884255"/>
            <a:ext cx="10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response is create inside a filter the controller action is not executed.</a:t>
            </a:r>
          </a:p>
        </p:txBody>
      </p:sp>
    </p:spTree>
    <p:extLst>
      <p:ext uri="{BB962C8B-B14F-4D97-AF65-F5344CB8AC3E}">
        <p14:creationId xmlns:p14="http://schemas.microsoft.com/office/powerpoint/2010/main" val="4283269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 Formatters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335" y="891699"/>
            <a:ext cx="10124317" cy="14003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There isn't specifically a per-route way of having formatters, but there is a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per-controller 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 which you can use to have specific formatters. For example, in your scenario you could have a common base controller for certain set of controllers and decorate that base controller with the per-controller configuration attribute.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Web API Sample for creating a per-controller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configuration: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http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://aspnet.codeplex.com/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SourceControl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latest#Samples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WebApi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ControllerSpecificConfigSample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/ReadMe.txt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3973" y="2641433"/>
            <a:ext cx="7865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HTTP MESSAGE HANDLERS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0037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talk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>
                <a:hlinkClick r:id="rId2"/>
              </a:rPr>
              <a:t>https://www.simple-talk.com/dotnet/net-framework/an-introduction-to-asp-net-mvc-extensibility/</a:t>
            </a:r>
            <a:endParaRPr lang="en-US" dirty="0"/>
          </a:p>
          <a:p>
            <a:r>
              <a:rPr lang="en-US" dirty="0">
                <a:hlinkClick r:id="rId3"/>
              </a:rPr>
              <a:t>https://www.simple-talk.com/wp-content/uploads/imported/1358-ASP.NET%20MVC%20Pipeline.pdf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HTTP MESSAGE HANDLERS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438" y="694159"/>
            <a:ext cx="1051057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have to know?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They are the first stage in the process </a:t>
            </a:r>
            <a:r>
              <a:rPr lang="en-US" sz="2400" dirty="0" err="1"/>
              <a:t>pipline</a:t>
            </a:r>
            <a:r>
              <a:rPr lang="en-US" sz="2400" dirty="0"/>
              <a:t>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They process the HTTP Request Message and return HTTP Response Message.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To create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Message Handler</a:t>
            </a:r>
            <a:r>
              <a:rPr lang="en-US" sz="2400" dirty="0"/>
              <a:t> derive from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DelegatingHandler</a:t>
            </a:r>
            <a:r>
              <a:rPr lang="en-US" sz="2400" dirty="0"/>
              <a:t> or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HttpMessageHandler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and register it in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HttpConfiguration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2400" dirty="0"/>
              <a:t>Can be global or per route.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Can dispatch the request to the next handler or return a response and skip the rest of the pipeline.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algn="r"/>
            <a:r>
              <a:rPr lang="en-US" sz="2400" dirty="0">
                <a:solidFill>
                  <a:schemeClr val="accent5"/>
                </a:solidFill>
              </a:rPr>
              <a:t>Demo “02. </a:t>
            </a:r>
            <a:r>
              <a:rPr lang="en-US" sz="2400" dirty="0" err="1">
                <a:solidFill>
                  <a:schemeClr val="accent5"/>
                </a:solidFill>
              </a:rPr>
              <a:t>DelegatingHandlers</a:t>
            </a:r>
            <a:r>
              <a:rPr lang="en-US" sz="2400" dirty="0">
                <a:solidFill>
                  <a:schemeClr val="accent5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29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HTTP MESSAGE HANDLERS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4649" y="1262093"/>
            <a:ext cx="7477126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DelegatingHandler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HttpMessageHandler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DelegatingHandler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DelegatingHandler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HttpMessageHandler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innerHandler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HttpMessageHandler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InnerHandler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} 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Dispose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disposing); 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SendAsync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request, </a:t>
            </a:r>
          </a:p>
          <a:p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4649" y="4155341"/>
            <a:ext cx="7477126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HttpMessageHandler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IDisposable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HttpMessageHandler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Dispose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Dispose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disposing);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SendAsync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request, </a:t>
            </a:r>
          </a:p>
          <a:p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1656" y="707735"/>
            <a:ext cx="5564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 look inside.</a:t>
            </a:r>
          </a:p>
        </p:txBody>
      </p:sp>
    </p:spTree>
    <p:extLst>
      <p:ext uri="{BB962C8B-B14F-4D97-AF65-F5344CB8AC3E}">
        <p14:creationId xmlns:p14="http://schemas.microsoft.com/office/powerpoint/2010/main" val="8392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3973" y="2641433"/>
            <a:ext cx="82229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HTTP ROUTING DISPATCHER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3897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HTTP MESSAGE HANDLERS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438" y="694159"/>
            <a:ext cx="105105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have to know?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It is a </a:t>
            </a:r>
            <a:r>
              <a:rPr lang="en-US" sz="2400" dirty="0" err="1"/>
              <a:t>MessageHandler</a:t>
            </a:r>
            <a:r>
              <a:rPr lang="en-US" sz="2400" dirty="0"/>
              <a:t>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It loops through all </a:t>
            </a:r>
            <a:r>
              <a:rPr lang="en-US" sz="2400" dirty="0" err="1"/>
              <a:t>IHttpRoute</a:t>
            </a:r>
            <a:r>
              <a:rPr lang="en-US" sz="2400" dirty="0"/>
              <a:t> instances and attaches to the </a:t>
            </a:r>
            <a:r>
              <a:rPr lang="en-US" sz="2400" dirty="0" err="1"/>
              <a:t>HttpRequestMessage.Properties</a:t>
            </a:r>
            <a:r>
              <a:rPr lang="en-US" sz="2400" dirty="0"/>
              <a:t> Dictionary the first matching </a:t>
            </a:r>
            <a:r>
              <a:rPr lang="en-US" sz="2400" dirty="0" err="1"/>
              <a:t>IHttpRoute</a:t>
            </a:r>
            <a:r>
              <a:rPr lang="en-US" sz="2400" dirty="0"/>
              <a:t>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Use the </a:t>
            </a:r>
            <a:r>
              <a:rPr lang="en-US" sz="2400" dirty="0" err="1"/>
              <a:t>config.Routes.MapHttpRoute</a:t>
            </a:r>
            <a:r>
              <a:rPr lang="en-US" sz="2400" dirty="0"/>
              <a:t> extension method if possible.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It calls the message handler of the </a:t>
            </a:r>
            <a:r>
              <a:rPr lang="en-US" sz="2400" dirty="0" err="1"/>
              <a:t>IHttpRoute</a:t>
            </a:r>
            <a:r>
              <a:rPr lang="en-US" sz="2400" dirty="0"/>
              <a:t>. If the handler is null it calls the </a:t>
            </a:r>
            <a:r>
              <a:rPr lang="en-US" sz="2400" dirty="0" err="1"/>
              <a:t>HttpControllerDispatcher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3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3973" y="2641433"/>
            <a:ext cx="74333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/>
              <a:t>HttpControllerDispatcher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309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HTTP MESSAGE HANDLERS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438" y="694159"/>
            <a:ext cx="1051057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have to know?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It is a message handler.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r>
              <a:rPr lang="en-US" sz="2400" dirty="0"/>
              <a:t>It selects the appropriate controller based on the request.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r>
              <a:rPr lang="en-US" sz="2400" dirty="0"/>
              <a:t>How the </a:t>
            </a:r>
            <a:r>
              <a:rPr lang="en-US" sz="2400" dirty="0" err="1"/>
              <a:t>ControllerDispatcher</a:t>
            </a:r>
            <a:r>
              <a:rPr lang="en-US" sz="2400" dirty="0"/>
              <a:t> modules are connected?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uses the configured </a:t>
            </a:r>
            <a:r>
              <a:rPr lang="en-US" sz="2400" dirty="0" err="1"/>
              <a:t>ControllerSelector</a:t>
            </a:r>
            <a:r>
              <a:rPr lang="en-US" sz="2400" dirty="0"/>
              <a:t> to get </a:t>
            </a:r>
            <a:r>
              <a:rPr lang="en-US" sz="2400" dirty="0" err="1"/>
              <a:t>HttpControllerDesriptor</a:t>
            </a:r>
            <a:r>
              <a:rPr lang="en-US" sz="24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ControllerSelector</a:t>
            </a:r>
            <a:r>
              <a:rPr lang="en-US" sz="2400" dirty="0"/>
              <a:t> selects the controller using the </a:t>
            </a:r>
            <a:r>
              <a:rPr lang="en-US" sz="2400" dirty="0" err="1"/>
              <a:t>HttpControllerTypeCache</a:t>
            </a:r>
            <a:r>
              <a:rPr lang="en-US" sz="24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HttpControllerTypeCache</a:t>
            </a:r>
            <a:r>
              <a:rPr lang="en-US" sz="2400" dirty="0"/>
              <a:t> uses the </a:t>
            </a:r>
            <a:r>
              <a:rPr lang="en-US" sz="2400" dirty="0" err="1"/>
              <a:t>IAssembliesResolver</a:t>
            </a:r>
            <a:r>
              <a:rPr lang="en-US" sz="2400" dirty="0"/>
              <a:t>  and the </a:t>
            </a:r>
            <a:r>
              <a:rPr lang="en-US" sz="2400" dirty="0" err="1"/>
              <a:t>IHttpControllerTypeResolver</a:t>
            </a:r>
            <a:r>
              <a:rPr lang="en-US" sz="2400" dirty="0"/>
              <a:t> to get the appropriate controller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Once the </a:t>
            </a:r>
            <a:r>
              <a:rPr lang="en-US" sz="2400" dirty="0" err="1"/>
              <a:t>ControllerDescriptor</a:t>
            </a:r>
            <a:r>
              <a:rPr lang="en-US" sz="2400" dirty="0"/>
              <a:t> is built, it (the </a:t>
            </a:r>
            <a:r>
              <a:rPr lang="en-US" sz="2400" dirty="0" err="1"/>
              <a:t>ControllerDescriptor</a:t>
            </a:r>
            <a:r>
              <a:rPr lang="en-US" sz="2400" dirty="0"/>
              <a:t>) calls the Create() method of the configured </a:t>
            </a:r>
            <a:r>
              <a:rPr lang="en-US" sz="2400" dirty="0" err="1"/>
              <a:t>IHttpControllerActivator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As a result the </a:t>
            </a:r>
            <a:r>
              <a:rPr lang="en-US" sz="2400" dirty="0" err="1"/>
              <a:t>ControllerDispatcher</a:t>
            </a:r>
            <a:r>
              <a:rPr lang="en-US" sz="2400" dirty="0"/>
              <a:t> gets an </a:t>
            </a:r>
            <a:r>
              <a:rPr lang="en-US" sz="2400" dirty="0" err="1"/>
              <a:t>istance</a:t>
            </a:r>
            <a:r>
              <a:rPr lang="en-US" sz="2400" dirty="0"/>
              <a:t> of the </a:t>
            </a:r>
            <a:r>
              <a:rPr lang="en-US" sz="2400" dirty="0" err="1"/>
              <a:t>IHttpController</a:t>
            </a:r>
            <a:r>
              <a:rPr lang="en-US" sz="2400" dirty="0"/>
              <a:t>.</a:t>
            </a:r>
          </a:p>
          <a:p>
            <a:r>
              <a:rPr lang="en-US" sz="2400" dirty="0"/>
              <a:t>4. The Dispatcher calls the </a:t>
            </a:r>
            <a:r>
              <a:rPr lang="en-US" sz="2400" dirty="0" err="1"/>
              <a:t>ExecuteAsync</a:t>
            </a:r>
            <a:r>
              <a:rPr lang="en-US" sz="2400" dirty="0"/>
              <a:t>() method of the </a:t>
            </a:r>
            <a:r>
              <a:rPr lang="en-US" sz="2400" dirty="0" err="1"/>
              <a:t>IHttpController</a:t>
            </a:r>
            <a:r>
              <a:rPr lang="en-US" sz="2400" dirty="0"/>
              <a:t> instance.</a:t>
            </a:r>
          </a:p>
        </p:txBody>
      </p:sp>
    </p:spTree>
    <p:extLst>
      <p:ext uri="{BB962C8B-B14F-4D97-AF65-F5344CB8AC3E}">
        <p14:creationId xmlns:p14="http://schemas.microsoft.com/office/powerpoint/2010/main" val="1580367739"/>
      </p:ext>
    </p:extLst>
  </p:cSld>
  <p:clrMapOvr>
    <a:masterClrMapping/>
  </p:clrMapOvr>
</p:sld>
</file>

<file path=ppt/theme/theme1.xml><?xml version="1.0" encoding="utf-8"?>
<a:theme xmlns:a="http://schemas.openxmlformats.org/drawingml/2006/main" name="OS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OSI template</Template>
  <TotalTime>11286</TotalTime>
  <Words>926</Words>
  <Application>Microsoft Office PowerPoint</Application>
  <PresentationFormat>Widescreen</PresentationFormat>
  <Paragraphs>181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Gotham HTF Book</vt:lpstr>
      <vt:lpstr>Gotham HTF Medium</vt:lpstr>
      <vt:lpstr>inherit</vt:lpstr>
      <vt:lpstr>OSI template</vt:lpstr>
      <vt:lpstr>ASP.NET WEB API EXTENSIBILITY POINTS</vt:lpstr>
      <vt:lpstr>PowerPoint Presentation</vt:lpstr>
      <vt:lpstr>PowerPoint Presentation</vt:lpstr>
      <vt:lpstr> HTTP MESSAGE HANDLERS</vt:lpstr>
      <vt:lpstr> HTTP MESSAGE HANDLERS</vt:lpstr>
      <vt:lpstr>PowerPoint Presentation</vt:lpstr>
      <vt:lpstr> HTTP MESSAGE HANDLERS</vt:lpstr>
      <vt:lpstr>PowerPoint Presentation</vt:lpstr>
      <vt:lpstr> HTTP MESSAGE HANDLERS</vt:lpstr>
      <vt:lpstr>PowerPoint Presentation</vt:lpstr>
      <vt:lpstr> HTTP MESSAGE HANDLERS</vt:lpstr>
      <vt:lpstr> HTTP MESSAGE LIFECYLE</vt:lpstr>
      <vt:lpstr> HTTP MESSAGE LIFECYLE</vt:lpstr>
      <vt:lpstr>PowerPoint Presentation</vt:lpstr>
      <vt:lpstr> Filters</vt:lpstr>
      <vt:lpstr>Filters</vt:lpstr>
      <vt:lpstr>PowerPoint Presentation</vt:lpstr>
      <vt:lpstr> Filters</vt:lpstr>
      <vt:lpstr>Filters</vt:lpstr>
      <vt:lpstr>PowerPoint Presentation</vt:lpstr>
      <vt:lpstr> Filters</vt:lpstr>
      <vt:lpstr> HTTP MESSAGE LIFECYLE</vt:lpstr>
      <vt:lpstr> HTTP MESSAGE HANDLERS</vt:lpstr>
      <vt:lpstr> HTTP MESSAGE HANDLERS</vt:lpstr>
      <vt:lpstr> HTTP MESSAGE LIFECYLE</vt:lpstr>
      <vt:lpstr> HTTP MESSAGE LIFECYLE</vt:lpstr>
      <vt:lpstr>Filter Provider</vt:lpstr>
      <vt:lpstr>ActionFilter</vt:lpstr>
      <vt:lpstr>Media Type Formatters</vt:lpstr>
      <vt:lpstr>Purpose of this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Incredibles Engineering Practices</dc:title>
  <dc:creator>Petar Ivanov</dc:creator>
  <cp:lastModifiedBy>Vladimir Dimov</cp:lastModifiedBy>
  <cp:revision>220</cp:revision>
  <dcterms:created xsi:type="dcterms:W3CDTF">2017-04-25T08:10:29Z</dcterms:created>
  <dcterms:modified xsi:type="dcterms:W3CDTF">2017-05-30T09:56:54Z</dcterms:modified>
</cp:coreProperties>
</file>