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38" r:id="rId2"/>
    <p:sldId id="335" r:id="rId3"/>
    <p:sldId id="364" r:id="rId4"/>
    <p:sldId id="350" r:id="rId5"/>
    <p:sldId id="360" r:id="rId6"/>
    <p:sldId id="361" r:id="rId7"/>
    <p:sldId id="362" r:id="rId8"/>
    <p:sldId id="377" r:id="rId9"/>
    <p:sldId id="349" r:id="rId10"/>
    <p:sldId id="371" r:id="rId11"/>
    <p:sldId id="363" r:id="rId12"/>
    <p:sldId id="376" r:id="rId13"/>
    <p:sldId id="356" r:id="rId14"/>
    <p:sldId id="440" r:id="rId15"/>
    <p:sldId id="441" r:id="rId16"/>
    <p:sldId id="354" r:id="rId17"/>
    <p:sldId id="415" r:id="rId18"/>
    <p:sldId id="434" r:id="rId19"/>
    <p:sldId id="381" r:id="rId20"/>
    <p:sldId id="382" r:id="rId21"/>
    <p:sldId id="379" r:id="rId22"/>
    <p:sldId id="442" r:id="rId23"/>
    <p:sldId id="366" r:id="rId24"/>
    <p:sldId id="365" r:id="rId25"/>
    <p:sldId id="438" r:id="rId26"/>
    <p:sldId id="439" r:id="rId27"/>
    <p:sldId id="348" r:id="rId28"/>
    <p:sldId id="372" r:id="rId29"/>
    <p:sldId id="369" r:id="rId30"/>
    <p:sldId id="446" r:id="rId31"/>
    <p:sldId id="437" r:id="rId32"/>
    <p:sldId id="443" r:id="rId33"/>
    <p:sldId id="445" r:id="rId34"/>
    <p:sldId id="456" r:id="rId35"/>
    <p:sldId id="457" r:id="rId36"/>
    <p:sldId id="444" r:id="rId37"/>
    <p:sldId id="370" r:id="rId38"/>
    <p:sldId id="334" r:id="rId39"/>
    <p:sldId id="403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The MVC Design Pattern" id="{8CF34BE0-F434-4137-A7FF-4BA785BCEE54}">
          <p14:sldIdLst>
            <p14:sldId id="364"/>
            <p14:sldId id="350"/>
            <p14:sldId id="360"/>
            <p14:sldId id="361"/>
            <p14:sldId id="362"/>
            <p14:sldId id="377"/>
            <p14:sldId id="349"/>
            <p14:sldId id="371"/>
          </p14:sldIdLst>
        </p14:section>
        <p14:section name="ASP.NET MVC" id="{110850A9-C3B2-493A-8735-BCF19E5CC402}">
          <p14:sldIdLst>
            <p14:sldId id="363"/>
            <p14:sldId id="376"/>
            <p14:sldId id="356"/>
            <p14:sldId id="440"/>
            <p14:sldId id="441"/>
            <p14:sldId id="354"/>
            <p14:sldId id="415"/>
            <p14:sldId id="434"/>
            <p14:sldId id="381"/>
            <p14:sldId id="382"/>
            <p14:sldId id="379"/>
            <p14:sldId id="442"/>
            <p14:sldId id="366"/>
          </p14:sldIdLst>
        </p14:section>
        <p14:section name="Creating ASP.NET MVC Project" id="{C1D15716-48AA-499B-9313-0183838F7B1E}">
          <p14:sldIdLst>
            <p14:sldId id="365"/>
            <p14:sldId id="438"/>
            <p14:sldId id="439"/>
            <p14:sldId id="348"/>
            <p14:sldId id="372"/>
            <p14:sldId id="369"/>
          </p14:sldIdLst>
        </p14:section>
        <p14:section name="Glimpse" id="{4A66DA90-D85C-4A0A-9907-1C26D4F851A0}">
          <p14:sldIdLst>
            <p14:sldId id="446"/>
            <p14:sldId id="437"/>
            <p14:sldId id="443"/>
            <p14:sldId id="445"/>
            <p14:sldId id="456"/>
            <p14:sldId id="457"/>
            <p14:sldId id="444"/>
          </p14:sldIdLst>
        </p14:section>
        <p14:section name="Summary and Questions" id="{5346AD75-CFEF-4826-8EDA-D95E01706B79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78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3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14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spnet/Mvc" TargetMode="External"/><Relationship Id="rId4" Type="http://schemas.openxmlformats.org/officeDocument/2006/relationships/hyperlink" Target="https://github.com/aspne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impse/glimp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CakePHP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3"/>
              </a:rPr>
              <a:t>CodeIgniter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4"/>
              </a:rPr>
              <a:t>Spring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5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8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ASP.NET </a:t>
            </a:r>
            <a:r>
              <a:rPr lang="en-US" dirty="0">
                <a:hlinkClick r:id="rId10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19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8382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31242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82408" y="1310055"/>
            <a:ext cx="2431077" cy="1439607"/>
            <a:chOff x="6666900" y="1482970"/>
            <a:chExt cx="2431077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chemeClr val="accent1"/>
                  </a:solidFill>
                </a:rPr>
                <a:t>Presentation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9926" y="3633720"/>
            <a:ext cx="1834203" cy="2673266"/>
            <a:chOff x="6666900" y="3675185"/>
            <a:chExt cx="1834203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73174" y="4329444"/>
              <a:ext cx="132792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Runtime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1579" y="1310055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72297" y="1310055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38200" y="3657599"/>
            <a:ext cx="4865659" cy="2649386"/>
            <a:chOff x="1920240" y="2873365"/>
            <a:chExt cx="4373880" cy="2940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448627" y="2924078"/>
              <a:ext cx="1317105" cy="5195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ASP.NET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and mature, </a:t>
            </a:r>
            <a:r>
              <a:rPr lang="en-US" dirty="0" smtClean="0"/>
              <a:t>supported </a:t>
            </a:r>
            <a:r>
              <a:rPr lang="en-US" dirty="0"/>
              <a:t>by heaps of third party controls and tools</a:t>
            </a:r>
            <a:endParaRPr lang="en-US" dirty="0" smtClean="0"/>
          </a:p>
          <a:p>
            <a:r>
              <a:rPr lang="en-US" dirty="0" smtClean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 smtClean="0"/>
              <a:t>Viewstate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</a:t>
            </a:r>
            <a:r>
              <a:rPr lang="en-US" dirty="0" smtClean="0"/>
              <a:t>development</a:t>
            </a:r>
          </a:p>
        </p:txBody>
      </p:sp>
      <p:pic>
        <p:nvPicPr>
          <p:cNvPr id="1026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9718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 smtClean="0"/>
              <a:t>ASP.NET 1.0 – 2002 (Web Forms)</a:t>
            </a:r>
          </a:p>
          <a:p>
            <a:r>
              <a:rPr lang="en-US" dirty="0" smtClean="0"/>
              <a:t> ASP.NET 3.5 – 2008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 smtClean="0"/>
              <a:t>ASP.NET 4 – 2010 (VS 2010, MVC 2.0, Razor)</a:t>
            </a:r>
          </a:p>
          <a:p>
            <a:r>
              <a:rPr lang="en-US" dirty="0" smtClean="0"/>
              <a:t>ASP.NET 4.5 (First version of Web API, VS 2012)</a:t>
            </a:r>
          </a:p>
          <a:p>
            <a:r>
              <a:rPr lang="en-US" dirty="0" smtClean="0"/>
              <a:t>February 2013 –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Autumn 2013 – VS 2013, One ASP.NET, MVC 5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– 2014, Roslyn, Platform </a:t>
            </a:r>
            <a:r>
              <a:rPr lang="en-US" dirty="0" err="1" smtClean="0"/>
              <a:t>ind.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947" y="823355"/>
            <a:ext cx="1459654" cy="853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Component-based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Pages</a:t>
            </a:r>
          </a:p>
          <a:p>
            <a:pPr lvl="1"/>
            <a:r>
              <a:rPr lang="en-US" dirty="0"/>
              <a:t>Lightweight </a:t>
            </a:r>
            <a:r>
              <a:rPr lang="en-US" dirty="0" smtClean="0"/>
              <a:t>framework for dynamic content</a:t>
            </a:r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  <a:p>
            <a:pPr lvl="1"/>
            <a:r>
              <a:rPr lang="en-US" dirty="0" smtClean="0"/>
              <a:t>Real-time client-server </a:t>
            </a:r>
            <a:r>
              <a:rPr lang="en-US" dirty="0"/>
              <a:t>communication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4267200" y="1143000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7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Runs on top of ASP.NET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Not a replacement for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Leverage the benefits of ASP.NET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Caching, modules, handlers, session state, …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Embrace the web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No illusions of state – no page lifecycle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User/SEO friendly </a:t>
            </a:r>
            <a:r>
              <a:rPr lang="en-US" sz="2800" dirty="0" smtClean="0"/>
              <a:t>URLs, clean HTML 5, SPA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Adopt REST concepts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Uses MVC pattern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Conventions and </a:t>
            </a:r>
            <a:r>
              <a:rPr lang="en-US" sz="2800" dirty="0" smtClean="0"/>
              <a:t>Guidance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84123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In February 2007, Scott Guthrie </a:t>
            </a:r>
            <a:r>
              <a:rPr lang="en-US" dirty="0" smtClean="0"/>
              <a:t>("</a:t>
            </a:r>
            <a:r>
              <a:rPr lang="en-US" dirty="0" smtClean="0">
                <a:hlinkClick r:id="rId2"/>
              </a:rPr>
              <a:t>ScottGu</a:t>
            </a:r>
            <a:r>
              <a:rPr lang="en-US" dirty="0" smtClean="0"/>
              <a:t>") </a:t>
            </a:r>
            <a:r>
              <a:rPr lang="en-US" dirty="0"/>
              <a:t>of Microsoft sketched out the core of ASP.NET </a:t>
            </a:r>
            <a:r>
              <a:rPr lang="en-US" dirty="0" smtClean="0"/>
              <a:t>MVC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2.0 (Areas,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3.0 (Razor) – 13 </a:t>
            </a:r>
            <a:r>
              <a:rPr lang="en-US" dirty="0"/>
              <a:t>January </a:t>
            </a:r>
            <a:r>
              <a:rPr lang="en-US" dirty="0" smtClean="0"/>
              <a:t>2011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4.0 (Web API) – 15 August 2012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5.0 (Identity) – </a:t>
            </a:r>
            <a:r>
              <a:rPr lang="en-US" dirty="0"/>
              <a:t>17 October </a:t>
            </a:r>
            <a:r>
              <a:rPr lang="en-US" dirty="0" smtClean="0"/>
              <a:t>2013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</a:t>
            </a:r>
            <a:r>
              <a:rPr lang="en-US" dirty="0" smtClean="0"/>
              <a:t>5.2.3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9 February </a:t>
            </a:r>
            <a:r>
              <a:rPr lang="en-US" dirty="0" smtClean="0"/>
              <a:t>2015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Core 1.0 – Some time in 2016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SRP </a:t>
            </a:r>
            <a:r>
              <a:rPr lang="en-US" dirty="0"/>
              <a:t>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DRY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TDD </a:t>
            </a:r>
            <a:r>
              <a:rPr lang="en-US" dirty="0" smtClean="0"/>
              <a:t>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The </a:t>
            </a:r>
            <a:r>
              <a:rPr lang="en-US" dirty="0" smtClean="0"/>
              <a:t>MVC Design Pattern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Model, View, Controller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The MVC Pattern for </a:t>
            </a:r>
            <a:r>
              <a:rPr lang="en-US" dirty="0" smtClean="0"/>
              <a:t>Web and Examples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ASP.NET MVC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Comparison with Web Forms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ASP.NET MVC Advantages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Creating first </a:t>
            </a:r>
            <a:r>
              <a:rPr lang="en-US" dirty="0"/>
              <a:t>ASP.NET MVC </a:t>
            </a:r>
            <a:r>
              <a:rPr lang="en-US" dirty="0" smtClean="0"/>
              <a:t>Project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Server Information with Glimpse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7487" y="2613722"/>
            <a:ext cx="3225906" cy="2688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Interface-based architecture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Almost anything can be replaced or extended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Custom action result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 helpers (HTML, AJAX, URL, etc.)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Custom data providers (ADO.NET), etc.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Controller factory can be also replaced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blog/posts/2013/01/28/</a:t>
            </a:r>
            <a:r>
              <a:rPr lang="en-US" dirty="0" err="1" smtClean="0"/>
              <a:t>mvc</a:t>
            </a:r>
            <a:r>
              <a:rPr lang="en-US" dirty="0" smtClean="0"/>
              <a:t>-is-cool</a:t>
            </a:r>
            <a:endParaRPr lang="en-US" dirty="0"/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</a:t>
            </a:r>
            <a:r>
              <a:rPr lang="en-US" dirty="0" smtClean="0">
                <a:solidFill>
                  <a:srgbClr val="EBFFD2"/>
                </a:solidFill>
              </a:rPr>
              <a:t>/products/chocolate/</a:t>
            </a:r>
          </a:p>
          <a:p>
            <a:r>
              <a:rPr lang="en-US" dirty="0"/>
              <a:t>Friendlier to web </a:t>
            </a:r>
            <a:r>
              <a:rPr lang="en-US" dirty="0" smtClean="0"/>
              <a:t>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MVC, Web API, and Web Pages source </a:t>
            </a:r>
            <a:r>
              <a:rPr lang="en-US" dirty="0" smtClean="0"/>
              <a:t>code is available in 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You can vote for new features in ASP.NET </a:t>
            </a:r>
            <a:r>
              <a:rPr lang="en-US" dirty="0" err="1" smtClean="0"/>
              <a:t>UserVoice</a:t>
            </a:r>
            <a:r>
              <a:rPr lang="en-US" dirty="0" smtClean="0"/>
              <a:t> site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aspnet.uservoice.com/forums/41201-asp-net-mvc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Core (the new MVC) is on GitHub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github.com/aspnet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github.com/aspnet/Mvc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/Users/Ivo/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 smtClean="0"/>
              <a:t>Creating ASP.NET MVC Project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67000"/>
            <a:ext cx="5150825" cy="2971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5650883" cy="3713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Visual Studio 2015: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09900"/>
            <a:ext cx="4719484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516" y="1752600"/>
            <a:ext cx="460331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1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7261"/>
            <a:ext cx="6034034" cy="348137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2015: Default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78" y="1981200"/>
            <a:ext cx="5391722" cy="38933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375" y="2703483"/>
            <a:ext cx="3088225" cy="3744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105400"/>
            <a:ext cx="2990278" cy="1342265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7" y="685800"/>
            <a:ext cx="1870912" cy="6026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1702419" y="2512242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1709351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200400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 controllers and actions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21323456">
            <a:off x="1329354" y="6433656"/>
            <a:ext cx="1989069" cy="17385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599" y="6215247"/>
            <a:ext cx="37338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Web.config</a:t>
            </a:r>
            <a:r>
              <a:rPr lang="en-US" sz="1800" dirty="0" smtClean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170317">
            <a:off x="1333537" y="5871329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857" y="5730635"/>
            <a:ext cx="562535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Application_Start</a:t>
            </a:r>
            <a:r>
              <a:rPr lang="en-US" sz="1800" dirty="0" smtClean="0">
                <a:solidFill>
                  <a:schemeClr val="bg1"/>
                </a:solidFill>
              </a:rPr>
              <a:t>() – The entry point of the application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304759">
            <a:off x="1308825" y="155791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661466">
            <a:off x="1094586" y="3935599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0" y="3516458"/>
            <a:ext cx="50292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JavaScript files (</a:t>
            </a:r>
            <a:r>
              <a:rPr lang="en-US" sz="1800" dirty="0" err="1" smtClean="0">
                <a:solidFill>
                  <a:schemeClr val="bg1"/>
                </a:solidFill>
              </a:rPr>
              <a:t>jQuery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Modernizr</a:t>
            </a:r>
            <a:r>
              <a:rPr lang="en-US" sz="1800" dirty="0" smtClean="0">
                <a:solidFill>
                  <a:schemeClr val="bg1"/>
                </a:solidFill>
              </a:rPr>
              <a:t>, knockout, etc.)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20992694">
            <a:off x="1413142" y="4309509"/>
            <a:ext cx="2172827" cy="2020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68896" y="4079678"/>
            <a:ext cx="36783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Razor View templates (</a:t>
            </a:r>
            <a:r>
              <a:rPr lang="en-US" sz="1800" dirty="0" err="1" smtClean="0">
                <a:solidFill>
                  <a:schemeClr val="bg1"/>
                </a:solidFill>
              </a:rPr>
              <a:t>cshtml</a:t>
            </a:r>
            <a:r>
              <a:rPr lang="en-US" sz="1800" dirty="0" smtClean="0">
                <a:solidFill>
                  <a:schemeClr val="bg1"/>
                </a:solidFill>
              </a:rPr>
              <a:t> files)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 rot="21271820">
            <a:off x="1317327" y="4993741"/>
            <a:ext cx="2347444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65208" y="4700866"/>
            <a:ext cx="481600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Shared folder contains common views like: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_</a:t>
            </a:r>
            <a:r>
              <a:rPr lang="en-US" sz="1800" dirty="0" err="1" smtClean="0">
                <a:solidFill>
                  <a:schemeClr val="bg1"/>
                </a:solidFill>
              </a:rPr>
              <a:t>Layout.cshtml</a:t>
            </a:r>
            <a:r>
              <a:rPr lang="en-US" sz="1800" dirty="0" smtClean="0">
                <a:solidFill>
                  <a:schemeClr val="bg1"/>
                </a:solidFill>
              </a:rPr>
              <a:t> – master page (main template)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8927074">
            <a:off x="566811" y="2295644"/>
            <a:ext cx="2898368" cy="1607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1177219"/>
            <a:ext cx="32004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Static files (CSS, fonts, images, etc.)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 rot="21138456">
            <a:off x="1170786" y="3372886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0" y="3049459"/>
            <a:ext cx="5334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Models (view models) are located in the Models folder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9" y="4306648"/>
            <a:ext cx="2668401" cy="16668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9" y="2286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Internet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Making changes and </a:t>
            </a:r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96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Design Pattern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Information </a:t>
            </a:r>
            <a:r>
              <a:rPr lang="en-US" dirty="0"/>
              <a:t>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80"/>
            <a:ext cx="7924800" cy="569120"/>
          </a:xfrm>
        </p:spPr>
        <p:txBody>
          <a:bodyPr/>
          <a:lstStyle/>
          <a:p>
            <a:r>
              <a:rPr lang="en-US" dirty="0" smtClean="0"/>
              <a:t>The open source diagnostics platform of the web</a:t>
            </a:r>
            <a:endParaRPr lang="en-US" dirty="0"/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41536"/>
            <a:ext cx="5638800" cy="165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8789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etglimpse.com/Content/logo-long-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1400"/>
            <a:ext cx="25622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4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 with Glimpse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Glimpse </a:t>
            </a:r>
            <a:r>
              <a:rPr lang="en-US" dirty="0" smtClean="0"/>
              <a:t>is a powerful diagnostics platform that shows </a:t>
            </a:r>
            <a:r>
              <a:rPr lang="en-US" dirty="0"/>
              <a:t>execution timings, server configuration, request data and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Showed inside browser (like </a:t>
            </a:r>
            <a:r>
              <a:rPr lang="en-US" dirty="0" err="1" smtClean="0"/>
              <a:t>FireBug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no </a:t>
            </a:r>
            <a:r>
              <a:rPr lang="en-US" dirty="0" smtClean="0"/>
              <a:t>changes </a:t>
            </a:r>
            <a:r>
              <a:rPr lang="en-US" dirty="0"/>
              <a:t>to </a:t>
            </a:r>
            <a:r>
              <a:rPr lang="en-US" dirty="0" smtClean="0"/>
              <a:t>the application code</a:t>
            </a:r>
          </a:p>
          <a:p>
            <a:pPr lvl="1"/>
            <a:r>
              <a:rPr lang="en-US" dirty="0" smtClean="0"/>
              <a:t>Supports ASP.NET MVC 5, </a:t>
            </a:r>
            <a:r>
              <a:rPr lang="en-US" dirty="0" err="1" smtClean="0"/>
              <a:t>WebForms</a:t>
            </a:r>
            <a:r>
              <a:rPr lang="en-US" dirty="0" smtClean="0"/>
              <a:t> and EF</a:t>
            </a:r>
          </a:p>
          <a:p>
            <a:pPr lvl="1"/>
            <a:r>
              <a:rPr lang="en-US" dirty="0" smtClean="0"/>
              <a:t>Beta support for ASP.NET Core</a:t>
            </a:r>
          </a:p>
          <a:p>
            <a:r>
              <a:rPr lang="en-US" dirty="0" smtClean="0"/>
              <a:t>Open sourced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github.com/glimpse/glimpse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724400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Install NuGet packages: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Glimpse.Mvc5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Glimpse.EF6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Run the project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Configure it (enable):</a:t>
            </a:r>
          </a:p>
          <a:p>
            <a:pPr lvl="1">
              <a:lnSpc>
                <a:spcPct val="114000"/>
              </a:lnSpc>
            </a:pPr>
            <a:r>
              <a:rPr lang="en-US" dirty="0" smtClean="0">
                <a:hlinkClick r:id="rId2"/>
              </a:rPr>
              <a:t>http://localhost:port/Glimpse.axd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24" y="1600200"/>
            <a:ext cx="3818586" cy="2453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with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Trace tab shows any messages traced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System.Diagnostics.Trace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System.Diagnostics.Debug</a:t>
            </a:r>
            <a:r>
              <a:rPr lang="en-US" dirty="0"/>
              <a:t> during the lifetime of the HTTP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301434" y="30991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Trace.TraceInformation("Info example");</a:t>
            </a:r>
          </a:p>
          <a:p>
            <a:r>
              <a:rPr lang="en-US" noProof="1" smtClean="0"/>
              <a:t>Trace.TraceWarning("Warning example");</a:t>
            </a:r>
          </a:p>
          <a:p>
            <a:r>
              <a:rPr lang="en-US" noProof="1" smtClean="0"/>
              <a:t>Debug.WriteLine("Debug example");</a:t>
            </a: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417073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14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SQL Queries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lists each </a:t>
            </a:r>
            <a:r>
              <a:rPr lang="en-US" dirty="0" smtClean="0"/>
              <a:t>database call, </a:t>
            </a:r>
            <a:r>
              <a:rPr lang="en-US" dirty="0"/>
              <a:t>so excessive or under-performant queries can be reigned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Shows the query itself and the query timings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4" y="2819400"/>
            <a:ext cx="8506351" cy="312665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5331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Glimpse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</a:t>
            </a:r>
            <a:r>
              <a:rPr lang="en-US" dirty="0" smtClean="0"/>
              <a:t>Profiling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Profiles </a:t>
            </a:r>
            <a:r>
              <a:rPr lang="en-US" dirty="0"/>
              <a:t>key server side activities and displays the timing of </a:t>
            </a:r>
            <a:r>
              <a:rPr lang="en-US" dirty="0" smtClean="0"/>
              <a:t>each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 Rendering &amp; Resolution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complete visibility into ASP.NET MVC's view resolution process, including file </a:t>
            </a:r>
            <a:r>
              <a:rPr lang="en-US" dirty="0" smtClean="0"/>
              <a:t>access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Route </a:t>
            </a:r>
            <a:r>
              <a:rPr lang="en-US" dirty="0" smtClean="0"/>
              <a:t>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Server Configuration and Environment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Application Cache Information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Supports AJAX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06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8" y="990600"/>
            <a:ext cx="8517643" cy="332483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Glimpse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HTTP </a:t>
            </a:r>
            <a:r>
              <a:rPr lang="en-US" dirty="0"/>
              <a:t>is </a:t>
            </a:r>
            <a:r>
              <a:rPr lang="en-US" dirty="0" smtClean="0"/>
              <a:t>a client-server </a:t>
            </a:r>
            <a:r>
              <a:rPr lang="en-US" dirty="0"/>
              <a:t>protocol for transferring </a:t>
            </a:r>
            <a:r>
              <a:rPr lang="en-US" dirty="0" smtClean="0"/>
              <a:t>web resources via Internet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Model–view–controller </a:t>
            </a:r>
            <a:r>
              <a:rPr lang="en-US" dirty="0"/>
              <a:t>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Glimpse is a tool that helps with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desktop, then adapted</a:t>
            </a:r>
            <a:br>
              <a:rPr lang="en-US" dirty="0" smtClean="0"/>
            </a:br>
            <a:r>
              <a:rPr lang="en-US" dirty="0" smtClean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with as well as the business</a:t>
            </a:r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as well as code 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r>
              <a:rPr lang="en-US" dirty="0"/>
              <a:t>Apart from giving the data objects, it doesn't have significance in the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how the application’s user interface (UI) will be </a:t>
            </a:r>
            <a:r>
              <a:rPr lang="en-US" dirty="0" smtClean="0"/>
              <a:t>displayed</a:t>
            </a:r>
          </a:p>
          <a:p>
            <a:r>
              <a:rPr lang="en-US" dirty="0" smtClean="0"/>
              <a:t>May </a:t>
            </a:r>
            <a:r>
              <a:rPr lang="en-US" dirty="0"/>
              <a:t>support master views (layouts) and sub-views (partial views or controls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Web: Template </a:t>
            </a:r>
            <a:r>
              <a:rPr lang="en-US" dirty="0"/>
              <a:t>to dynamically generate </a:t>
            </a:r>
            <a:r>
              <a:rPr lang="en-US" dirty="0" smtClean="0"/>
              <a:t>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http://nws2.bnt.bg/p/s/o/sofia-new-year-227924-810x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707224"/>
            <a:ext cx="4762500" cy="2922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core MVC component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72453"/>
            <a:ext cx="2514600" cy="1675093"/>
          </a:xfrm>
          <a:prstGeom prst="roundRect">
            <a:avLst>
              <a:gd name="adj" fmla="val 44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For </a:t>
            </a:r>
            <a:r>
              <a:rPr lang="en-US" sz="3000" dirty="0">
                <a:solidFill>
                  <a:srgbClr val="EBFFD2"/>
                </a:solidFill>
              </a:rPr>
              <a:t>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 smtClean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Controller </a:t>
            </a:r>
            <a:r>
              <a:rPr lang="en-US" sz="3000" dirty="0">
                <a:solidFill>
                  <a:srgbClr val="EBFFD2"/>
                </a:solidFill>
              </a:rPr>
              <a:t>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9999</TotalTime>
  <Words>1410</Words>
  <Application>Microsoft Office PowerPoint</Application>
  <PresentationFormat>On-screen Show (4:3)</PresentationFormat>
  <Paragraphs>315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</vt:lpstr>
      <vt:lpstr>Consolas</vt:lpstr>
      <vt:lpstr>Corbel</vt:lpstr>
      <vt:lpstr>Tahoma</vt:lpstr>
      <vt:lpstr>Trebuchet MS</vt:lpstr>
      <vt:lpstr>Wingdings 2</vt:lpstr>
      <vt:lpstr>Telerik Academy</vt:lpstr>
      <vt:lpstr>Introduction to ASP.NET MVC</vt:lpstr>
      <vt:lpstr>Table of Contents</vt:lpstr>
      <vt:lpstr>The MVC Design Pattern</vt:lpstr>
      <vt:lpstr>The MVC Design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Community-based</vt:lpstr>
      <vt:lpstr>MVC Pattern in ASP.NET MVC</vt:lpstr>
      <vt:lpstr>Creating ASP.NET MVC Project</vt:lpstr>
      <vt:lpstr>Visual Studio 2015: New Project</vt:lpstr>
      <vt:lpstr>VS 2015: Default Layout</vt:lpstr>
      <vt:lpstr>Internet App Project Files</vt:lpstr>
      <vt:lpstr>NuGet package management</vt:lpstr>
      <vt:lpstr>Demo: Internet application</vt:lpstr>
      <vt:lpstr>Server Information with Glimpse</vt:lpstr>
      <vt:lpstr>Server Info with Glimpse</vt:lpstr>
      <vt:lpstr>Install Glimpse</vt:lpstr>
      <vt:lpstr>Tracing with Glimpse</vt:lpstr>
      <vt:lpstr>EF SQL Queries Profiling</vt:lpstr>
      <vt:lpstr>More Glimpse Features</vt:lpstr>
      <vt:lpstr>Demo: Glimpse</vt:lpstr>
      <vt:lpstr>Summary</vt:lpstr>
      <vt:lpstr>Introduction to ASP.NET MVC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 Kostov</cp:lastModifiedBy>
  <cp:revision>1010</cp:revision>
  <dcterms:created xsi:type="dcterms:W3CDTF">2007-12-08T16:03:35Z</dcterms:created>
  <dcterms:modified xsi:type="dcterms:W3CDTF">2016-02-01T15:15:49Z</dcterms:modified>
  <cp:category>software engineering</cp:category>
</cp:coreProperties>
</file>