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handoutMasterIdLst>
    <p:handoutMasterId r:id="rId46"/>
  </p:handoutMasterIdLst>
  <p:sldIdLst>
    <p:sldId id="338" r:id="rId2"/>
    <p:sldId id="335" r:id="rId3"/>
    <p:sldId id="470" r:id="rId4"/>
    <p:sldId id="468" r:id="rId5"/>
    <p:sldId id="469" r:id="rId6"/>
    <p:sldId id="429" r:id="rId7"/>
    <p:sldId id="454" r:id="rId8"/>
    <p:sldId id="476" r:id="rId9"/>
    <p:sldId id="477" r:id="rId10"/>
    <p:sldId id="478" r:id="rId11"/>
    <p:sldId id="479" r:id="rId12"/>
    <p:sldId id="480" r:id="rId13"/>
    <p:sldId id="481" r:id="rId14"/>
    <p:sldId id="463" r:id="rId15"/>
    <p:sldId id="483" r:id="rId16"/>
    <p:sldId id="484" r:id="rId17"/>
    <p:sldId id="485" r:id="rId18"/>
    <p:sldId id="486" r:id="rId19"/>
    <p:sldId id="487" r:id="rId20"/>
    <p:sldId id="488" r:id="rId21"/>
    <p:sldId id="489" r:id="rId22"/>
    <p:sldId id="426" r:id="rId23"/>
    <p:sldId id="456" r:id="rId24"/>
    <p:sldId id="458" r:id="rId25"/>
    <p:sldId id="457" r:id="rId26"/>
    <p:sldId id="459" r:id="rId27"/>
    <p:sldId id="461" r:id="rId28"/>
    <p:sldId id="491" r:id="rId29"/>
    <p:sldId id="490" r:id="rId30"/>
    <p:sldId id="462" r:id="rId31"/>
    <p:sldId id="492" r:id="rId32"/>
    <p:sldId id="493" r:id="rId33"/>
    <p:sldId id="494" r:id="rId34"/>
    <p:sldId id="495" r:id="rId35"/>
    <p:sldId id="466" r:id="rId36"/>
    <p:sldId id="465" r:id="rId37"/>
    <p:sldId id="473" r:id="rId38"/>
    <p:sldId id="474" r:id="rId39"/>
    <p:sldId id="475" r:id="rId40"/>
    <p:sldId id="496" r:id="rId41"/>
    <p:sldId id="497" r:id="rId42"/>
    <p:sldId id="334" r:id="rId43"/>
    <p:sldId id="403" r:id="rId44"/>
  </p:sldIdLst>
  <p:sldSz cx="9144000" cy="6858000" type="screen4x3"/>
  <p:notesSz cx="6881813" cy="9296400"/>
  <p:custDataLst>
    <p:tags r:id="rId4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F53AB8A6-5416-45EE-A6C2-F0E18F6A2F91}">
          <p14:sldIdLst>
            <p14:sldId id="338"/>
            <p14:sldId id="335"/>
          </p14:sldIdLst>
        </p14:section>
        <p14:section name="Scaffolding" id="{B33C9A9D-0052-4063-B3FE-A659D35A6C93}">
          <p14:sldIdLst>
            <p14:sldId id="470"/>
            <p14:sldId id="468"/>
            <p14:sldId id="469"/>
          </p14:sldIdLst>
        </p14:section>
        <p14:section name="Model Binders" id="{6ECA7832-8107-49EE-A0CC-9D6CAF1D681D}">
          <p14:sldIdLst>
            <p14:sldId id="429"/>
            <p14:sldId id="454"/>
            <p14:sldId id="476"/>
            <p14:sldId id="477"/>
            <p14:sldId id="478"/>
            <p14:sldId id="479"/>
            <p14:sldId id="480"/>
            <p14:sldId id="481"/>
            <p14:sldId id="463"/>
          </p14:sldIdLst>
        </p14:section>
        <p14:section name="Display &amp; Editor Templates" id="{81487B51-A8E7-4D01-B8FC-5099973D26BB}">
          <p14:sldIdLst>
            <p14:sldId id="483"/>
            <p14:sldId id="484"/>
            <p14:sldId id="485"/>
            <p14:sldId id="486"/>
            <p14:sldId id="487"/>
            <p14:sldId id="488"/>
            <p14:sldId id="489"/>
          </p14:sldIdLst>
        </p14:section>
        <p14:section name="Data Validation" id="{422460BE-98E3-4BBE-B9F2-A48820B6911A}">
          <p14:sldIdLst>
            <p14:sldId id="426"/>
            <p14:sldId id="456"/>
            <p14:sldId id="458"/>
            <p14:sldId id="457"/>
            <p14:sldId id="459"/>
            <p14:sldId id="461"/>
            <p14:sldId id="491"/>
            <p14:sldId id="490"/>
            <p14:sldId id="462"/>
          </p14:sldIdLst>
        </p14:section>
        <p14:section name="Session, TempData, Cache" id="{A01F72C9-B2D8-49A1-8B57-D983383DF48B}">
          <p14:sldIdLst>
            <p14:sldId id="492"/>
            <p14:sldId id="493"/>
            <p14:sldId id="494"/>
            <p14:sldId id="495"/>
          </p14:sldIdLst>
        </p14:section>
        <p14:section name="Working with Data Source" id="{8C82B9CC-4D99-4C45-A0A5-DBFCE95D573D}">
          <p14:sldIdLst>
            <p14:sldId id="466"/>
            <p14:sldId id="465"/>
            <p14:sldId id="473"/>
            <p14:sldId id="474"/>
            <p14:sldId id="475"/>
            <p14:sldId id="496"/>
            <p14:sldId id="497"/>
          </p14:sldIdLst>
        </p14:section>
        <p14:section name="Summary, Questions, Homework" id="{052859EC-CAE7-45AF-B838-B3EBFE380EB4}">
          <p14:sldIdLst>
            <p14:sldId id="334"/>
            <p14:sldId id="4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0" autoAdjust="0"/>
    <p:restoredTop sz="94468" autoAdjust="0"/>
  </p:normalViewPr>
  <p:slideViewPr>
    <p:cSldViewPr>
      <p:cViewPr varScale="1">
        <p:scale>
          <a:sx n="111" d="100"/>
          <a:sy n="111" d="100"/>
        </p:scale>
        <p:origin x="7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53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81304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87977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87977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1250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1250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1250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://www.asp.net/mvc/tutorials/getting-started-with-ef-using-mvc/implementing-the-repository-and-unit-of-work-patterns-in-an-asp-net-mvc-applic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kolayIT/blogsystem" TargetMode="External"/><Relationship Id="rId2" Type="http://schemas.openxmlformats.org/officeDocument/2006/relationships/hyperlink" Target="http://automapper.org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6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1524000"/>
          </a:xfrm>
        </p:spPr>
        <p:txBody>
          <a:bodyPr/>
          <a:lstStyle/>
          <a:p>
            <a:r>
              <a:rPr lang="en-US" dirty="0" smtClean="0"/>
              <a:t>ASP.NET MVC</a:t>
            </a:r>
            <a:br>
              <a:rPr lang="en-US" dirty="0" smtClean="0"/>
            </a:br>
            <a:r>
              <a:rPr lang="en-US" dirty="0" smtClean="0"/>
              <a:t>Working </a:t>
            </a:r>
            <a:r>
              <a:rPr lang="en-US" dirty="0"/>
              <a:t>with Data</a:t>
            </a: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2137" y="4572000"/>
            <a:ext cx="181610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cloudtimes.org/wp-content/uploads/2011/02/big-dat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00" y="4572000"/>
            <a:ext cx="2641600" cy="1981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999344"/>
            <a:ext cx="3886200" cy="2623647"/>
          </a:xfrm>
          <a:prstGeom prst="rect">
            <a:avLst/>
          </a:prstGeom>
        </p:spPr>
      </p:pic>
      <p:sp>
        <p:nvSpPr>
          <p:cNvPr id="19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0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 Objects binding</a:t>
            </a:r>
          </a:p>
          <a:p>
            <a:pPr lvl="1"/>
            <a:r>
              <a:rPr lang="en-US" dirty="0" smtClean="0"/>
              <a:t>Use name attributes as following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"{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}.{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}</a:t>
            </a:r>
            <a:r>
              <a:rPr lang="en-US" dirty="0" smtClean="0"/>
              <a:t>" or use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675529"/>
            <a:ext cx="28194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8" y="3581400"/>
            <a:ext cx="427939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91116"/>
            <a:ext cx="6000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06" y="4876800"/>
            <a:ext cx="490317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269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primitive types binding</a:t>
            </a:r>
          </a:p>
          <a:p>
            <a:pPr lvl="1"/>
            <a:r>
              <a:rPr lang="en-US" dirty="0" smtClean="0"/>
              <a:t>Use the same name attribute on every input element and the parameter name of the collection in the action (you can use loops)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058" y="3429000"/>
            <a:ext cx="3354636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76" y="5105400"/>
            <a:ext cx="6858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36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objects binding</a:t>
            </a:r>
          </a:p>
          <a:p>
            <a:pPr lvl="1"/>
            <a:r>
              <a:rPr lang="en-US" dirty="0" smtClean="0"/>
              <a:t>Use name attributes like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[{index}].{property}</a:t>
            </a:r>
            <a:r>
              <a:rPr lang="en-US" dirty="0" smtClean="0"/>
              <a:t>" or use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</a:t>
            </a:r>
            <a:r>
              <a:rPr lang="en-US" dirty="0" smtClean="0"/>
              <a:t>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</a:t>
            </a:r>
            <a:r>
              <a:rPr lang="en-US" dirty="0" smtClean="0"/>
              <a:t>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59" y="2743200"/>
            <a:ext cx="4340646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172200"/>
            <a:ext cx="6149748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800600"/>
            <a:ext cx="52959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88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files binding</a:t>
            </a:r>
          </a:p>
          <a:p>
            <a:pPr lvl="1"/>
            <a:r>
              <a:rPr lang="en-US" dirty="0" smtClean="0"/>
              <a:t>Use the same name attribute on all input type files as the name of the collection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52" y="3312459"/>
            <a:ext cx="333949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648200"/>
            <a:ext cx="629322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26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Model Binder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066800"/>
            <a:ext cx="8239125" cy="4133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5029200"/>
            <a:ext cx="8124825" cy="1247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387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5900" y="914400"/>
            <a:ext cx="6172200" cy="1006707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Display &amp; Editor Templates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7170" name="Picture 2" descr="https://teenagertoday.files.wordpress.com/2012/03/angry-wri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654487"/>
            <a:ext cx="4123038" cy="346710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341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MVC comes with helpers methods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DisplayFor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DisplayForModel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EditorForModel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</a:p>
          <a:p>
            <a:r>
              <a:rPr lang="en-US" dirty="0" smtClean="0"/>
              <a:t>There are default implementation</a:t>
            </a:r>
          </a:p>
          <a:p>
            <a:r>
              <a:rPr lang="en-US" dirty="0" smtClean="0"/>
              <a:t>Easily to be configured</a:t>
            </a:r>
          </a:p>
          <a:p>
            <a:r>
              <a:rPr lang="en-US" dirty="0" smtClean="0"/>
              <a:t>Create folders "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DisplayTemplates</a:t>
            </a:r>
            <a:r>
              <a:rPr lang="en-US" dirty="0" smtClean="0"/>
              <a:t>" and "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EditorTemplates</a:t>
            </a:r>
            <a:r>
              <a:rPr lang="en-US" dirty="0" smtClean="0"/>
              <a:t>" the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Shared</a:t>
            </a:r>
            <a:r>
              <a:rPr lang="en-US" dirty="0" smtClean="0"/>
              <a:t>" folder or in the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Views/{Controller}</a:t>
            </a:r>
            <a:r>
              <a:rPr lang="en-US" dirty="0" smtClean="0"/>
              <a:t>" folder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438400"/>
            <a:ext cx="18859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24000"/>
            <a:ext cx="2593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625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8700"/>
            <a:ext cx="8686800" cy="5791200"/>
          </a:xfrm>
        </p:spPr>
        <p:txBody>
          <a:bodyPr/>
          <a:lstStyle/>
          <a:p>
            <a:r>
              <a:rPr lang="en-US" dirty="0" smtClean="0"/>
              <a:t>In the two new folders create a view for each type you want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</a:t>
            </a:r>
            <a:r>
              <a:rPr lang="en-US" dirty="0" smtClean="0"/>
              <a:t> -&gt; </a:t>
            </a:r>
            <a:r>
              <a:rPr lang="en-US" dirty="0" err="1" smtClean="0"/>
              <a:t>String.cshtml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-&gt; Int32.cshtml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DateTime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-&gt; </a:t>
            </a:r>
            <a:r>
              <a:rPr lang="en-US" dirty="0" err="1" smtClean="0"/>
              <a:t>DateTime.cshtml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Student</a:t>
            </a:r>
            <a:r>
              <a:rPr lang="en-US" dirty="0" smtClean="0"/>
              <a:t> -&gt; </a:t>
            </a:r>
            <a:r>
              <a:rPr lang="en-US" dirty="0" err="1" smtClean="0"/>
              <a:t>Student.cshtml</a:t>
            </a:r>
            <a:endParaRPr lang="en-US" dirty="0" smtClean="0"/>
          </a:p>
          <a:p>
            <a:r>
              <a:rPr lang="en-US" dirty="0" smtClean="0"/>
              <a:t>The name of the files must reflect the data types and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@model </a:t>
            </a:r>
            <a:r>
              <a:rPr lang="en-US" dirty="0" smtClean="0"/>
              <a:t>in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895600"/>
            <a:ext cx="2297884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97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These view are normal view files</a:t>
            </a:r>
          </a:p>
          <a:p>
            <a:r>
              <a:rPr lang="en-US" dirty="0" smtClean="0"/>
              <a:t>The framework will start using them instead of the default implementations</a:t>
            </a:r>
          </a:p>
          <a:p>
            <a:r>
              <a:rPr lang="en-US" dirty="0" smtClean="0"/>
              <a:t>For example in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String.cshtml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Now all strings will be in paragraph</a:t>
            </a:r>
            <a:br>
              <a:rPr lang="en-US" dirty="0" smtClean="0"/>
            </a:br>
            <a:r>
              <a:rPr lang="en-US" dirty="0" smtClean="0"/>
              <a:t>element and will have quotes surrounding them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DisplayFor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-&gt; for properties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DisplayForModel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EditorForModel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-&gt; for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86000"/>
            <a:ext cx="1524000" cy="124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27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These view are normal view files</a:t>
            </a:r>
          </a:p>
          <a:p>
            <a:r>
              <a:rPr lang="en-US" dirty="0" smtClean="0"/>
              <a:t>The framework will start using them instead of the default implementations</a:t>
            </a:r>
          </a:p>
          <a:p>
            <a:r>
              <a:rPr lang="en-US" dirty="0" smtClean="0"/>
              <a:t>For example in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String.cshtml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Now all strings will be in paragraph</a:t>
            </a:r>
            <a:br>
              <a:rPr lang="en-US" dirty="0" smtClean="0"/>
            </a:br>
            <a:r>
              <a:rPr lang="en-US" dirty="0" smtClean="0"/>
              <a:t>element and will have quotes surrounding them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DisplayFor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-&gt; for properties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DisplayForModel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EditorForModel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-&gt; for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86000"/>
            <a:ext cx="1524000" cy="124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3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r>
              <a:rPr lang="en-US" dirty="0" smtClean="0"/>
              <a:t>Scaffolding</a:t>
            </a:r>
          </a:p>
          <a:p>
            <a:r>
              <a:rPr lang="en-US" dirty="0" smtClean="0"/>
              <a:t>Model Binders</a:t>
            </a:r>
          </a:p>
          <a:p>
            <a:r>
              <a:rPr lang="en-US" dirty="0"/>
              <a:t>Editor &amp; Display Templates</a:t>
            </a:r>
          </a:p>
          <a:p>
            <a:r>
              <a:rPr lang="en-US" dirty="0" smtClean="0"/>
              <a:t>Data Validation</a:t>
            </a:r>
          </a:p>
          <a:p>
            <a:r>
              <a:rPr lang="en-US" dirty="0" smtClean="0"/>
              <a:t>Session, </a:t>
            </a:r>
            <a:r>
              <a:rPr lang="en-US" dirty="0" err="1" smtClean="0"/>
              <a:t>TempData</a:t>
            </a:r>
            <a:endParaRPr lang="en-US" dirty="0" smtClean="0"/>
          </a:p>
          <a:p>
            <a:r>
              <a:rPr lang="en-US" dirty="0" smtClean="0"/>
              <a:t>Working </a:t>
            </a:r>
            <a:r>
              <a:rPr lang="en-US" dirty="0"/>
              <a:t>with Data </a:t>
            </a:r>
            <a:r>
              <a:rPr lang="en-US" dirty="0" smtClean="0"/>
              <a:t>Source</a:t>
            </a:r>
          </a:p>
          <a:p>
            <a:pPr lvl="1"/>
            <a:r>
              <a:rPr lang="en-US" dirty="0" smtClean="0"/>
              <a:t>Repository </a:t>
            </a:r>
            <a:r>
              <a:rPr lang="en-US" dirty="0"/>
              <a:t>Pattern</a:t>
            </a:r>
          </a:p>
          <a:p>
            <a:pPr lvl="1"/>
            <a:r>
              <a:rPr lang="en-US" dirty="0"/>
              <a:t>Unit of Work </a:t>
            </a:r>
            <a:r>
              <a:rPr lang="en-US" dirty="0" smtClean="0"/>
              <a:t>Pattern</a:t>
            </a:r>
          </a:p>
          <a:p>
            <a:pPr lvl="1"/>
            <a:r>
              <a:rPr lang="en-US" dirty="0" err="1" smtClean="0"/>
              <a:t>Ninject</a:t>
            </a:r>
            <a:r>
              <a:rPr lang="en-US" dirty="0" smtClean="0"/>
              <a:t> </a:t>
            </a:r>
            <a:r>
              <a:rPr lang="en-US" dirty="0" err="1" smtClean="0"/>
              <a:t>IoC</a:t>
            </a:r>
            <a:r>
              <a:rPr lang="en-US" dirty="0" smtClean="0"/>
              <a:t> and </a:t>
            </a:r>
            <a:r>
              <a:rPr lang="en-US" dirty="0" err="1" smtClean="0"/>
              <a:t>AutoMapper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889790" y="3295395"/>
            <a:ext cx="4223956" cy="35199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8800" y="838200"/>
            <a:ext cx="2373342" cy="2332838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791200"/>
          </a:xfrm>
        </p:spPr>
        <p:txBody>
          <a:bodyPr/>
          <a:lstStyle/>
          <a:p>
            <a:r>
              <a:rPr lang="en-US" dirty="0" smtClean="0"/>
              <a:t>Passing additional information to the templates</a:t>
            </a:r>
          </a:p>
          <a:p>
            <a:pPr lvl="1"/>
            <a:r>
              <a:rPr lang="en-US" dirty="0" smtClean="0"/>
              <a:t>There is an object "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additionalViewData</a:t>
            </a:r>
            <a:r>
              <a:rPr lang="en-US" dirty="0" smtClean="0"/>
              <a:t>" in the helper methods as parameter</a:t>
            </a:r>
          </a:p>
          <a:p>
            <a:pPr lvl="1"/>
            <a:r>
              <a:rPr lang="en-US" dirty="0" smtClean="0"/>
              <a:t>You can pass anything there as anonymous type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And get the values from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ViewData</a:t>
            </a:r>
            <a:r>
              <a:rPr lang="en-US" dirty="0" smtClean="0"/>
              <a:t>/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ViewBag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67" y="3576376"/>
            <a:ext cx="724572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946" y="4910667"/>
            <a:ext cx="47775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Template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791200"/>
          </a:xfrm>
        </p:spPr>
        <p:txBody>
          <a:bodyPr/>
          <a:lstStyle/>
          <a:p>
            <a:r>
              <a:rPr lang="en-US" dirty="0" smtClean="0"/>
              <a:t>Sometimes you need two templates for one data type</a:t>
            </a:r>
          </a:p>
          <a:p>
            <a:pPr lvl="1"/>
            <a:r>
              <a:rPr lang="en-US" dirty="0" smtClean="0"/>
              <a:t>Create the template with custom name</a:t>
            </a:r>
          </a:p>
          <a:p>
            <a:pPr lvl="1"/>
            <a:r>
              <a:rPr lang="en-US" dirty="0" smtClean="0"/>
              <a:t>Decorate the property in the model with the </a:t>
            </a:r>
            <a:r>
              <a:rPr lang="en-US" dirty="0" err="1" smtClean="0"/>
              <a:t>UIHint</a:t>
            </a:r>
            <a:r>
              <a:rPr lang="en-US" dirty="0" smtClean="0"/>
              <a:t> attribute specifying the template name</a:t>
            </a:r>
          </a:p>
          <a:p>
            <a:pPr lvl="1"/>
            <a:r>
              <a:rPr lang="en-US" dirty="0" smtClean="0"/>
              <a:t>You can set the name in the helpers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39" y="4648200"/>
            <a:ext cx="3685309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66" y="4724400"/>
            <a:ext cx="202882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39" y="5653617"/>
            <a:ext cx="5251081" cy="41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3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5900" y="1126893"/>
            <a:ext cx="6172200" cy="1006707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Data Validation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3074" name="Picture 2" descr="http://www.theorem.co.uk/images/validateandche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514600"/>
            <a:ext cx="5257800" cy="33337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635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with Annotations 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</a:t>
            </a:r>
            <a:r>
              <a:rPr lang="en-US" dirty="0"/>
              <a:t>defined in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System.ComponentModel.DataAnnotations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Covers </a:t>
            </a:r>
            <a:r>
              <a:rPr lang="en-US" dirty="0"/>
              <a:t>common validation </a:t>
            </a:r>
            <a:r>
              <a:rPr lang="en-US" dirty="0" smtClean="0"/>
              <a:t>patterns</a:t>
            </a:r>
          </a:p>
          <a:p>
            <a:pPr lvl="1"/>
            <a:r>
              <a:rPr lang="en-US" dirty="0"/>
              <a:t>Required</a:t>
            </a:r>
          </a:p>
          <a:p>
            <a:pPr lvl="1"/>
            <a:r>
              <a:rPr lang="en-US" dirty="0" err="1"/>
              <a:t>StringLength</a:t>
            </a:r>
            <a:endParaRPr lang="en-US" dirty="0"/>
          </a:p>
          <a:p>
            <a:pPr lvl="1"/>
            <a:r>
              <a:rPr lang="en-US" dirty="0"/>
              <a:t>Regex</a:t>
            </a:r>
          </a:p>
          <a:p>
            <a:pPr lvl="1"/>
            <a:r>
              <a:rPr lang="en-US" dirty="0"/>
              <a:t>Range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971800"/>
            <a:ext cx="4800600" cy="261366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3483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Validation </a:t>
            </a:r>
            <a:r>
              <a:rPr lang="en-US" dirty="0"/>
              <a:t>A</a:t>
            </a:r>
            <a:r>
              <a:rPr lang="en-US" dirty="0" smtClean="0"/>
              <a:t>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661958"/>
              </p:ext>
            </p:extLst>
          </p:nvPr>
        </p:nvGraphicFramePr>
        <p:xfrm>
          <a:off x="609600" y="1214120"/>
          <a:ext cx="7924800" cy="4958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1200"/>
                <a:gridCol w="594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two specified properties in the model have the same value.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the value against the specified custom function.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value can be matched to any of the values in the specified enumerated type.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value falls in the specified range. It defaults to numbers, but it can be configured to consider a range of dates, too.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RegularExpression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value matches the specified expression.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Makes an Ajax call to the server, and checks whether the value is acceptable.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a non-null value is assigned to the property. It can be configured to fail if an empty string is assigned.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string is longer than the specified value.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94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attributes</a:t>
            </a:r>
          </a:p>
          <a:p>
            <a:r>
              <a:rPr lang="en-US" dirty="0" smtClean="0"/>
              <a:t>Inherit </a:t>
            </a:r>
            <a:r>
              <a:rPr lang="en-US" dirty="0" err="1" smtClean="0"/>
              <a:t>ValidationAttribute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62200"/>
            <a:ext cx="7772400" cy="39218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705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Model –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ModelState.IsValid</a:t>
            </a:r>
            <a:r>
              <a:rPr lang="en-US" dirty="0" smtClean="0"/>
              <a:t> – will give us information about the data validation success</a:t>
            </a:r>
          </a:p>
          <a:p>
            <a:r>
              <a:rPr lang="en-US" dirty="0" err="1" smtClean="0"/>
              <a:t>ModelState.AddModelError</a:t>
            </a:r>
            <a:r>
              <a:rPr lang="en-US" dirty="0" smtClean="0"/>
              <a:t> – custom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781300"/>
            <a:ext cx="6743700" cy="3771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58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Model –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Html.ValidationSummary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output errors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Html.ValidationMessageFor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(…)</a:t>
            </a:r>
            <a:r>
              <a:rPr lang="en-US" dirty="0" smtClean="0"/>
              <a:t> – outputs validation message for specified property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768" y="2971800"/>
            <a:ext cx="5440463" cy="3390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20594177">
            <a:off x="5802382" y="4248442"/>
            <a:ext cx="1372499" cy="1292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70753" y="4038600"/>
            <a:ext cx="2420847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Text box with integrated client-side validation</a:t>
            </a:r>
          </a:p>
        </p:txBody>
      </p:sp>
      <p:sp>
        <p:nvSpPr>
          <p:cNvPr id="8" name="Left Arrow 7"/>
          <p:cNvSpPr/>
          <p:nvPr/>
        </p:nvSpPr>
        <p:spPr>
          <a:xfrm rot="20594177">
            <a:off x="5408913" y="5567285"/>
            <a:ext cx="1372499" cy="1292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77284" y="5357443"/>
            <a:ext cx="2420847" cy="1077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jQuery validation library required for unobtrusive JavaScript validation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P.S. Check </a:t>
            </a:r>
            <a:r>
              <a:rPr lang="en-US" sz="1600" b="1" dirty="0" err="1" smtClean="0">
                <a:solidFill>
                  <a:schemeClr val="bg1"/>
                </a:solidFill>
              </a:rPr>
              <a:t>web.config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36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Class-Level Model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Your model should implemented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IValidatableObject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From now on,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MVC</a:t>
            </a:r>
            <a:r>
              <a:rPr lang="en-US" dirty="0" smtClean="0"/>
              <a:t> (works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EF</a:t>
            </a:r>
            <a:r>
              <a:rPr lang="en-US" dirty="0" smtClean="0"/>
              <a:t> too) will validate the object by your custom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13316" name="Picture 4" descr="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" r="980"/>
          <a:stretch/>
        </p:blipFill>
        <p:spPr bwMode="auto">
          <a:xfrm>
            <a:off x="829733" y="3048000"/>
            <a:ext cx="7247467" cy="3648076"/>
          </a:xfrm>
          <a:prstGeom prst="roundRect">
            <a:avLst>
              <a:gd name="adj" fmla="val 104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92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5425" y="762000"/>
            <a:ext cx="6172200" cy="1006707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Other Annotations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5362" name="Picture 2" descr="http://www.sitefinity.com/docs/metabloglib/Windows-Live-Writer-Sitefinity_82C4-Sitefinity-MVC-Data-Annotations_2.png?sfvrsn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2" y="1790700"/>
            <a:ext cx="6438900" cy="4286250"/>
          </a:xfrm>
          <a:prstGeom prst="roundRect">
            <a:avLst>
              <a:gd name="adj" fmla="val 6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001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5900" y="609600"/>
            <a:ext cx="6172200" cy="1006707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Scaffolding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52600"/>
            <a:ext cx="6858000" cy="457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8975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/ Edit Annotations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824773"/>
              </p:ext>
            </p:extLst>
          </p:nvPr>
        </p:nvGraphicFramePr>
        <p:xfrm>
          <a:off x="1219200" y="1295400"/>
          <a:ext cx="6705600" cy="4785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800"/>
                <a:gridCol w="487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DisplayColumn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 the property of a model class for simple text display.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HiddenInput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 value in a hidden input (when editing).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UIHint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 the name of the template to use for rendering.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DataType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Common templates (email, password, URL, currency)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ReadOnly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 a read-only property (for model binding).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DisplayFormat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Format strings and null display text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ScaffoldColumn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 off display and edit capabilities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DisplayName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Friendly name for labels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Tells the model binder which properties to include/exclude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79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8381999" cy="1006707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Session, </a:t>
            </a:r>
            <a:r>
              <a:rPr lang="en-US" dirty="0" err="1" smtClean="0"/>
              <a:t>TempData</a:t>
            </a:r>
            <a:r>
              <a:rPr lang="en-US" dirty="0" smtClean="0"/>
              <a:t>, Cache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6386" name="Picture 2" descr="http://plattcollege.edu.s168003.gridserver.com/cms/wp-content/uploads/NextSessio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7" y="2667000"/>
            <a:ext cx="5715000" cy="26670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24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9" y="1295400"/>
            <a:ext cx="8686800" cy="5791200"/>
          </a:xfrm>
        </p:spPr>
        <p:txBody>
          <a:bodyPr/>
          <a:lstStyle/>
          <a:p>
            <a:r>
              <a:rPr lang="en-US" dirty="0" smtClean="0"/>
              <a:t>Each client has session id, which ASP.NET stores</a:t>
            </a:r>
          </a:p>
          <a:p>
            <a:r>
              <a:rPr lang="en-US" dirty="0" smtClean="0"/>
              <a:t>You can use it to store information in the memory of the application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3886200"/>
            <a:ext cx="5484518" cy="1794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130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TempData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can be used like a dictionary</a:t>
            </a:r>
          </a:p>
          <a:p>
            <a:r>
              <a:rPr lang="en-US" dirty="0" smtClean="0"/>
              <a:t>Each saved value lasts for the current and the next request</a:t>
            </a:r>
          </a:p>
          <a:p>
            <a:r>
              <a:rPr lang="en-US" dirty="0" smtClean="0"/>
              <a:t>Perfect for redirects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581400"/>
            <a:ext cx="4782073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17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You can save global data into the Cache</a:t>
            </a:r>
          </a:p>
          <a:p>
            <a:r>
              <a:rPr lang="en-US" dirty="0" smtClean="0"/>
              <a:t>It works like dictionary</a:t>
            </a:r>
          </a:p>
          <a:p>
            <a:r>
              <a:rPr lang="en-US" dirty="0" smtClean="0"/>
              <a:t>It is not per client, but rather global</a:t>
            </a: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00400"/>
            <a:ext cx="6248400" cy="2811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75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/>
              <a:t>Working </a:t>
            </a:r>
            <a:r>
              <a:rPr lang="en-US" dirty="0" smtClean="0"/>
              <a:t>with Data Source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09600" y="1869279"/>
            <a:ext cx="7924800" cy="569120"/>
          </a:xfrm>
        </p:spPr>
        <p:txBody>
          <a:bodyPr/>
          <a:lstStyle/>
          <a:p>
            <a:r>
              <a:rPr lang="en-US" dirty="0" smtClean="0"/>
              <a:t>Repository pattern and Unit of Work pattern</a:t>
            </a:r>
            <a:endParaRPr lang="en-US" dirty="0"/>
          </a:p>
        </p:txBody>
      </p:sp>
      <p:pic>
        <p:nvPicPr>
          <p:cNvPr id="2050" name="Picture 2" descr="http://www.artistsvalley.com/images/icons/Database%20Application%20Icons/Datasource%20Connect/256x256/Datasource%20Conn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667000"/>
            <a:ext cx="3657600" cy="3657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23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business code from data </a:t>
            </a:r>
            <a:r>
              <a:rPr lang="en-US" dirty="0" smtClean="0"/>
              <a:t>access</a:t>
            </a:r>
          </a:p>
          <a:p>
            <a:pPr lvl="1"/>
            <a:r>
              <a:rPr lang="en-US" dirty="0"/>
              <a:t>Separation of </a:t>
            </a:r>
            <a:r>
              <a:rPr lang="en-US" dirty="0" smtClean="0"/>
              <a:t>concerns</a:t>
            </a:r>
          </a:p>
          <a:p>
            <a:pPr lvl="1"/>
            <a:r>
              <a:rPr lang="en-US" dirty="0" smtClean="0"/>
              <a:t>Testability</a:t>
            </a:r>
          </a:p>
          <a:p>
            <a:r>
              <a:rPr lang="en-US" dirty="0"/>
              <a:t>Encapsulate data </a:t>
            </a:r>
            <a:r>
              <a:rPr lang="en-US" dirty="0" smtClean="0"/>
              <a:t>access</a:t>
            </a:r>
          </a:p>
          <a:p>
            <a:r>
              <a:rPr lang="en-US" dirty="0"/>
              <a:t>Increased level of abstraction</a:t>
            </a:r>
            <a:endParaRPr lang="en-US" b="0" dirty="0"/>
          </a:p>
          <a:p>
            <a:pPr lvl="1"/>
            <a:r>
              <a:rPr lang="en-US" dirty="0"/>
              <a:t>More classes, less duplicated code</a:t>
            </a:r>
          </a:p>
          <a:p>
            <a:pPr lvl="1"/>
            <a:r>
              <a:rPr lang="en-US" dirty="0"/>
              <a:t>Maintainability, </a:t>
            </a:r>
            <a:r>
              <a:rPr lang="en-US" dirty="0" smtClean="0"/>
              <a:t>Flexibility</a:t>
            </a:r>
            <a:r>
              <a:rPr lang="en-US" dirty="0"/>
              <a:t>, </a:t>
            </a:r>
            <a:r>
              <a:rPr lang="en-US" dirty="0" smtClean="0"/>
              <a:t>Testability</a:t>
            </a:r>
            <a:endParaRPr lang="en-US" dirty="0"/>
          </a:p>
          <a:p>
            <a:r>
              <a:rPr lang="en-US" dirty="0"/>
              <a:t>Generic repositories</a:t>
            </a:r>
          </a:p>
          <a:p>
            <a:pPr lvl="1"/>
            <a:r>
              <a:rPr lang="en-US" dirty="0" err="1" smtClean="0"/>
              <a:t>IRepository</a:t>
            </a:r>
            <a:r>
              <a:rPr lang="en-US" dirty="0" smtClean="0"/>
              <a:t>&lt;T</a:t>
            </a:r>
            <a:r>
              <a:rPr lang="en-US" dirty="0"/>
              <a:t>&gt;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33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</a:t>
            </a:r>
            <a:r>
              <a:rPr lang="en-US" dirty="0" smtClean="0"/>
              <a:t>Pattern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1154317"/>
            <a:ext cx="41148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Business &amp; Domain Logic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3657600" y="4953000"/>
            <a:ext cx="1828800" cy="13716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SQL Database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Vertical Scroll 6"/>
          <p:cNvSpPr/>
          <p:nvPr/>
        </p:nvSpPr>
        <p:spPr>
          <a:xfrm>
            <a:off x="6414380" y="4953000"/>
            <a:ext cx="1828800" cy="1371600"/>
          </a:xfrm>
          <a:prstGeom prst="vertic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914400" y="4953000"/>
            <a:ext cx="1828800" cy="1371600"/>
          </a:xfrm>
          <a:prstGeom prst="cloud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Web Service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33400" y="2671904"/>
            <a:ext cx="2533650" cy="114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Exchange </a:t>
            </a:r>
            <a:r>
              <a:rPr lang="en-US" b="1" dirty="0" smtClean="0">
                <a:solidFill>
                  <a:schemeClr val="bg1"/>
                </a:solidFill>
              </a:rPr>
              <a:t>Rates </a:t>
            </a:r>
            <a:r>
              <a:rPr lang="en-US" b="1" dirty="0">
                <a:solidFill>
                  <a:schemeClr val="bg1"/>
                </a:solidFill>
              </a:rPr>
              <a:t>Repository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40540" y="2671904"/>
            <a:ext cx="2476500" cy="114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Blog Posts Repository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095434" y="2667000"/>
            <a:ext cx="2515166" cy="114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Settings Repository</a:t>
            </a:r>
          </a:p>
        </p:txBody>
      </p:sp>
      <p:cxnSp>
        <p:nvCxnSpPr>
          <p:cNvPr id="13" name="Straight Arrow Connector 12"/>
          <p:cNvCxnSpPr>
            <a:stCxn id="5" idx="2"/>
            <a:endCxn id="9" idx="0"/>
          </p:cNvCxnSpPr>
          <p:nvPr/>
        </p:nvCxnSpPr>
        <p:spPr>
          <a:xfrm flipH="1">
            <a:off x="1800225" y="1763917"/>
            <a:ext cx="2771775" cy="90798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0" idx="0"/>
          </p:cNvCxnSpPr>
          <p:nvPr/>
        </p:nvCxnSpPr>
        <p:spPr>
          <a:xfrm>
            <a:off x="4572000" y="1763917"/>
            <a:ext cx="6790" cy="90798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11" idx="0"/>
          </p:cNvCxnSpPr>
          <p:nvPr/>
        </p:nvCxnSpPr>
        <p:spPr>
          <a:xfrm>
            <a:off x="4572000" y="1763917"/>
            <a:ext cx="2781017" cy="903083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8" idx="3"/>
          </p:cNvCxnSpPr>
          <p:nvPr/>
        </p:nvCxnSpPr>
        <p:spPr>
          <a:xfrm>
            <a:off x="1800225" y="3814904"/>
            <a:ext cx="28575" cy="1216519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6" idx="1"/>
          </p:cNvCxnSpPr>
          <p:nvPr/>
        </p:nvCxnSpPr>
        <p:spPr>
          <a:xfrm flipH="1">
            <a:off x="4572000" y="3814904"/>
            <a:ext cx="6790" cy="113809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7" idx="0"/>
          </p:cNvCxnSpPr>
          <p:nvPr/>
        </p:nvCxnSpPr>
        <p:spPr>
          <a:xfrm flipH="1">
            <a:off x="7328780" y="3810000"/>
            <a:ext cx="24237" cy="114300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0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 changes in persistent objects</a:t>
            </a:r>
          </a:p>
          <a:p>
            <a:pPr lvl="1"/>
            <a:r>
              <a:rPr lang="en-US" dirty="0" smtClean="0"/>
              <a:t>Efficient data access</a:t>
            </a:r>
          </a:p>
          <a:p>
            <a:pPr lvl="1"/>
            <a:r>
              <a:rPr lang="en-US" dirty="0" smtClean="0"/>
              <a:t>Manage concurrency problems</a:t>
            </a:r>
          </a:p>
          <a:p>
            <a:pPr lvl="1"/>
            <a:r>
              <a:rPr lang="en-US" dirty="0" smtClean="0"/>
              <a:t>Manage transactions</a:t>
            </a:r>
          </a:p>
          <a:p>
            <a:r>
              <a:rPr lang="en-US" dirty="0"/>
              <a:t>Keep business logic free of data access </a:t>
            </a:r>
            <a:r>
              <a:rPr lang="en-US" dirty="0" smtClean="0"/>
              <a:t>code</a:t>
            </a:r>
          </a:p>
          <a:p>
            <a:r>
              <a:rPr lang="en-US" dirty="0"/>
              <a:t>Keep business logic free from tracking changes</a:t>
            </a:r>
            <a:endParaRPr lang="en-US" b="0" dirty="0"/>
          </a:p>
          <a:p>
            <a:r>
              <a:rPr lang="en-US" dirty="0"/>
              <a:t>Allow business logic to work with logical </a:t>
            </a:r>
            <a:r>
              <a:rPr lang="en-US" dirty="0" smtClean="0"/>
              <a:t>transactions</a:t>
            </a:r>
            <a:endParaRPr lang="en-US" b="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92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>
                <a:hlinkClick r:id="rId2"/>
              </a:rPr>
              <a:t>Repository and </a:t>
            </a:r>
            <a:r>
              <a:rPr lang="en-US" dirty="0" err="1" smtClean="0">
                <a:hlinkClick r:id="rId2"/>
              </a:rPr>
              <a:t>UoW</a:t>
            </a:r>
            <a:r>
              <a:rPr lang="en-US" dirty="0" smtClean="0">
                <a:hlinkClick r:id="rId2"/>
              </a:rPr>
              <a:t> </a:t>
            </a:r>
            <a:r>
              <a:rPr lang="en-US" dirty="0">
                <a:hlinkClick r:id="rId2"/>
              </a:rPr>
              <a:t>Patterns in an ASP.NET MVC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1026" name="Picture 2" descr="Repository_pattern_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930" y="1244474"/>
            <a:ext cx="558614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82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ASP.NET Scaffolding?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Code </a:t>
            </a:r>
            <a:r>
              <a:rPr lang="en-US" dirty="0"/>
              <a:t>generation framework for </a:t>
            </a:r>
            <a:r>
              <a:rPr lang="en-US" dirty="0" smtClean="0"/>
              <a:t>ASP.NET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When </a:t>
            </a:r>
            <a:r>
              <a:rPr lang="en-US" dirty="0"/>
              <a:t>you want to quickly add boilerplate code that interacts with data </a:t>
            </a:r>
            <a:r>
              <a:rPr lang="en-US" dirty="0" smtClean="0"/>
              <a:t>models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Developer productivity enhancer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Can </a:t>
            </a:r>
            <a:r>
              <a:rPr lang="en-US" dirty="0"/>
              <a:t>reduce the amount of time to develop standard data operations in your </a:t>
            </a:r>
            <a:r>
              <a:rPr lang="en-US" dirty="0" smtClean="0"/>
              <a:t>project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Enables </a:t>
            </a:r>
            <a:r>
              <a:rPr lang="en-US" dirty="0" smtClean="0"/>
              <a:t>customization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Provides </a:t>
            </a:r>
            <a:r>
              <a:rPr lang="en-US" dirty="0"/>
              <a:t>an extensibility mechanism to customize generated code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VS 2013 includes </a:t>
            </a:r>
            <a:r>
              <a:rPr lang="en-US" dirty="0"/>
              <a:t>pre-installed code generators for MVC, </a:t>
            </a:r>
            <a:r>
              <a:rPr lang="en-US" dirty="0" smtClean="0"/>
              <a:t>and </a:t>
            </a:r>
            <a:r>
              <a:rPr lang="en-US" dirty="0"/>
              <a:t>Web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7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Ninject</a:t>
            </a:r>
            <a:r>
              <a:rPr lang="en-US" dirty="0" smtClean="0"/>
              <a:t> </a:t>
            </a:r>
            <a:r>
              <a:rPr lang="en-US" dirty="0" err="1" smtClean="0"/>
              <a:t>IoC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want to use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IoC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for dependency inversion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Ninject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is quite easy to do</a:t>
            </a:r>
          </a:p>
          <a:p>
            <a:r>
              <a:rPr lang="en-US" dirty="0" smtClean="0"/>
              <a:t>Install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Ninject.MVC5 </a:t>
            </a: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NuGet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In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App_Data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NinjectWebCommon</a:t>
            </a:r>
            <a:r>
              <a:rPr lang="en-US" dirty="0" smtClean="0"/>
              <a:t> add your bindings in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RegisterServices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method</a:t>
            </a:r>
          </a:p>
          <a:p>
            <a:endParaRPr lang="en-US" dirty="0" smtClean="0"/>
          </a:p>
          <a:p>
            <a:endParaRPr lang="en-US" b="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876800"/>
            <a:ext cx="526803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54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AutoMapper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want to use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AutoMapper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to map your database models to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ViewModels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for the web</a:t>
            </a:r>
          </a:p>
          <a:p>
            <a:r>
              <a:rPr lang="en-US" dirty="0" smtClean="0"/>
              <a:t>Install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AutoMapper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NuGet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Make mappings for the models</a:t>
            </a:r>
          </a:p>
          <a:p>
            <a:r>
              <a:rPr lang="en-US" dirty="0" smtClean="0"/>
              <a:t>Use them in your LINQ queries</a:t>
            </a:r>
          </a:p>
          <a:p>
            <a:r>
              <a:rPr lang="en-US" dirty="0" smtClean="0"/>
              <a:t>Check the documentation 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http://automapper.org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/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github.com/NikolayIT/blogsystem</a:t>
            </a:r>
            <a:r>
              <a:rPr lang="en-US" dirty="0" smtClean="0"/>
              <a:t> </a:t>
            </a:r>
          </a:p>
          <a:p>
            <a:endParaRPr lang="en-US" b="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MVC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Working with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>
                <a:hlinkClick r:id="rId2"/>
              </a:rPr>
              <a:t>http</a:t>
            </a:r>
            <a:r>
              <a:rPr lang="en-US" smtClean="0">
                <a:hlinkClick r:id="rId2"/>
              </a:rPr>
              <a:t>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7924800" cy="685800"/>
          </a:xfrm>
        </p:spPr>
        <p:txBody>
          <a:bodyPr/>
          <a:lstStyle/>
          <a:p>
            <a:r>
              <a:rPr lang="en-US" dirty="0" smtClean="0"/>
              <a:t>Demo: Create Scaffold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83843" y="5486400"/>
            <a:ext cx="7376311" cy="873920"/>
          </a:xfrm>
        </p:spPr>
        <p:txBody>
          <a:bodyPr/>
          <a:lstStyle/>
          <a:p>
            <a:r>
              <a:rPr lang="en-US" dirty="0" smtClean="0"/>
              <a:t>Create CRUD pages with read/write actions, using Entity Framework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900229"/>
            <a:ext cx="5334000" cy="37426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243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5900" y="914400"/>
            <a:ext cx="6172200" cy="1006707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Model Binders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" name="Picture 2" descr="http://www.cs.cmu.edu/~chaki/magic/magi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24000"/>
            <a:ext cx="4594401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089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eas</a:t>
            </a:r>
            <a:r>
              <a:rPr lang="en-US" dirty="0"/>
              <a:t>y</a:t>
            </a:r>
            <a:r>
              <a:rPr lang="en-US" dirty="0" smtClean="0"/>
              <a:t> of handling HTTP post request</a:t>
            </a:r>
          </a:p>
          <a:p>
            <a:r>
              <a:rPr lang="en-US" dirty="0" smtClean="0"/>
              <a:t>Help the populating the parameters in action methods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984633"/>
            <a:ext cx="2142000" cy="149833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971800" y="2984633"/>
            <a:ext cx="3429000" cy="149833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HTTP POST /Review/Create</a:t>
            </a:r>
          </a:p>
          <a:p>
            <a:pPr algn="ctr"/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Rating=7&amp;Body=Great!</a:t>
            </a:r>
          </a:p>
        </p:txBody>
      </p:sp>
      <p:pic>
        <p:nvPicPr>
          <p:cNvPr id="2050" name="Picture 2" descr="http://www.cs.cmu.edu/~chaki/magic/magi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749" y="2743198"/>
            <a:ext cx="195827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24735" y="2266146"/>
            <a:ext cx="30668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DefaultModelBinder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7731029">
            <a:off x="6274970" y="4487555"/>
            <a:ext cx="692059" cy="537058"/>
          </a:xfrm>
          <a:prstGeom prst="rightArrow">
            <a:avLst>
              <a:gd name="adj1" fmla="val 50000"/>
              <a:gd name="adj2" fmla="val 515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307" y="5054256"/>
            <a:ext cx="5638800" cy="132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5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 binding</a:t>
            </a:r>
          </a:p>
          <a:p>
            <a:pPr lvl="1"/>
            <a:r>
              <a:rPr lang="en-US" dirty="0" smtClean="0"/>
              <a:t>The name attribute of the input HTML element should be the same as the name of </a:t>
            </a:r>
            <a:r>
              <a:rPr lang="en-US" dirty="0" err="1" smtClean="0"/>
              <a:t>pararameter</a:t>
            </a:r>
            <a:r>
              <a:rPr lang="en-US" dirty="0" smtClean="0"/>
              <a:t> in the action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352800"/>
            <a:ext cx="5996606" cy="89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099" y="4632512"/>
            <a:ext cx="661680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088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binding</a:t>
            </a:r>
          </a:p>
          <a:p>
            <a:pPr lvl="1"/>
            <a:r>
              <a:rPr lang="en-US" dirty="0" smtClean="0"/>
              <a:t>Model binder will try to "construct" the object based on the name attributes on the input HTML elements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74385"/>
            <a:ext cx="4343400" cy="478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800600"/>
            <a:ext cx="6172200" cy="151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233451"/>
            <a:ext cx="29241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10905"/>
            <a:ext cx="4343400" cy="23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295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13824</TotalTime>
  <Words>1360</Words>
  <Application>Microsoft Office PowerPoint</Application>
  <PresentationFormat>On-screen Show (4:3)</PresentationFormat>
  <Paragraphs>275</Paragraphs>
  <Slides>43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Calibri</vt:lpstr>
      <vt:lpstr>Cambria</vt:lpstr>
      <vt:lpstr>Consolas</vt:lpstr>
      <vt:lpstr>Corbel</vt:lpstr>
      <vt:lpstr>Wingdings 2</vt:lpstr>
      <vt:lpstr>Telerik Academy</vt:lpstr>
      <vt:lpstr>ASP.NET MVC Working with Data</vt:lpstr>
      <vt:lpstr>Table of Contents</vt:lpstr>
      <vt:lpstr>Scaffolding</vt:lpstr>
      <vt:lpstr>What is ASP.NET Scaffolding?</vt:lpstr>
      <vt:lpstr>Demo: Create Scaffold</vt:lpstr>
      <vt:lpstr>Model Binders</vt:lpstr>
      <vt:lpstr>Model Binders</vt:lpstr>
      <vt:lpstr>Model Binders</vt:lpstr>
      <vt:lpstr>Model Binders</vt:lpstr>
      <vt:lpstr>Model Binders</vt:lpstr>
      <vt:lpstr>Model Binders</vt:lpstr>
      <vt:lpstr>Model Binders</vt:lpstr>
      <vt:lpstr>Model Binders</vt:lpstr>
      <vt:lpstr>Custom Model Binder</vt:lpstr>
      <vt:lpstr>Display &amp; Editor Templates</vt:lpstr>
      <vt:lpstr>Templates</vt:lpstr>
      <vt:lpstr>Custom Templates</vt:lpstr>
      <vt:lpstr>Custom Templates</vt:lpstr>
      <vt:lpstr>Custom Templates</vt:lpstr>
      <vt:lpstr>Custom Templates</vt:lpstr>
      <vt:lpstr>Custom Template Name</vt:lpstr>
      <vt:lpstr>Data Validation</vt:lpstr>
      <vt:lpstr>Validation with Annotations </vt:lpstr>
      <vt:lpstr>Data Validation Attributes</vt:lpstr>
      <vt:lpstr>Custom Validation</vt:lpstr>
      <vt:lpstr>Validating Model – Controller</vt:lpstr>
      <vt:lpstr>Validating Model – View</vt:lpstr>
      <vt:lpstr>Class-Level Model Validation</vt:lpstr>
      <vt:lpstr>Other Annotations</vt:lpstr>
      <vt:lpstr>Display / Edit Annotations </vt:lpstr>
      <vt:lpstr>Session, TempData, Cache</vt:lpstr>
      <vt:lpstr>Session</vt:lpstr>
      <vt:lpstr>TempData</vt:lpstr>
      <vt:lpstr>Cache</vt:lpstr>
      <vt:lpstr>Working with Data Source</vt:lpstr>
      <vt:lpstr>Repository Pattern</vt:lpstr>
      <vt:lpstr>Repository Pattern (2)</vt:lpstr>
      <vt:lpstr>Unit of Work</vt:lpstr>
      <vt:lpstr>Repository and UoW Patterns in an ASP.NET MVC Application</vt:lpstr>
      <vt:lpstr>Ninject IoC</vt:lpstr>
      <vt:lpstr>AutoMapper</vt:lpstr>
      <vt:lpstr>ASP.NET MVC Working with Data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Nikolay.IT</dc:creator>
  <cp:keywords>telerik software academy, free courses for developers</cp:keywords>
  <cp:lastModifiedBy>Konstantin Simeonov</cp:lastModifiedBy>
  <cp:revision>913</cp:revision>
  <dcterms:created xsi:type="dcterms:W3CDTF">2007-12-08T16:03:35Z</dcterms:created>
  <dcterms:modified xsi:type="dcterms:W3CDTF">2016-02-01T10:53:37Z</dcterms:modified>
  <cp:category>software engineering</cp:category>
</cp:coreProperties>
</file>