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302" r:id="rId5"/>
    <p:sldId id="259" r:id="rId6"/>
    <p:sldId id="299" r:id="rId7"/>
    <p:sldId id="261" r:id="rId8"/>
    <p:sldId id="300" r:id="rId9"/>
    <p:sldId id="270" r:id="rId10"/>
    <p:sldId id="269" r:id="rId11"/>
    <p:sldId id="292" r:id="rId12"/>
    <p:sldId id="296" r:id="rId13"/>
    <p:sldId id="295" r:id="rId14"/>
    <p:sldId id="301" r:id="rId15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D245-81FB-4689-A533-F0CCD613A77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922D7-2F90-4892-A33E-A2870DCD3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8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22D7-2F90-4892-A33E-A2870DCD31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377498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ТОО «</a:t>
            </a:r>
            <a:r>
              <a:rPr lang="kk-KZ" sz="6000" b="1" dirty="0">
                <a:latin typeface="Times New Roman" pitchFamily="18" charset="0"/>
                <a:cs typeface="Times New Roman" pitchFamily="18" charset="0"/>
              </a:rPr>
              <a:t>Теміртау Қуат</a:t>
            </a:r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3500438"/>
            <a:ext cx="8286808" cy="1500198"/>
          </a:xfrm>
        </p:spPr>
        <p:txBody>
          <a:bodyPr>
            <a:normAutofit lnSpcReduction="10000"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Публичные слушания</a:t>
            </a:r>
          </a:p>
          <a:p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утверждению тарифов  на уровень индексации на 2023 г.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6215082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Темиртау, 2023</a:t>
            </a:r>
          </a:p>
        </p:txBody>
      </p:sp>
      <p:pic>
        <p:nvPicPr>
          <p:cNvPr id="4" name="Picture 2" descr="Kuat Logo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440531"/>
            <a:ext cx="2081392" cy="14603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346" y="404664"/>
            <a:ext cx="637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Сводная таблица по заработной плате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458100" y="1340768"/>
            <a:ext cx="85011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B9F97AF-8F7E-4B95-AC26-4FF4A42F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75783"/>
              </p:ext>
            </p:extLst>
          </p:nvPr>
        </p:nvGraphicFramePr>
        <p:xfrm>
          <a:off x="971550" y="1825090"/>
          <a:ext cx="7200899" cy="2990850"/>
        </p:xfrm>
        <a:graphic>
          <a:graphicData uri="http://schemas.openxmlformats.org/drawingml/2006/table">
            <a:tbl>
              <a:tblPr/>
              <a:tblGrid>
                <a:gridCol w="3798800">
                  <a:extLst>
                    <a:ext uri="{9D8B030D-6E8A-4147-A177-3AD203B41FA5}">
                      <a16:colId xmlns:a16="http://schemas.microsoft.com/office/drawing/2014/main" val="978277958"/>
                    </a:ext>
                  </a:extLst>
                </a:gridCol>
                <a:gridCol w="1269440">
                  <a:extLst>
                    <a:ext uri="{9D8B030D-6E8A-4147-A177-3AD203B41FA5}">
                      <a16:colId xmlns:a16="http://schemas.microsoft.com/office/drawing/2014/main" val="2430498453"/>
                    </a:ext>
                  </a:extLst>
                </a:gridCol>
                <a:gridCol w="1117107">
                  <a:extLst>
                    <a:ext uri="{9D8B030D-6E8A-4147-A177-3AD203B41FA5}">
                      <a16:colId xmlns:a16="http://schemas.microsoft.com/office/drawing/2014/main" val="1897897098"/>
                    </a:ext>
                  </a:extLst>
                </a:gridCol>
                <a:gridCol w="1015552">
                  <a:extLst>
                    <a:ext uri="{9D8B030D-6E8A-4147-A177-3AD203B41FA5}">
                      <a16:colId xmlns:a16="http://schemas.microsoft.com/office/drawing/2014/main" val="184752019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утвержденной тарифной смете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Планируемые показатели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фактические показатели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5729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Подача воды по распределительным сетям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57 475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65 201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770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200 018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694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93 851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140 208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230 948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24525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Отведение сточных вод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57 049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66 940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158 358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199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51 167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51 167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122 063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6348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92 345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161 583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230 948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5297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Передача и распределение электрической энергии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37 588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51 188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185 715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5845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40 226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176 668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136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Административный персонал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62 289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138 889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230 948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91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8572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ТАРИФНАЯ СМЕТА НА УСЛУГУ </a:t>
            </a:r>
          </a:p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ПОДАЧА ВОДЫ ПО РАСПРЕДЕЛИТЕЛЬНЫМ СЕТЯМ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28596" y="932059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47771-F3BC-4F08-9373-0A7C6A48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36745"/>
              </p:ext>
            </p:extLst>
          </p:nvPr>
        </p:nvGraphicFramePr>
        <p:xfrm>
          <a:off x="1259632" y="1166022"/>
          <a:ext cx="6768752" cy="4994530"/>
        </p:xfrm>
        <a:graphic>
          <a:graphicData uri="http://schemas.openxmlformats.org/drawingml/2006/table">
            <a:tbl>
              <a:tblPr/>
              <a:tblGrid>
                <a:gridCol w="383024">
                  <a:extLst>
                    <a:ext uri="{9D8B030D-6E8A-4147-A177-3AD203B41FA5}">
                      <a16:colId xmlns:a16="http://schemas.microsoft.com/office/drawing/2014/main" val="629053863"/>
                    </a:ext>
                  </a:extLst>
                </a:gridCol>
                <a:gridCol w="3032274">
                  <a:extLst>
                    <a:ext uri="{9D8B030D-6E8A-4147-A177-3AD203B41FA5}">
                      <a16:colId xmlns:a16="http://schemas.microsoft.com/office/drawing/2014/main" val="3150780817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3886546890"/>
                    </a:ext>
                  </a:extLst>
                </a:gridCol>
                <a:gridCol w="855819">
                  <a:extLst>
                    <a:ext uri="{9D8B030D-6E8A-4147-A177-3AD203B41FA5}">
                      <a16:colId xmlns:a16="http://schemas.microsoft.com/office/drawing/2014/main" val="3604573093"/>
                    </a:ext>
                  </a:extLst>
                </a:gridCol>
                <a:gridCol w="1404421">
                  <a:extLst>
                    <a:ext uri="{9D8B030D-6E8A-4147-A177-3AD203B41FA5}">
                      <a16:colId xmlns:a16="http://schemas.microsoft.com/office/drawing/2014/main" val="4031829860"/>
                    </a:ext>
                  </a:extLst>
                </a:gridCol>
              </a:tblGrid>
              <a:tr h="394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показателей*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Единица измерения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Предусмотрено в утвержденной тарифной смете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Проект субъекта естественной монополии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3368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93678"/>
                  </a:ext>
                </a:extLst>
              </a:tr>
              <a:tr h="2628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Затраты на производство товаров и предоставление услуг, всего, в том числе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Тысяч тенге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5 570,41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5 570,41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00016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Материальные затраты, всего, в том числе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3 314,71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3 314,71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84464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Заработная плата производственного персонала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3 012,00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3 012,00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493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Социальный налог и социальные отчисления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302,71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302,71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1744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ОСМС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2068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Амортизация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110,57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110,57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72035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Ремонт, всего, в том числе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814,54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814,54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79936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Текущий ремонт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814,54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814,54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13412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Прочие затраты (расшифровать)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1 330,59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1 330,59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9608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Покупка воды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1 330,59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1 330,59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98823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периода всего, в том числе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1 594,36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2 190,24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54694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Общие и административные расходы, всего: в том числе: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1 594,36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2 190,24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9032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Заработная плата административного персонала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1 126,21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1 682,50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776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Социальный налог и социальные отчисления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111,84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151,43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38259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ОСМС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3228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Прочие расходы (расшифровать)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356,31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356,31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96603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на выплату вознаграждений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94417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 затрат на предоставление услуг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7 164,76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7 760,64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2419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 (РБА*СП)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784,80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784,80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907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 доходов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7 949,56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8 545,44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1923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VII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предоставляемых услуг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тыс. м3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51,00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51,00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60462"/>
                  </a:ext>
                </a:extLst>
              </a:tr>
              <a:tr h="3943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IX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Тариф (без налога на добавленную стоимость)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Тенге/на единицу предоставляемых услуг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155,87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167,56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01558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46665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Справочно: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26317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Среднесписочная численность персонала,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человек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6,00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    6,00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37303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том числе: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86318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производственного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5,00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    5,00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64423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административного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1,00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    1,00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48028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Среднемесячная заработная плата, всего, в т.ч.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тенге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57 475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     65 201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26934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9.1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Производственного персонала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50 200,00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  50 200,00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673448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9.2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Административного персонала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672" marR="5672" marT="56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93 850,88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  140 208,33   </a:t>
                      </a:r>
                    </a:p>
                  </a:txBody>
                  <a:tcPr marL="5672" marR="5672" marT="5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0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8572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ТАРИФНАЯ СМЕТА НА УСЛУГУ </a:t>
            </a:r>
          </a:p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ОТВЕДЕНИЕ СТОЧНЫХ ВОД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28596" y="932059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E68B709-A43E-401E-BBC7-F5A06EED4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47541"/>
              </p:ext>
            </p:extLst>
          </p:nvPr>
        </p:nvGraphicFramePr>
        <p:xfrm>
          <a:off x="1547664" y="1166022"/>
          <a:ext cx="6048672" cy="4922519"/>
        </p:xfrm>
        <a:graphic>
          <a:graphicData uri="http://schemas.openxmlformats.org/drawingml/2006/table">
            <a:tbl>
              <a:tblPr/>
              <a:tblGrid>
                <a:gridCol w="370564">
                  <a:extLst>
                    <a:ext uri="{9D8B030D-6E8A-4147-A177-3AD203B41FA5}">
                      <a16:colId xmlns:a16="http://schemas.microsoft.com/office/drawing/2014/main" val="2060591195"/>
                    </a:ext>
                  </a:extLst>
                </a:gridCol>
                <a:gridCol w="2949065">
                  <a:extLst>
                    <a:ext uri="{9D8B030D-6E8A-4147-A177-3AD203B41FA5}">
                      <a16:colId xmlns:a16="http://schemas.microsoft.com/office/drawing/2014/main" val="2149757439"/>
                    </a:ext>
                  </a:extLst>
                </a:gridCol>
                <a:gridCol w="957288">
                  <a:extLst>
                    <a:ext uri="{9D8B030D-6E8A-4147-A177-3AD203B41FA5}">
                      <a16:colId xmlns:a16="http://schemas.microsoft.com/office/drawing/2014/main" val="558557007"/>
                    </a:ext>
                  </a:extLst>
                </a:gridCol>
                <a:gridCol w="827977">
                  <a:extLst>
                    <a:ext uri="{9D8B030D-6E8A-4147-A177-3AD203B41FA5}">
                      <a16:colId xmlns:a16="http://schemas.microsoft.com/office/drawing/2014/main" val="189519263"/>
                    </a:ext>
                  </a:extLst>
                </a:gridCol>
                <a:gridCol w="943778">
                  <a:extLst>
                    <a:ext uri="{9D8B030D-6E8A-4147-A177-3AD203B41FA5}">
                      <a16:colId xmlns:a16="http://schemas.microsoft.com/office/drawing/2014/main" val="2020119724"/>
                    </a:ext>
                  </a:extLst>
                </a:gridCol>
              </a:tblGrid>
              <a:tr h="7775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Наименование показателей*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Единица измерения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Предусмотрено в утвержденной тарифной смете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Проект субъекта естественной монополии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6929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79929"/>
                  </a:ext>
                </a:extLst>
              </a:tr>
              <a:tr h="2512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Затраты на производство товаров и предоставление услуг, всего, в том числе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Тысяч тенге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7 124,86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7 124,86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23149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Материальные затраты, всего, в том числе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4 548,50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4 548,50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58183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Энергия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494,26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494,26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77901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Заработная плата производственного персонала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3 684,00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3 684,00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54580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Социальный налог и социальные отчисления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370,24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370,24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72339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Амортизация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1 077,20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1 077,20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58358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Ремонт, всего, в том числе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1 499,16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1 499,16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99113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Текущий ремонт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1 499,16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1 499,16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38102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II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периода всего, в том числе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1 826,36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2 722,02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7031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Общие и административные расходы, всего: в том числе: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1 826,36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2 722,02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65808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Заработная плата административного персонала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1 108,14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1 939,00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46330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Социальный налог и социальные отчисления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109,71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174,51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24063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ОСМС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9664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Прочие расходы (расшифровать)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608,51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608,51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88495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на выплату вознаграждений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20699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 затрат на предоставление услуг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8 951,22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9 846,88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50406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IV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 (РБА*СП)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1 396,20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1 396,20</a:t>
                      </a:r>
                    </a:p>
                  </a:txBody>
                  <a:tcPr marL="5499" marR="49494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97304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 доходов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10 459,18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11 243,08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29043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VII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Объем предоставляемых услуг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тыс. м3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72,50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72,50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88954"/>
                  </a:ext>
                </a:extLst>
              </a:tr>
              <a:tr h="3768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IX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Тариф (без налога на добавленную стоимость)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Тенге/на единицу предоставляемых услуг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144,26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155,08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73051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459369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Справочно: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03413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Среднесписочная численность персонала,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человек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7,00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7,00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85696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 том числе: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31966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производственного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6,00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     6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52592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8.2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административного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1,00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  1,00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281405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Среднемесячная заработная плата, всего, в т.ч.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тенге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57 049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66 940,48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84285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9.1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Производственного персонала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51 166,67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51 166,67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397105"/>
                  </a:ext>
                </a:extLst>
              </a:tr>
              <a:tr h="12560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9.2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Административного персонала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-//-</a:t>
                      </a:r>
                    </a:p>
                  </a:txBody>
                  <a:tcPr marL="5499" marR="5499" marT="549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92 344,60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161 583,33   </a:t>
                      </a:r>
                    </a:p>
                  </a:txBody>
                  <a:tcPr marL="5499" marR="5499" marT="54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89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0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8572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ТАРИФНАЯ СМЕТА НА УСЛУГУ </a:t>
            </a:r>
          </a:p>
          <a:p>
            <a:pPr lvl="0" indent="53975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ПЕРЕДАЧА И РАСПРЕДЕЛЕНИЕ ЭЛЕКТРИЧЕСКОЙ ЭНЕРГИИ</a:t>
            </a:r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76747" y="951289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C111294-C314-45D7-AB6E-733C25931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035239"/>
              </p:ext>
            </p:extLst>
          </p:nvPr>
        </p:nvGraphicFramePr>
        <p:xfrm>
          <a:off x="1187624" y="1081343"/>
          <a:ext cx="6624736" cy="557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3" imgW="10953590" imgH="9210703" progId="Excel.Sheet.12">
                  <p:embed/>
                </p:oleObj>
              </mc:Choice>
              <mc:Fallback>
                <p:oleObj name="Worksheet" r:id="rId3" imgW="10953590" imgH="92107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081343"/>
                        <a:ext cx="6624736" cy="557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30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A49-AF42-45A2-99F0-1ACA9779E248}"/>
              </a:ext>
            </a:extLst>
          </p:cNvPr>
          <p:cNvSpPr txBox="1"/>
          <p:nvPr/>
        </p:nvSpPr>
        <p:spPr>
          <a:xfrm>
            <a:off x="1835696" y="24208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013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14422"/>
            <a:ext cx="7929618" cy="5072098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ТОО «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Теміртау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Қуат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» зарегистрировано в Управлении Юстиции города Темиртау Департамента юстиции  Карагандинской области за № 325-1930-12 от 29 сентября 2006 года. </a:t>
            </a:r>
          </a:p>
          <a:p>
            <a:pPr marL="109728" indent="0"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Форма собственности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– частная.</a:t>
            </a: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Основным видом деятельности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является оказание коммунальных услуг юридическим лицам (холодная вода, отвод сточных вод) и передача электрической энергии.</a:t>
            </a: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Согласно Приказа Департамента Комитета по регулированию естественных монополий и защите конкуренции Министерства национальной экономики Республики Казахстан по Карагандинской области №5-ОД от 26.01.2007 ТОО «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Теміртау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Қуат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» включено в местный раздел Государственного регистра субъектов естественных монополий по Карагандинской области по видам деятельности: </a:t>
            </a:r>
          </a:p>
          <a:p>
            <a:pPr marL="514350" lvl="0" indent="-514350" algn="just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подача воды по распределительным сетям, </a:t>
            </a:r>
          </a:p>
          <a:p>
            <a:pPr marL="514350" lvl="0" indent="-514350" algn="just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отвод сточных вод,</a:t>
            </a:r>
          </a:p>
          <a:p>
            <a:pPr marL="514350" lvl="0" indent="-514350" algn="just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передача и (или) распределение электрической энергии.</a:t>
            </a:r>
          </a:p>
          <a:p>
            <a:pPr algn="just"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772400" cy="72547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ОСНОВАНИЯ ПОДАЧИ УСЛУГ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100010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49735"/>
              </p:ext>
            </p:extLst>
          </p:nvPr>
        </p:nvGraphicFramePr>
        <p:xfrm>
          <a:off x="1043608" y="1417638"/>
          <a:ext cx="7462600" cy="46244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406">
                <a:tc>
                  <a:txBody>
                    <a:bodyPr/>
                    <a:lstStyle/>
                    <a:p>
                      <a:endParaRPr kumimoji="0" lang="ru-RU" sz="14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u-RU" sz="1400" b="1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Убыток предприятия обусловлен:</a:t>
                      </a:r>
                    </a:p>
                    <a:p>
                      <a:endParaRPr kumimoji="0" lang="ru-RU" sz="14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 algn="just"/>
                      <a:r>
                        <a:rPr kumimoji="0" lang="ru-RU" sz="1400" b="0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kumimoji="0" lang="ru-RU" sz="14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Уровень утвержденных тарифов по всем видам регулируемых услуг не покрывает затраты предприятия.</a:t>
                      </a:r>
                    </a:p>
                    <a:p>
                      <a:pPr lvl="0" algn="just"/>
                      <a:r>
                        <a:rPr kumimoji="0" lang="ru-RU" sz="1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kumimoji="0" lang="ru-RU" sz="14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Ежегодное увеличение статей затрат тарифных смет по сравнению утверждёнными в действующих тарифных сметах, обусловленное изменением  индекса потребительских цен, характеризующих общий уровень инфляции по Карагандинской области.</a:t>
                      </a:r>
                    </a:p>
                    <a:p>
                      <a:pPr lvl="0" algn="just"/>
                      <a:r>
                        <a:rPr kumimoji="0" lang="ru-RU" sz="1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kumimoji="0" lang="ru-RU" sz="1400" b="1" kern="1200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</a:t>
                      </a:r>
                      <a:r>
                        <a:rPr kumimoji="0" lang="ru-RU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аличие сверхнормативных потерь, обусловленные техническим  состоянием действующего оборудования (износ  до 70%).</a:t>
                      </a:r>
                    </a:p>
                    <a:p>
                      <a:pPr lvl="0" algn="just"/>
                      <a:r>
                        <a:rPr kumimoji="0" lang="ru-RU" sz="1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 </a:t>
                      </a:r>
                      <a:r>
                        <a:rPr kumimoji="0" lang="ru-RU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Наличие затрат, не предусмотренных в тарифе.</a:t>
                      </a:r>
                    </a:p>
                    <a:p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ФИНАСОВО-ХОЗЯЙСТВЕННАЯ ДЕЯТЕЛЬНОСТЬ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57224" y="1285860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Действующие тарифы</a:t>
            </a:r>
            <a:endParaRPr lang="ru-RU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57224" y="1285860"/>
            <a:ext cx="78581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78E869-B6FF-4AB6-A9DA-2FAF5F520A44}"/>
              </a:ext>
            </a:extLst>
          </p:cNvPr>
          <p:cNvSpPr txBox="1"/>
          <p:nvPr/>
        </p:nvSpPr>
        <p:spPr>
          <a:xfrm>
            <a:off x="307951" y="2204864"/>
            <a:ext cx="8650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БЕЗ НДС</a:t>
            </a:r>
          </a:p>
          <a:p>
            <a:pPr algn="just"/>
            <a:r>
              <a:rPr lang="ru-RU" sz="1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Для ТОО «Темиртау </a:t>
            </a:r>
            <a:r>
              <a:rPr lang="ru-RU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Куат</a:t>
            </a: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 утверждены тарифы на услуги:</a:t>
            </a:r>
          </a:p>
          <a:p>
            <a:pPr marL="171450" indent="-171450" algn="just">
              <a:buFontTx/>
              <a:buChar char="-"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Подача воды по распределительным сетям от 01.07.2021 года № 1-4/1134 в размере 155,87 тенге/м3; </a:t>
            </a:r>
          </a:p>
          <a:p>
            <a:pPr marL="171450" indent="-171450" algn="just">
              <a:buFontTx/>
              <a:buChar char="-"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Отведение сточных вод от 04.03.2022 года № 51-ОД в размере 144,26 тенге/м3;</a:t>
            </a:r>
          </a:p>
          <a:p>
            <a:pPr marL="171450" indent="-171450" algn="just">
              <a:buFontTx/>
              <a:buChar char="-"/>
            </a:pPr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Передача и распределение электрической энергии от 04.03.2022 года № 50-ОД в размере 4,12 тенге/кВт*ч.</a:t>
            </a:r>
          </a:p>
          <a:p>
            <a:pPr marL="171450" indent="-171450" algn="just">
              <a:buFontTx/>
              <a:buChar char="-"/>
            </a:pPr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14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ТОО «ТЕМІРТАУ ҚУАТ» ВЫХОДИТ С </a:t>
            </a:r>
            <a:r>
              <a:rPr lang="ru-RU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УВЕДОМЛЕНИЕМ </a:t>
            </a:r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 ИЗМЕНЕНИЕ ТАРИФОВ НА УРОВЕНЬ ИНДЕКСАЦИИ ПО ВСЕМ ВИДАМ РЕГУЛИРУЕМЫХ УСЛУГ В СВЯЗИ:</a:t>
            </a:r>
            <a:endParaRPr lang="ru-RU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01982" y="155679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0544" y="1881119"/>
            <a:ext cx="814393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 Приказом Комитета по регулированию естественных монополий МНЭ Республики Казахстан от 03.11.2022 года №175-ОД (уровень индексации тарифа субъектов естественных монополий малой мощности на 2022 год составляет 7,5%). 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Убыточностью действующих тарифных смет, которые были утверждены в 2018 году. 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arenR"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arenR"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Изменение индекса потребительских цен</a:t>
            </a: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характеризующих общий уровень инфляции по Карагандинской области.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Изменение среднемесячной номинальной заработной платы одного работника по видам экономической деятельности в регионе (городе).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lang="ru-RU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ru-RU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Приказ Комитета по регулированию естественных монополий                 МНЭ Республики Казахстан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01982" y="155679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0544" y="2707179"/>
            <a:ext cx="81439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64FDE3-BEA2-4D51-BBFB-04C9F30A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98" y="1556792"/>
            <a:ext cx="4665423" cy="51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868346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ПРОЕКТЫ ТАРИФОВ НА 202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ГОД.</a:t>
            </a:r>
            <a:endParaRPr lang="ru-RU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85786" y="1214422"/>
            <a:ext cx="80010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67544" y="1418852"/>
            <a:ext cx="792961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По услуге  </a:t>
            </a:r>
            <a:r>
              <a:rPr lang="ru-RU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«Подача воды по распределительным сетям» 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тариф увеличится с 155,87 тенге/м3 до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167,56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 тенге/м3. Рост  тарифа составляет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7,5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%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5829300" algn="l"/>
              </a:tabLs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По услуге  </a:t>
            </a:r>
            <a:r>
              <a:rPr lang="ru-RU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«Отведение сточных вод» 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тариф увеличится с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4,26 тенге/м3 до 155,08 тенге/м3.  Рост  тарифа составляет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7,5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marL="285750" indent="-285750">
              <a:buFont typeface="Wingdings" pitchFamily="2" charset="2"/>
              <a:buChar char="Ø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ru-RU" sz="1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ru-RU" sz="1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 услуге  </a:t>
            </a:r>
            <a:r>
              <a:rPr lang="ru-RU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«передача и распределение электрической энергии» </a:t>
            </a:r>
            <a:r>
              <a:rPr lang="ru-RU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тариф увеличится с 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4,12</a:t>
            </a:r>
            <a:r>
              <a:rPr lang="ru-RU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тенге/кВт*ч до 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4,43</a:t>
            </a:r>
            <a:r>
              <a:rPr lang="ru-RU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тенге/кВт*ч.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 Рост  тарифа составляет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7,5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l"/>
              </a:tabLst>
            </a:pPr>
            <a:endParaRPr kumimoji="0" lang="ru-R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0800000" flipH="1">
            <a:off x="611560" y="2276872"/>
            <a:ext cx="79296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10800000" flipH="1">
            <a:off x="611560" y="3212976"/>
            <a:ext cx="79296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3476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kern="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Среднемесячная заработная плата по регионам </a:t>
            </a:r>
          </a:p>
          <a:p>
            <a:pPr algn="ctr"/>
            <a:r>
              <a:rPr lang="ru-RU" sz="2600" b="1" kern="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 данным статистики за 2021 год</a:t>
            </a:r>
            <a:endParaRPr lang="ru-RU" sz="2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458100" y="1340768"/>
            <a:ext cx="85011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7D4E626-DA25-457B-8E09-4EA925AE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11984"/>
              </p:ext>
            </p:extLst>
          </p:nvPr>
        </p:nvGraphicFramePr>
        <p:xfrm>
          <a:off x="1482150" y="1527766"/>
          <a:ext cx="6474226" cy="4521831"/>
        </p:xfrm>
        <a:graphic>
          <a:graphicData uri="http://schemas.openxmlformats.org/drawingml/2006/table">
            <a:tbl>
              <a:tblPr/>
              <a:tblGrid>
                <a:gridCol w="3165966">
                  <a:extLst>
                    <a:ext uri="{9D8B030D-6E8A-4147-A177-3AD203B41FA5}">
                      <a16:colId xmlns:a16="http://schemas.microsoft.com/office/drawing/2014/main" val="2716479375"/>
                    </a:ext>
                  </a:extLst>
                </a:gridCol>
                <a:gridCol w="1654130">
                  <a:extLst>
                    <a:ext uri="{9D8B030D-6E8A-4147-A177-3AD203B41FA5}">
                      <a16:colId xmlns:a16="http://schemas.microsoft.com/office/drawing/2014/main" val="847738705"/>
                    </a:ext>
                  </a:extLst>
                </a:gridCol>
                <a:gridCol w="1654130">
                  <a:extLst>
                    <a:ext uri="{9D8B030D-6E8A-4147-A177-3AD203B41FA5}">
                      <a16:colId xmlns:a16="http://schemas.microsoft.com/office/drawing/2014/main" val="2982052945"/>
                    </a:ext>
                  </a:extLst>
                </a:gridCol>
              </a:tblGrid>
              <a:tr h="358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Среднемесячная номинальная заработная плата, тенге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9996"/>
                  </a:ext>
                </a:extLst>
              </a:tr>
              <a:tr h="3964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административный персонал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производственный персонал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24984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Карагандинская область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250 212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234 720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9758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Караганда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251 063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192 727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069648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Балхаш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291 982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261 083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67451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Жезказган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288 293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279 410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966656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Каражал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277 396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276 381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092297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Приозерск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169 293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125 534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64962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Сарань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228 321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322 127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39613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Сатпаев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289 252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396 126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5800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Темиртау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236 171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218 211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61788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Шахтинск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225 045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353 594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60413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Абай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238 744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240 781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99679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Актогай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239 482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230 176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304366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Бухар Жырауский район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246 191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173 336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15077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Жанаарка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231 392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187 600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19437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Каркаралинск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178 390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172 694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55305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Нура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256 593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258 070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823819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Осакаровка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226 051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200 369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13995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Улытау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183 715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171 093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697372"/>
                  </a:ext>
                </a:extLst>
              </a:tr>
              <a:tr h="19823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Шет ауданы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270 338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227 020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23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3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42231" y="981309"/>
            <a:ext cx="83901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68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7683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Согласно данным «Бюро национальной статистики Агентства по стратегическому планированию и реформам Республики Казахстан» среднемесячная номинальная заработная плата одного работника за 2021 год в сферах услуг:</a:t>
            </a:r>
          </a:p>
          <a:p>
            <a:pPr lvl="0" indent="7683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водоснабжения и (или) водоотведения в городе Темиртау составила 107 279 тенге;</a:t>
            </a:r>
          </a:p>
          <a:p>
            <a:pPr lvl="0" indent="7683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передачи и распределении электрической энергии – 164 129 тенге.</a:t>
            </a:r>
          </a:p>
          <a:p>
            <a:pPr lvl="0" indent="76835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7683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утвержденной тарифной смете ТОО «</a:t>
            </a:r>
            <a:r>
              <a:rPr lang="ru-RU" sz="1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Теміртау</a:t>
            </a: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Қуат</a:t>
            </a: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 среднемесячная заработная плата административного персонала составляет: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подача   воды   по    распределительным   сетям   -   57 475 тенге;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отведение сточных вод –  57 049 тенге;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Передача и распределение электрической энергии –  37 587,65 тенге.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Фактическая заработная плата за 2022 год составила: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подача   воды   по    распределительным   сетям   -  210 328 тенге;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отведение сточных вод – 158 358 тенге;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передача и распределение электрической энергии – 185 715 тенге.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7683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768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7356" y="285728"/>
            <a:ext cx="5383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ФОНД ОПЛАТЫ ТРУДА</a:t>
            </a:r>
            <a:endParaRPr lang="ru-RU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28596" y="1000108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749</TotalTime>
  <Words>1440</Words>
  <Application>Microsoft Office PowerPoint</Application>
  <PresentationFormat>Экран (4:3)</PresentationFormat>
  <Paragraphs>503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Worksheet</vt:lpstr>
      <vt:lpstr>ТОО «Теміртау Қуат»</vt:lpstr>
      <vt:lpstr>ОСНОВАНИЯ ПОДАЧИ УСЛУГ</vt:lpstr>
      <vt:lpstr>ФИНАСОВО-ХОЗЯЙСТВЕННАЯ ДЕЯТЕЛЬНОСТЬ</vt:lpstr>
      <vt:lpstr>Действующие тарифы</vt:lpstr>
      <vt:lpstr>ТОО «ТЕМІРТАУ ҚУАТ» ВЫХОДИТ С УВЕДОМЛЕНИЕМ НА ИЗМЕНЕНИЕ ТАРИФОВ НА УРОВЕНЬ ИНДЕКСАЦИИ ПО ВСЕМ ВИДАМ РЕГУЛИРУЕМЫХ УСЛУГ В СВЯЗИ:</vt:lpstr>
      <vt:lpstr>Приказ Комитета по регулированию естественных монополий                 МНЭ Республики Казахстан</vt:lpstr>
      <vt:lpstr>ПРОЕКТЫ ТАРИФОВ НА 2023 ГОД.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ТОО «ОКЖЕТПЕС-Т»</dc:title>
  <dc:creator>Econom-Oksana</dc:creator>
  <cp:lastModifiedBy>lena.svirid85@gmail.com</cp:lastModifiedBy>
  <cp:revision>82</cp:revision>
  <dcterms:created xsi:type="dcterms:W3CDTF">2019-10-02T08:15:04Z</dcterms:created>
  <dcterms:modified xsi:type="dcterms:W3CDTF">2023-05-24T04:01:02Z</dcterms:modified>
</cp:coreProperties>
</file>