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5"/>
    <p:sldMasterId id="2147483666" r:id="rId6"/>
    <p:sldMasterId id="2147483659" r:id="rId7"/>
    <p:sldMasterId id="2147483668" r:id="rId8"/>
  </p:sldMasterIdLst>
  <p:notesMasterIdLst>
    <p:notesMasterId r:id="rId12"/>
  </p:notesMasterIdLst>
  <p:handoutMasterIdLst>
    <p:handoutMasterId r:id="rId13"/>
  </p:handoutMasterIdLst>
  <p:sldIdLst>
    <p:sldId id="457" r:id="rId9"/>
    <p:sldId id="452" r:id="rId10"/>
    <p:sldId id="458" r:id="rId11"/>
  </p:sldIdLst>
  <p:sldSz cx="12192000" cy="6858000"/>
  <p:notesSz cx="10007600" cy="143637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166" userDrawn="1">
          <p15:clr>
            <a:srgbClr val="A4A3A4"/>
          </p15:clr>
        </p15:guide>
        <p15:guide id="7" orient="horz" pos="119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6" orient="horz" pos="4178" userDrawn="1">
          <p15:clr>
            <a:srgbClr val="A4A3A4"/>
          </p15:clr>
        </p15:guide>
        <p15:guide id="17" pos="7514" userDrawn="1">
          <p15:clr>
            <a:srgbClr val="A4A3A4"/>
          </p15:clr>
        </p15:guide>
        <p15:guide id="19" orient="horz" pos="6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5BB"/>
    <a:srgbClr val="808080"/>
    <a:srgbClr val="003F66"/>
    <a:srgbClr val="E60012"/>
    <a:srgbClr val="DDDDDD"/>
    <a:srgbClr val="002A66"/>
    <a:srgbClr val="CF1818"/>
    <a:srgbClr val="EAECEE"/>
    <a:srgbClr val="CC0000"/>
    <a:srgbClr val="ADADA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5" autoAdjust="0"/>
    <p:restoredTop sz="89207" autoAdjust="0"/>
  </p:normalViewPr>
  <p:slideViewPr>
    <p:cSldViewPr snapToGrid="0" showGuides="1">
      <p:cViewPr varScale="1">
        <p:scale>
          <a:sx n="102" d="100"/>
          <a:sy n="102" d="100"/>
        </p:scale>
        <p:origin x="1224" y="96"/>
      </p:cViewPr>
      <p:guideLst>
        <p:guide pos="166"/>
        <p:guide orient="horz" pos="119"/>
        <p:guide orient="horz" pos="2160"/>
        <p:guide pos="3840"/>
        <p:guide orient="horz" pos="4178"/>
        <p:guide pos="7514"/>
        <p:guide orient="horz" pos="6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0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6627" cy="720679"/>
          </a:xfrm>
          <a:prstGeom prst="rect">
            <a:avLst/>
          </a:prstGeom>
        </p:spPr>
        <p:txBody>
          <a:bodyPr vert="horz" lIns="139263" tIns="69632" rIns="139263" bIns="69632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68657" y="0"/>
            <a:ext cx="4336627" cy="720679"/>
          </a:xfrm>
          <a:prstGeom prst="rect">
            <a:avLst/>
          </a:prstGeom>
        </p:spPr>
        <p:txBody>
          <a:bodyPr vert="horz" lIns="139263" tIns="69632" rIns="139263" bIns="69632" rtlCol="0"/>
          <a:lstStyle>
            <a:lvl1pPr algn="r">
              <a:defRPr sz="1800"/>
            </a:lvl1pPr>
          </a:lstStyle>
          <a:p>
            <a:fld id="{2EAA5521-74A0-4497-BD3C-B34596D79315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13643023"/>
            <a:ext cx="4336627" cy="720678"/>
          </a:xfrm>
          <a:prstGeom prst="rect">
            <a:avLst/>
          </a:prstGeom>
        </p:spPr>
        <p:txBody>
          <a:bodyPr vert="horz" lIns="139263" tIns="69632" rIns="139263" bIns="69632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68657" y="13643023"/>
            <a:ext cx="4336627" cy="720678"/>
          </a:xfrm>
          <a:prstGeom prst="rect">
            <a:avLst/>
          </a:prstGeom>
        </p:spPr>
        <p:txBody>
          <a:bodyPr vert="horz" lIns="139263" tIns="69632" rIns="139263" bIns="69632" rtlCol="0" anchor="b"/>
          <a:lstStyle>
            <a:lvl1pPr algn="r">
              <a:defRPr sz="1800"/>
            </a:lvl1pPr>
          </a:lstStyle>
          <a:p>
            <a:fld id="{DA3E434F-EFAF-4CC8-962E-737203C16E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359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36627" cy="71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9263" tIns="69632" rIns="139263" bIns="6963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68657" y="0"/>
            <a:ext cx="4336627" cy="71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9263" tIns="69632" rIns="139263" bIns="6963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5900" y="1077913"/>
            <a:ext cx="9575800" cy="5386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0760" y="6822758"/>
            <a:ext cx="8006080" cy="646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9263" tIns="69632" rIns="139263" bIns="696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3022"/>
            <a:ext cx="4336627" cy="71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9263" tIns="69632" rIns="139263" bIns="6963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68657" y="13643022"/>
            <a:ext cx="4336627" cy="71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9263" tIns="69632" rIns="139263" bIns="6963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87A636EC-557D-4F00-BFDF-6F57ED4328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81863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A636EC-557D-4F00-BFDF-6F57ED432879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9093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515939" y="3788390"/>
            <a:ext cx="11160124" cy="9702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aseline="0">
                <a:solidFill>
                  <a:schemeClr val="tx1"/>
                </a:solidFill>
                <a:latin typeface="Nissan Pro Regular" panose="02000503030000020003" pitchFamily="50" charset="0"/>
              </a:defRPr>
            </a:lvl1pPr>
          </a:lstStyle>
          <a:p>
            <a:pPr lvl="0"/>
            <a:r>
              <a:rPr kumimoji="1" lang="en-US" altLang="ja-JP" dirty="0"/>
              <a:t>Presentation Title</a:t>
            </a:r>
          </a:p>
        </p:txBody>
      </p:sp>
      <p:sp>
        <p:nvSpPr>
          <p:cNvPr id="7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515939" y="4836920"/>
            <a:ext cx="11160124" cy="127049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300" baseline="0">
                <a:solidFill>
                  <a:schemeClr val="tx1"/>
                </a:solidFill>
                <a:latin typeface="Nissan Pro Regular" panose="02000503030000020003" pitchFamily="50" charset="0"/>
              </a:defRPr>
            </a:lvl1pPr>
          </a:lstStyle>
          <a:p>
            <a:pPr lvl="0"/>
            <a:r>
              <a:rPr kumimoji="1" lang="en-US" altLang="ja-JP" dirty="0"/>
              <a:t>Presenter Name, Title</a:t>
            </a:r>
          </a:p>
          <a:p>
            <a:pPr lvl="0"/>
            <a:r>
              <a:rPr kumimoji="1" lang="en-US" altLang="ja-JP" dirty="0"/>
              <a:t>Department/Division</a:t>
            </a:r>
          </a:p>
          <a:p>
            <a:pPr lvl="0"/>
            <a:r>
              <a:rPr kumimoji="1" lang="en-US" altLang="ja-JP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39386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c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29"/>
          <p:cNvSpPr>
            <a:spLocks noChangeShapeType="1"/>
          </p:cNvSpPr>
          <p:nvPr userDrawn="1"/>
        </p:nvSpPr>
        <p:spPr bwMode="auto">
          <a:xfrm>
            <a:off x="407989" y="1614578"/>
            <a:ext cx="11376024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タイトル 1"/>
          <p:cNvSpPr txBox="1">
            <a:spLocks/>
          </p:cNvSpPr>
          <p:nvPr userDrawn="1"/>
        </p:nvSpPr>
        <p:spPr>
          <a:xfrm>
            <a:off x="263525" y="188914"/>
            <a:ext cx="4142481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16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3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45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61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b="0" kern="0" dirty="0">
                <a:solidFill>
                  <a:schemeClr val="tx1"/>
                </a:solidFill>
                <a:latin typeface="Nissan Pro Bold" panose="02000803050000020004" pitchFamily="50" charset="0"/>
              </a:rPr>
              <a:t>Today’s Expectation</a:t>
            </a:r>
          </a:p>
        </p:txBody>
      </p:sp>
      <p:sp>
        <p:nvSpPr>
          <p:cNvPr id="10" name="Text Box 25"/>
          <p:cNvSpPr txBox="1">
            <a:spLocks noChangeArrowheads="1"/>
          </p:cNvSpPr>
          <p:nvPr userDrawn="1"/>
        </p:nvSpPr>
        <p:spPr bwMode="gray">
          <a:xfrm>
            <a:off x="339642" y="6538771"/>
            <a:ext cx="6470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33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fld id="{BE0D9DC2-A27A-4EFB-883B-E13F148AC0E4}" type="slidenum">
              <a:rPr kumimoji="0" lang="en-US" altLang="ja-JP" sz="1200">
                <a:solidFill>
                  <a:srgbClr val="808080"/>
                </a:solidFill>
                <a:latin typeface="Nissan Pro Regular" panose="02000503030000020003" pitchFamily="50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‹#›</a:t>
            </a:fld>
            <a:endParaRPr kumimoji="0" lang="en-US" altLang="ja-JP" sz="1200" dirty="0">
              <a:solidFill>
                <a:srgbClr val="808080"/>
              </a:solidFill>
              <a:latin typeface="Nissan Pro Regular" panose="02000503030000020003" pitchFamily="50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011" y="6559289"/>
            <a:ext cx="925200" cy="19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8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0" hasCustomPrompt="1"/>
          </p:nvPr>
        </p:nvSpPr>
        <p:spPr>
          <a:xfrm>
            <a:off x="263524" y="208032"/>
            <a:ext cx="11664951" cy="563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Nissan Pro Bold" panose="02000803050000020004" pitchFamily="50" charset="0"/>
              </a:defRPr>
            </a:lvl1pPr>
          </a:lstStyle>
          <a:p>
            <a:pPr lvl="0"/>
            <a:r>
              <a:rPr kumimoji="1" lang="en-US" altLang="ja-JP" dirty="0"/>
              <a:t>Title, Nissan Pro Bold 32pt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1" hasCustomPrompt="1"/>
          </p:nvPr>
        </p:nvSpPr>
        <p:spPr>
          <a:xfrm>
            <a:off x="270415" y="976343"/>
            <a:ext cx="11658059" cy="446057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n"/>
              <a:defRPr sz="2400" baseline="0">
                <a:latin typeface="Nissan Pro Regular" panose="02000503030000020003" pitchFamily="50" charset="0"/>
              </a:defRPr>
            </a:lvl1pPr>
          </a:lstStyle>
          <a:p>
            <a:pPr lvl="0"/>
            <a:r>
              <a:rPr kumimoji="1" lang="en-US" altLang="ja-JP" dirty="0"/>
              <a:t>Body Title, Nissan Pro Regular 24pt</a:t>
            </a:r>
            <a:endParaRPr kumimoji="1" lang="ja-JP" alt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2" hasCustomPrompt="1"/>
          </p:nvPr>
        </p:nvSpPr>
        <p:spPr>
          <a:xfrm>
            <a:off x="270415" y="1422400"/>
            <a:ext cx="11658059" cy="4622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aseline="0">
                <a:latin typeface="Nissan Pro Regular" panose="02000503030000020003" pitchFamily="50" charset="0"/>
              </a:defRPr>
            </a:lvl1pPr>
          </a:lstStyle>
          <a:p>
            <a:pPr lvl="0"/>
            <a:r>
              <a:rPr kumimoji="1" lang="en-US" altLang="ja-JP" dirty="0"/>
              <a:t>Body Text, Nissan Pro Regular 18pt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8794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19" userDrawn="1">
          <p15:clr>
            <a:srgbClr val="FBAE40"/>
          </p15:clr>
        </p15:guide>
        <p15:guide id="5" orient="horz" pos="61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emplate with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90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正方形/長方形 5"/>
          <p:cNvSpPr/>
          <p:nvPr userDrawn="1"/>
        </p:nvSpPr>
        <p:spPr>
          <a:xfrm flipH="1">
            <a:off x="-1" y="0"/>
            <a:ext cx="12192000" cy="6858000"/>
          </a:xfrm>
          <a:prstGeom prst="rect">
            <a:avLst/>
          </a:prstGeom>
          <a:gradFill>
            <a:gsLst>
              <a:gs pos="0">
                <a:sysClr val="window" lastClr="FFFFFF">
                  <a:lumMod val="95000"/>
                  <a:alpha val="0"/>
                </a:sysClr>
              </a:gs>
              <a:gs pos="100000">
                <a:srgbClr val="B3B5B5">
                  <a:lumMod val="23000"/>
                  <a:lumOff val="77000"/>
                </a:srgbClr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Alliance_Labeling"/>
          <p:cNvSpPr txBox="1"/>
          <p:nvPr userDrawn="1"/>
        </p:nvSpPr>
        <p:spPr>
          <a:xfrm>
            <a:off x="10420423" y="6555209"/>
            <a:ext cx="1517577" cy="2265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vert="horz" wrap="none" lIns="72000" tIns="36000" rIns="72000" bIns="36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00" b="0">
                <a:solidFill>
                  <a:srgbClr val="000000"/>
                </a:solidFill>
                <a:latin typeface="Verdana" panose="020B0604030504040204" pitchFamily="34" charset="0"/>
              </a:rPr>
              <a:t>Nissan Confidential C</a:t>
            </a:r>
            <a:endParaRPr kumimoji="1" lang="ja-JP" altLang="en-US" sz="1000" b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110" y="1635979"/>
            <a:ext cx="3337200" cy="7144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16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3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45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61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11" indent="-342911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75" indent="-285759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38" indent="-228608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53" indent="-228608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69" indent="-228608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83" indent="-228608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99" indent="-228608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114" indent="-228608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330" indent="-228608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0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5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1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77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1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07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22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userDrawn="1">
          <p15:clr>
            <a:srgbClr val="F26B43"/>
          </p15:clr>
        </p15:guide>
        <p15:guide id="4" orient="horz" pos="4320" userDrawn="1">
          <p15:clr>
            <a:srgbClr val="F26B43"/>
          </p15:clr>
        </p15:guide>
        <p15:guide id="5" userDrawn="1">
          <p15:clr>
            <a:srgbClr val="F26B43"/>
          </p15:clr>
        </p15:guide>
        <p15:guide id="6" pos="7680" userDrawn="1">
          <p15:clr>
            <a:srgbClr val="F26B43"/>
          </p15:clr>
        </p15:guide>
        <p15:guide id="7" pos="325" userDrawn="1">
          <p15:clr>
            <a:srgbClr val="F26B43"/>
          </p15:clr>
        </p15:guide>
        <p15:guide id="8" pos="735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正方形/長方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ysClr val="window" lastClr="FFFFFF">
                  <a:lumMod val="95000"/>
                  <a:alpha val="0"/>
                </a:sysClr>
              </a:gs>
              <a:gs pos="100000">
                <a:srgbClr val="B3B5B5">
                  <a:lumMod val="23000"/>
                  <a:lumOff val="77000"/>
                </a:srgbClr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9" name="Alliance_Labeling"/>
          <p:cNvSpPr txBox="1"/>
          <p:nvPr userDrawn="1"/>
        </p:nvSpPr>
        <p:spPr>
          <a:xfrm>
            <a:off x="10420423" y="6555209"/>
            <a:ext cx="1517577" cy="2265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vert="horz" wrap="none" lIns="72000" tIns="36000" rIns="72000" bIns="36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00" b="0">
                <a:solidFill>
                  <a:srgbClr val="000000"/>
                </a:solidFill>
                <a:latin typeface="Verdana" panose="020B0604030504040204" pitchFamily="34" charset="0"/>
              </a:rPr>
              <a:t>Nissan Confidential C</a:t>
            </a:r>
            <a:endParaRPr kumimoji="1" lang="ja-JP" altLang="en-US" sz="1000" b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4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25"/>
          <p:cNvSpPr txBox="1">
            <a:spLocks noChangeArrowheads="1"/>
          </p:cNvSpPr>
          <p:nvPr/>
        </p:nvSpPr>
        <p:spPr bwMode="gray">
          <a:xfrm>
            <a:off x="339642" y="6538771"/>
            <a:ext cx="6470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33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fld id="{BE0D9DC2-A27A-4EFB-883B-E13F148AC0E4}" type="slidenum">
              <a:rPr kumimoji="0" lang="en-US" altLang="ja-JP" sz="1200">
                <a:solidFill>
                  <a:srgbClr val="808080"/>
                </a:solidFill>
                <a:latin typeface="Nissan Pro Regular" panose="02000503030000020003" pitchFamily="50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‹#›</a:t>
            </a:fld>
            <a:endParaRPr kumimoji="0" lang="en-US" altLang="ja-JP" sz="1200" dirty="0">
              <a:solidFill>
                <a:srgbClr val="808080"/>
              </a:solidFill>
              <a:latin typeface="Nissan Pro Regular" panose="02000503030000020003" pitchFamily="50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Alliance_Labeling"/>
          <p:cNvSpPr txBox="1"/>
          <p:nvPr userDrawn="1"/>
        </p:nvSpPr>
        <p:spPr>
          <a:xfrm>
            <a:off x="10420423" y="6555209"/>
            <a:ext cx="1517577" cy="2265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vert="horz" wrap="none" lIns="72000" tIns="36000" rIns="72000" bIns="36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00" b="0">
                <a:solidFill>
                  <a:srgbClr val="000000"/>
                </a:solidFill>
                <a:latin typeface="Verdana" panose="020B0604030504040204" pitchFamily="34" charset="0"/>
              </a:rPr>
              <a:t>Nissan Confidential C</a:t>
            </a:r>
            <a:endParaRPr kumimoji="1" lang="ja-JP" altLang="en-US" sz="1000" b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011" y="6559289"/>
            <a:ext cx="925200" cy="19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6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514" userDrawn="1">
          <p15:clr>
            <a:srgbClr val="F26B43"/>
          </p15:clr>
        </p15:guide>
        <p15:guide id="4" pos="166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正方形/長方形 7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ysClr val="window" lastClr="FFFFFF">
                  <a:lumMod val="95000"/>
                  <a:alpha val="0"/>
                </a:sysClr>
              </a:gs>
              <a:gs pos="100000">
                <a:srgbClr val="B3B5B5">
                  <a:lumMod val="23000"/>
                  <a:lumOff val="77000"/>
                </a:srgbClr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9" name="Alliance_Labeling"/>
          <p:cNvSpPr txBox="1"/>
          <p:nvPr userDrawn="1"/>
        </p:nvSpPr>
        <p:spPr>
          <a:xfrm>
            <a:off x="10420423" y="6555209"/>
            <a:ext cx="1517577" cy="2265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vert="horz" wrap="none" lIns="72000" tIns="36000" rIns="72000" bIns="36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00" b="0">
                <a:solidFill>
                  <a:srgbClr val="000000"/>
                </a:solidFill>
                <a:latin typeface="Verdana" panose="020B0604030504040204" pitchFamily="34" charset="0"/>
              </a:rPr>
              <a:t>Nissan Confidential C</a:t>
            </a:r>
            <a:endParaRPr kumimoji="1" lang="ja-JP" altLang="en-US" sz="1000" b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32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0" y="3355520"/>
            <a:ext cx="12192000" cy="1403111"/>
          </a:xfrm>
        </p:spPr>
        <p:txBody>
          <a:bodyPr/>
          <a:lstStyle/>
          <a:p>
            <a:r>
              <a:rPr lang="en-US" altLang="ja-JP" dirty="0"/>
              <a:t>NMGR P33A NEW MODEL</a:t>
            </a:r>
            <a:r>
              <a:rPr lang="ru-RU" altLang="ja-JP" dirty="0"/>
              <a:t> </a:t>
            </a:r>
            <a:r>
              <a:rPr lang="en-US" altLang="ja-JP" dirty="0"/>
              <a:t>JUSTIFICATION</a:t>
            </a:r>
          </a:p>
          <a:p>
            <a:r>
              <a:rPr lang="en-US" dirty="0"/>
              <a:t>Side glass subassembly equipment</a:t>
            </a:r>
            <a:r>
              <a:rPr lang="ru-RU" dirty="0"/>
              <a:t> </a:t>
            </a:r>
            <a:r>
              <a:rPr lang="en-US" dirty="0"/>
              <a:t>m</a:t>
            </a:r>
            <a:r>
              <a:rPr lang="en-US" altLang="ja-JP" dirty="0"/>
              <a:t>anufacturing</a:t>
            </a:r>
            <a:r>
              <a:rPr lang="en-US" dirty="0"/>
              <a:t> for P33A</a:t>
            </a:r>
            <a:endParaRPr kumimoji="1" lang="ja-JP" altLang="en-US" i="1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i="1" dirty="0"/>
              <a:t>Kadykov, Vladimir 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351580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3525" y="208032"/>
            <a:ext cx="11412538" cy="563524"/>
          </a:xfrm>
        </p:spPr>
        <p:txBody>
          <a:bodyPr/>
          <a:lstStyle/>
          <a:p>
            <a:r>
              <a:rPr lang="en-US" altLang="ja-JP" b="0" kern="0" dirty="0">
                <a:solidFill>
                  <a:srgbClr val="000000"/>
                </a:solidFill>
                <a:ea typeface="ＭＳ Ｐゴシック"/>
                <a:cs typeface="+mj-cs"/>
              </a:rPr>
              <a:t>Project summary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263525" y="771556"/>
            <a:ext cx="11160126" cy="5702724"/>
          </a:xfrm>
        </p:spPr>
        <p:txBody>
          <a:bodyPr/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r>
              <a:rPr lang="en-US" altLang="ja-JP" sz="2000" u="sng" dirty="0">
                <a:solidFill>
                  <a:srgbClr val="000000"/>
                </a:solidFill>
                <a:ea typeface="ＭＳ Ｐゴシック" pitchFamily="50" charset="-128"/>
              </a:rPr>
              <a:t>Background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Font typeface="Wingdings 2" pitchFamily="18" charset="2"/>
              <a:buChar char="¢"/>
            </a:pPr>
            <a:r>
              <a:rPr lang="en-US" altLang="ja-JP" sz="2000" i="1" dirty="0">
                <a:solidFill>
                  <a:srgbClr val="000000"/>
                </a:solidFill>
                <a:ea typeface="ＭＳ Ｐゴシック" pitchFamily="50" charset="-128"/>
              </a:rPr>
              <a:t> Due to P33A side glass shape changes, it is necessary to prepare new equipment for  door glass assembly with holders</a:t>
            </a:r>
            <a:endParaRPr lang="ru-RU" altLang="ja-JP" sz="2000" i="1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endParaRPr lang="en-US" altLang="ja-JP" sz="2000" u="sng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r>
              <a:rPr lang="en-US" altLang="ja-JP" sz="2000" u="sng" dirty="0">
                <a:solidFill>
                  <a:srgbClr val="000000"/>
                </a:solidFill>
                <a:ea typeface="ＭＳ Ｐゴシック" pitchFamily="50" charset="-128"/>
              </a:rPr>
              <a:t>Scope of work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Font typeface="Wingdings 2" pitchFamily="18" charset="2"/>
              <a:buChar char="¢"/>
            </a:pPr>
            <a:r>
              <a:rPr lang="en-US" altLang="ja-JP" sz="2000" dirty="0">
                <a:solidFill>
                  <a:srgbClr val="000000"/>
                </a:solidFill>
                <a:ea typeface="ＭＳ Ｐゴシック" pitchFamily="50" charset="-128"/>
              </a:rPr>
              <a:t> </a:t>
            </a:r>
            <a:r>
              <a:rPr lang="en-US" altLang="ja-JP" sz="2000" i="1" dirty="0">
                <a:solidFill>
                  <a:srgbClr val="000000"/>
                </a:solidFill>
                <a:ea typeface="ＭＳ Ｐゴシック" pitchFamily="50" charset="-128"/>
              </a:rPr>
              <a:t>Manufacture and installation of   the  2 door glass subassembly machines and 4 checking fixture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endParaRPr lang="en-US" altLang="ja-JP" sz="2000" u="sng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endParaRPr lang="en-US" altLang="ja-JP" sz="2000" u="sng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endParaRPr lang="en-US" altLang="ja-JP" sz="2000" u="sng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endParaRPr lang="en-US" altLang="ja-JP" sz="2000" u="sng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endParaRPr lang="en-US" altLang="ja-JP" sz="2000" u="sng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endParaRPr lang="en-US" altLang="ja-JP" sz="2000" u="sng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endParaRPr lang="en-US" altLang="ja-JP" sz="2000" u="sng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r>
              <a:rPr lang="en-US" altLang="ja-JP" sz="2000" u="sng" dirty="0">
                <a:solidFill>
                  <a:srgbClr val="000000"/>
                </a:solidFill>
                <a:ea typeface="ＭＳ Ｐゴシック" pitchFamily="50" charset="-128"/>
              </a:rPr>
              <a:t>Project timing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Font typeface="Wingdings 2" pitchFamily="18" charset="2"/>
              <a:buChar char="¢"/>
            </a:pPr>
            <a:r>
              <a:rPr lang="en-US" altLang="ja-JP" sz="2000" dirty="0">
                <a:solidFill>
                  <a:srgbClr val="000000"/>
                </a:solidFill>
                <a:ea typeface="ＭＳ Ｐゴシック" pitchFamily="50" charset="-128"/>
              </a:rPr>
              <a:t> Contract                   </a:t>
            </a:r>
            <a:r>
              <a:rPr lang="en-US" altLang="ja-JP" sz="2000" i="1" dirty="0">
                <a:solidFill>
                  <a:srgbClr val="000000"/>
                </a:solidFill>
                <a:ea typeface="ＭＳ Ｐゴシック" pitchFamily="50" charset="-128"/>
              </a:rPr>
              <a:t>Jun`21</a:t>
            </a:r>
            <a:endParaRPr lang="en-US" altLang="ja-JP" sz="2000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Font typeface="Wingdings 2" pitchFamily="18" charset="2"/>
              <a:buChar char="¢"/>
            </a:pPr>
            <a:r>
              <a:rPr lang="en-US" altLang="ja-JP" sz="2000" dirty="0">
                <a:solidFill>
                  <a:srgbClr val="000000"/>
                </a:solidFill>
                <a:ea typeface="ＭＳ Ｐゴシック" pitchFamily="50" charset="-128"/>
              </a:rPr>
              <a:t> Manufacturing         </a:t>
            </a:r>
            <a:r>
              <a:rPr lang="en-US" altLang="ja-JP" sz="2000" i="1" dirty="0">
                <a:solidFill>
                  <a:srgbClr val="000000"/>
                </a:solidFill>
                <a:ea typeface="ＭＳ Ｐゴシック" pitchFamily="50" charset="-128"/>
              </a:rPr>
              <a:t>Nov`21</a:t>
            </a:r>
            <a:endParaRPr lang="en-US" altLang="ja-JP" sz="2000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Font typeface="Wingdings 2" pitchFamily="18" charset="2"/>
              <a:buChar char="¢"/>
            </a:pPr>
            <a:r>
              <a:rPr lang="en-US" altLang="ja-JP" sz="2000" dirty="0">
                <a:solidFill>
                  <a:srgbClr val="000000"/>
                </a:solidFill>
                <a:ea typeface="ＭＳ Ｐゴシック" pitchFamily="50" charset="-128"/>
              </a:rPr>
              <a:t> Installation               </a:t>
            </a:r>
            <a:r>
              <a:rPr lang="en-US" altLang="ja-JP" sz="2000" i="1" dirty="0">
                <a:solidFill>
                  <a:srgbClr val="000000"/>
                </a:solidFill>
                <a:ea typeface="ＭＳ Ｐゴシック" pitchFamily="50" charset="-128"/>
              </a:rPr>
              <a:t>Dec`21</a:t>
            </a:r>
            <a:endParaRPr lang="en-US" altLang="ja-JP" sz="2000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Font typeface="Wingdings 2" pitchFamily="18" charset="2"/>
              <a:buChar char="¢"/>
            </a:pPr>
            <a:r>
              <a:rPr lang="en-US" altLang="ja-JP" sz="2000" dirty="0">
                <a:solidFill>
                  <a:srgbClr val="000000"/>
                </a:solidFill>
                <a:ea typeface="ＭＳ Ｐゴシック" pitchFamily="50" charset="-128"/>
              </a:rPr>
              <a:t> Sign-off                    </a:t>
            </a:r>
            <a:r>
              <a:rPr lang="en-US" altLang="ja-JP" sz="2000" i="1" dirty="0">
                <a:solidFill>
                  <a:srgbClr val="000000"/>
                </a:solidFill>
                <a:ea typeface="ＭＳ Ｐゴシック" pitchFamily="50" charset="-128"/>
              </a:rPr>
              <a:t>Apr`22</a:t>
            </a:r>
            <a:endParaRPr lang="en-US" altLang="ja-JP" sz="2000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917" y="2766839"/>
            <a:ext cx="2895165" cy="223717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45" y="3042094"/>
            <a:ext cx="2000816" cy="1741167"/>
          </a:xfrm>
          <a:prstGeom prst="rect">
            <a:avLst/>
          </a:prstGeom>
        </p:spPr>
      </p:pic>
      <p:sp>
        <p:nvSpPr>
          <p:cNvPr id="20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707687" y="2765961"/>
            <a:ext cx="4715964" cy="682040"/>
          </a:xfrm>
        </p:spPr>
        <p:txBody>
          <a:bodyPr/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r>
              <a:rPr lang="en-US" altLang="ja-JP" sz="2000" u="sng" dirty="0">
                <a:solidFill>
                  <a:srgbClr val="000000"/>
                </a:solidFill>
                <a:ea typeface="ＭＳ Ｐゴシック" pitchFamily="50" charset="-128"/>
              </a:rPr>
              <a:t>Budget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Font typeface="Wingdings 2" pitchFamily="18" charset="2"/>
              <a:buChar char="¢"/>
            </a:pPr>
            <a:r>
              <a:rPr lang="en-US" sz="2000" dirty="0">
                <a:solidFill>
                  <a:srgbClr val="000000"/>
                </a:solidFill>
                <a:ea typeface="ＭＳ Ｐゴシック" pitchFamily="50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Ｐゴシック" pitchFamily="50" charset="-128"/>
              </a:rPr>
              <a:t>WBS-</a:t>
            </a:r>
            <a:r>
              <a:rPr lang="en-US" sz="2000" dirty="0">
                <a:solidFill>
                  <a:srgbClr val="000000"/>
                </a:solidFill>
                <a:ea typeface="ＭＳ Ｐゴシック" pitchFamily="50" charset="-128"/>
              </a:rPr>
              <a:t>P-P33A2P/PT/PTC1/002</a:t>
            </a:r>
            <a:endParaRPr lang="ja-JP" altLang="en-US" sz="2000" dirty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655174" y="3595456"/>
            <a:ext cx="4768477" cy="2644287"/>
            <a:chOff x="6655174" y="3897789"/>
            <a:chExt cx="4768477" cy="2341954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6655174" y="3897789"/>
              <a:ext cx="4768477" cy="2341954"/>
              <a:chOff x="3403273" y="2682063"/>
              <a:chExt cx="4768477" cy="2511319"/>
            </a:xfrm>
          </p:grpSpPr>
          <p:grpSp>
            <p:nvGrpSpPr>
              <p:cNvPr id="17" name="グループ化 19"/>
              <p:cNvGrpSpPr/>
              <p:nvPr/>
            </p:nvGrpSpPr>
            <p:grpSpPr>
              <a:xfrm>
                <a:off x="3403273" y="2682063"/>
                <a:ext cx="4768477" cy="2504652"/>
                <a:chOff x="153853" y="4430734"/>
                <a:chExt cx="3762820" cy="2067432"/>
              </a:xfrm>
            </p:grpSpPr>
            <p:cxnSp>
              <p:nvCxnSpPr>
                <p:cNvPr id="19" name="Прямая соединительная линия 6"/>
                <p:cNvCxnSpPr/>
                <p:nvPr/>
              </p:nvCxnSpPr>
              <p:spPr>
                <a:xfrm flipH="1" flipV="1">
                  <a:off x="361776" y="4854712"/>
                  <a:ext cx="1618" cy="1516284"/>
                </a:xfrm>
                <a:prstGeom prst="line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11"/>
                <p:cNvSpPr txBox="1"/>
                <p:nvPr/>
              </p:nvSpPr>
              <p:spPr>
                <a:xfrm>
                  <a:off x="153853" y="4430734"/>
                  <a:ext cx="11757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ru-RU"/>
                  </a:defPPr>
                  <a:lvl1pPr>
                    <a:defRPr sz="1400" b="1"/>
                  </a:lvl1pPr>
                </a:lstStyle>
                <a:p>
                  <a:r>
                    <a:rPr lang="en-US" dirty="0"/>
                    <a:t>M Rub</a:t>
                  </a:r>
                  <a:endParaRPr lang="ru-RU" dirty="0"/>
                </a:p>
              </p:txBody>
            </p:sp>
            <p:cxnSp>
              <p:nvCxnSpPr>
                <p:cNvPr id="22" name="Прямая соединительная линия 6"/>
                <p:cNvCxnSpPr/>
                <p:nvPr/>
              </p:nvCxnSpPr>
              <p:spPr>
                <a:xfrm flipV="1">
                  <a:off x="195290" y="6019966"/>
                  <a:ext cx="3721383" cy="42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Прямоугольник 9"/>
                <p:cNvSpPr/>
                <p:nvPr/>
              </p:nvSpPr>
              <p:spPr>
                <a:xfrm>
                  <a:off x="865336" y="5349055"/>
                  <a:ext cx="237481" cy="675172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テキスト ボックス 116"/>
                <p:cNvSpPr txBox="1"/>
                <p:nvPr/>
              </p:nvSpPr>
              <p:spPr>
                <a:xfrm>
                  <a:off x="502607" y="6064920"/>
                  <a:ext cx="1203301" cy="2286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200" i="1" dirty="0"/>
                </a:p>
              </p:txBody>
            </p:sp>
            <p:sp>
              <p:nvSpPr>
                <p:cNvPr id="25" name="テキスト ボックス 116"/>
                <p:cNvSpPr txBox="1"/>
                <p:nvPr/>
              </p:nvSpPr>
              <p:spPr>
                <a:xfrm>
                  <a:off x="1451145" y="6064920"/>
                  <a:ext cx="8132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200" dirty="0"/>
                    <a:t>Saving</a:t>
                  </a:r>
                </a:p>
              </p:txBody>
            </p:sp>
            <p:cxnSp>
              <p:nvCxnSpPr>
                <p:cNvPr id="26" name="直線コネクタ 71"/>
                <p:cNvCxnSpPr/>
                <p:nvPr/>
              </p:nvCxnSpPr>
              <p:spPr>
                <a:xfrm flipV="1">
                  <a:off x="863402" y="5339541"/>
                  <a:ext cx="1260055" cy="67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テキスト ボックス 116"/>
                <p:cNvSpPr txBox="1"/>
                <p:nvPr/>
              </p:nvSpPr>
              <p:spPr>
                <a:xfrm>
                  <a:off x="2255879" y="6071555"/>
                  <a:ext cx="813222" cy="3810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200" b="1" dirty="0"/>
                    <a:t>This PR</a:t>
                  </a:r>
                </a:p>
                <a:p>
                  <a:r>
                    <a:rPr lang="en-US" sz="1200" b="1" dirty="0"/>
                    <a:t>amount</a:t>
                  </a:r>
                </a:p>
              </p:txBody>
            </p:sp>
            <p:sp>
              <p:nvSpPr>
                <p:cNvPr id="28" name="テキスト ボックス 116"/>
                <p:cNvSpPr txBox="1"/>
                <p:nvPr/>
              </p:nvSpPr>
              <p:spPr>
                <a:xfrm>
                  <a:off x="825949" y="5136935"/>
                  <a:ext cx="1207496" cy="2451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ru-RU" sz="1200" i="1" dirty="0"/>
                    <a:t>10,785 </a:t>
                  </a:r>
                  <a:r>
                    <a:rPr lang="en-US" sz="1200" i="1" dirty="0"/>
                    <a:t>MRub</a:t>
                  </a:r>
                </a:p>
              </p:txBody>
            </p:sp>
            <p:sp>
              <p:nvSpPr>
                <p:cNvPr id="29" name="テキスト ボックス 116"/>
                <p:cNvSpPr txBox="1"/>
                <p:nvPr/>
              </p:nvSpPr>
              <p:spPr>
                <a:xfrm>
                  <a:off x="2297839" y="5461483"/>
                  <a:ext cx="958731" cy="2786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ru-RU" sz="1200" b="1" i="1" dirty="0"/>
                    <a:t>9,064 </a:t>
                  </a:r>
                  <a:r>
                    <a:rPr lang="en-US" sz="1200" b="1" i="1" dirty="0"/>
                    <a:t>MRub</a:t>
                  </a:r>
                </a:p>
              </p:txBody>
            </p:sp>
            <p:sp>
              <p:nvSpPr>
                <p:cNvPr id="30" name="角丸四角形 79"/>
                <p:cNvSpPr/>
                <p:nvPr/>
              </p:nvSpPr>
              <p:spPr bwMode="auto">
                <a:xfrm>
                  <a:off x="2244613" y="5140151"/>
                  <a:ext cx="871479" cy="1358015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31" name="Прямоугольник 9"/>
                <p:cNvSpPr/>
                <p:nvPr/>
              </p:nvSpPr>
              <p:spPr>
                <a:xfrm>
                  <a:off x="2372102" y="5666231"/>
                  <a:ext cx="237481" cy="353733"/>
                </a:xfrm>
                <a:prstGeom prst="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Прямоугольник 17"/>
              <p:cNvSpPr/>
              <p:nvPr/>
            </p:nvSpPr>
            <p:spPr>
              <a:xfrm>
                <a:off x="3739990" y="4630790"/>
                <a:ext cx="1373630" cy="562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dirty="0"/>
                  <a:t>Glass SubAssy eqpt budget</a:t>
                </a:r>
                <a:r>
                  <a:rPr lang="ru-RU" sz="1200" i="1" dirty="0"/>
                  <a:t> </a:t>
                </a:r>
                <a:endParaRPr lang="ru-RU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cxnSp>
          <p:nvCxnSpPr>
            <p:cNvPr id="32" name="直線コネクタ 71"/>
            <p:cNvCxnSpPr/>
            <p:nvPr/>
          </p:nvCxnSpPr>
          <p:spPr>
            <a:xfrm flipV="1">
              <a:off x="8154430" y="5283233"/>
              <a:ext cx="1596819" cy="7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116"/>
            <p:cNvSpPr txBox="1"/>
            <p:nvPr/>
          </p:nvSpPr>
          <p:spPr>
            <a:xfrm>
              <a:off x="7974837" y="5049502"/>
              <a:ext cx="1033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1200" i="1" dirty="0"/>
                <a:t>1,721</a:t>
              </a:r>
              <a:r>
                <a:rPr lang="en-US" sz="1200" i="1" dirty="0"/>
                <a:t>MRub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269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123714" y="3136612"/>
            <a:ext cx="194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>
                <a:latin typeface="Nissan Pro Regular" panose="02000503030000020003" pitchFamily="50" charset="0"/>
              </a:rPr>
              <a:t>Thank you</a:t>
            </a:r>
            <a:endParaRPr kumimoji="1" lang="ja-JP" altLang="en-US" sz="3200" dirty="0">
              <a:latin typeface="Nissan Pro Regular" panose="0200050303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461841"/>
      </p:ext>
    </p:extLst>
  </p:cSld>
  <p:clrMapOvr>
    <a:masterClrMapping/>
  </p:clrMapOvr>
</p:sld>
</file>

<file path=ppt/theme/theme1.xml><?xml version="1.0" encoding="utf-8"?>
<a:theme xmlns:a="http://schemas.openxmlformats.org/drawingml/2006/main" name="1. Cover Slide">
  <a:themeElements>
    <a:clrScheme name="Corporate Color">
      <a:dk1>
        <a:srgbClr val="000000"/>
      </a:dk1>
      <a:lt1>
        <a:srgbClr val="FFFFFF"/>
      </a:lt1>
      <a:dk2>
        <a:srgbClr val="003F66"/>
      </a:dk2>
      <a:lt2>
        <a:srgbClr val="5795BB"/>
      </a:lt2>
      <a:accent1>
        <a:srgbClr val="000000"/>
      </a:accent1>
      <a:accent2>
        <a:srgbClr val="003F66"/>
      </a:accent2>
      <a:accent3>
        <a:srgbClr val="5795BB"/>
      </a:accent3>
      <a:accent4>
        <a:srgbClr val="999999"/>
      </a:accent4>
      <a:accent5>
        <a:srgbClr val="666666"/>
      </a:accent5>
      <a:accent6>
        <a:srgbClr val="4C4C4C"/>
      </a:accent6>
      <a:hlink>
        <a:srgbClr val="0070C0"/>
      </a:hlink>
      <a:folHlink>
        <a:srgbClr val="7F7F7F"/>
      </a:folHlink>
    </a:clrScheme>
    <a:fontScheme name="Corporate Font">
      <a:majorFont>
        <a:latin typeface="Nissan Pro Regular"/>
        <a:ea typeface="メイリオ"/>
        <a:cs typeface=""/>
      </a:majorFont>
      <a:minorFont>
        <a:latin typeface="Nissan Pro Regular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. Expec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porate Font">
      <a:majorFont>
        <a:latin typeface="Nissan Pro Regular"/>
        <a:ea typeface="メイリオ"/>
        <a:cs typeface=""/>
      </a:majorFont>
      <a:minorFont>
        <a:latin typeface="Nissan Pro Regular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 Slide">
  <a:themeElements>
    <a:clrScheme name="Corporate Color">
      <a:dk1>
        <a:srgbClr val="000000"/>
      </a:dk1>
      <a:lt1>
        <a:srgbClr val="FFFFFF"/>
      </a:lt1>
      <a:dk2>
        <a:srgbClr val="003F66"/>
      </a:dk2>
      <a:lt2>
        <a:srgbClr val="5795BB"/>
      </a:lt2>
      <a:accent1>
        <a:srgbClr val="000000"/>
      </a:accent1>
      <a:accent2>
        <a:srgbClr val="003F66"/>
      </a:accent2>
      <a:accent3>
        <a:srgbClr val="5795BB"/>
      </a:accent3>
      <a:accent4>
        <a:srgbClr val="999999"/>
      </a:accent4>
      <a:accent5>
        <a:srgbClr val="666666"/>
      </a:accent5>
      <a:accent6>
        <a:srgbClr val="4C4C4C"/>
      </a:accent6>
      <a:hlink>
        <a:srgbClr val="0070C0"/>
      </a:hlink>
      <a:folHlink>
        <a:srgbClr val="7F7F7F"/>
      </a:folHlink>
    </a:clrScheme>
    <a:fontScheme name="Corporate Font">
      <a:majorFont>
        <a:latin typeface="Nissan Pro Regular"/>
        <a:ea typeface="メイリオ"/>
        <a:cs typeface=""/>
      </a:majorFont>
      <a:minorFont>
        <a:latin typeface="Nissan Pro Regular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. Blank Slide with Patter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porate Font">
      <a:majorFont>
        <a:latin typeface="Nissan Pro Regular"/>
        <a:ea typeface="メイリオ"/>
        <a:cs typeface=""/>
      </a:majorFont>
      <a:minorFont>
        <a:latin typeface="Nissan Pro Regular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2BCDF0E4EB8C45B974FB7D2C5DFB32" ma:contentTypeVersion="0" ma:contentTypeDescription="Create a new document." ma:contentTypeScope="" ma:versionID="7c3d8620d1deab3e9e7894614eeb5b42">
  <xsd:schema xmlns:xsd="http://www.w3.org/2001/XMLSchema" xmlns:xs="http://www.w3.org/2001/XMLSchema" xmlns:p="http://schemas.microsoft.com/office/2006/metadata/properties" xmlns:ns2="3b29f5cf-34e3-46fa-9b21-9c38847562b5" targetNamespace="http://schemas.microsoft.com/office/2006/metadata/properties" ma:root="true" ma:fieldsID="8f02f7456d4718f4b40c9e37b4a2cc0e" ns2:_="">
    <xsd:import namespace="3b29f5cf-34e3-46fa-9b21-9c38847562b5"/>
    <xsd:element name="properties">
      <xsd:complexType>
        <xsd:sequence>
          <xsd:element name="documentManagement">
            <xsd:complexType>
              <xsd:all>
                <xsd:element ref="ns2:if3f0f09b0384dd3b3be0f4265333d1c" minOccurs="0"/>
                <xsd:element ref="ns2:TaxCatchAll" minOccurs="0"/>
                <xsd:element ref="ns2:TaxCatchAllLabel" minOccurs="0"/>
                <xsd:element ref="ns2:eee663f556754be6818892a8878520cc" minOccurs="0"/>
                <xsd:element ref="ns2:Search_x0020_Expiration"/>
                <xsd:element ref="ns2:LifeCycle_x0020_Expiration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29f5cf-34e3-46fa-9b21-9c38847562b5" elementFormDefault="qualified">
    <xsd:import namespace="http://schemas.microsoft.com/office/2006/documentManagement/types"/>
    <xsd:import namespace="http://schemas.microsoft.com/office/infopath/2007/PartnerControls"/>
    <xsd:element name="if3f0f09b0384dd3b3be0f4265333d1c" ma:index="8" ma:taxonomy="true" ma:internalName="if3f0f09b0384dd3b3be0f4265333d1c" ma:taxonomyFieldName="Nissan_x0020_Security_x0020_Classification" ma:displayName="Nissan Security Classification" ma:default="7;#Nissan Internal|98644fb5-eaf3-4003-b8e2-9f24266671c5" ma:fieldId="{2f3f0f09-b038-4dd3-b3be-0f4265333d1c}" ma:sspId="1736571d-8b46-4fd7-b792-14839aa316c5" ma:termSetId="94a6ec49-38fe-40fe-990e-156e21d712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b09b8f35-89f0-42bd-8b9a-af752983b9eb}" ma:internalName="TaxCatchAll" ma:showField="CatchAllData" ma:web="3b29f5cf-34e3-46fa-9b21-9c38847562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b09b8f35-89f0-42bd-8b9a-af752983b9eb}" ma:internalName="TaxCatchAllLabel" ma:readOnly="true" ma:showField="CatchAllDataLabel" ma:web="3b29f5cf-34e3-46fa-9b21-9c38847562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ee663f556754be6818892a8878520cc" ma:index="12" ma:taxonomy="true" ma:internalName="eee663f556754be6818892a8878520cc" ma:taxonomyFieldName="Nissan_x0020_Relevant_x0020_Region" ma:displayName="Nissan Relevant Region" ma:default="3;#Nissan All Regions|6d2e7678-d5c6-4804-9727-9dad891a8e55" ma:fieldId="{eee663f5-5675-4be6-8188-92a8878520cc}" ma:sspId="1736571d-8b46-4fd7-b792-14839aa316c5" ma:termSetId="943d16f1-812d-4df2-b93d-22f95a6bed2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arch_x0020_Expiration" ma:index="14" ma:displayName="Search Expiration" ma:format="DateOnly" ma:internalName="Search_x0020_Expiration">
      <xsd:simpleType>
        <xsd:restriction base="dms:DateTime"/>
      </xsd:simpleType>
    </xsd:element>
    <xsd:element name="LifeCycle_x0020_Expiration" ma:index="15" ma:displayName="LifeCycle Expiration" ma:format="DateOnly" ma:internalName="LifeCycle_x0020_Expiration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b29f5cf-34e3-46fa-9b21-9c38847562b5">
      <Value>7</Value>
      <Value>3</Value>
    </TaxCatchAll>
    <LifeCycle_x0020_Expiration xmlns="3b29f5cf-34e3-46fa-9b21-9c38847562b5"/>
    <if3f0f09b0384dd3b3be0f4265333d1c xmlns="3b29f5cf-34e3-46fa-9b21-9c38847562b5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Nissan Internal</TermName>
          <TermId xmlns="http://schemas.microsoft.com/office/infopath/2007/PartnerControls">98644fb5-eaf3-4003-b8e2-9f24266671c5</TermId>
        </TermInfo>
      </Terms>
    </if3f0f09b0384dd3b3be0f4265333d1c>
    <Search_x0020_Expiration xmlns="3b29f5cf-34e3-46fa-9b21-9c38847562b5"/>
    <eee663f556754be6818892a8878520cc xmlns="3b29f5cf-34e3-46fa-9b21-9c38847562b5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Nissan All Regions</TermName>
          <TermId xmlns="http://schemas.microsoft.com/office/infopath/2007/PartnerControls">6d2e7678-d5c6-4804-9727-9dad891a8e55</TermId>
        </TermInfo>
      </Terms>
    </eee663f556754be6818892a8878520cc>
  </documentManagement>
</p:properties>
</file>

<file path=customXml/itemProps1.xml><?xml version="1.0" encoding="utf-8"?>
<ds:datastoreItem xmlns:ds="http://schemas.openxmlformats.org/officeDocument/2006/customXml" ds:itemID="{1FF7788A-C23C-465D-8064-A50C91A5D78E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5770BC03-7874-4609-8C05-FF651030C3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29f5cf-34e3-46fa-9b21-9c38847562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78CB5E-DCDF-4123-8B1F-4541C3EC9CD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EDDF703-E9F5-456C-BB9E-9A3971734E17}">
  <ds:schemaRefs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3b29f5cf-34e3-46fa-9b21-9c38847562b5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10237</TotalTime>
  <Words>106</Words>
  <Application>Microsoft Office PowerPoint</Application>
  <PresentationFormat>Широкоэкранный</PresentationFormat>
  <Paragraphs>33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3</vt:i4>
      </vt:variant>
    </vt:vector>
  </HeadingPairs>
  <TitlesOfParts>
    <vt:vector size="15" baseType="lpstr">
      <vt:lpstr>Arial</vt:lpstr>
      <vt:lpstr>Calibri</vt:lpstr>
      <vt:lpstr>Nissan Pro Bold</vt:lpstr>
      <vt:lpstr>Nissan Pro Regular</vt:lpstr>
      <vt:lpstr>Times New Roman</vt:lpstr>
      <vt:lpstr>Verdana</vt:lpstr>
      <vt:lpstr>Wingdings</vt:lpstr>
      <vt:lpstr>Wingdings 2</vt:lpstr>
      <vt:lpstr>1. Cover Slide</vt:lpstr>
      <vt:lpstr>2. Expectation</vt:lpstr>
      <vt:lpstr>3. Blank Slide</vt:lpstr>
      <vt:lpstr>4. Blank Slide with Pattern</vt:lpstr>
      <vt:lpstr>Презентация PowerPoint</vt:lpstr>
      <vt:lpstr>Презентация PowerPoint</vt:lpstr>
      <vt:lpstr>Презентация PowerPoint</vt:lpstr>
    </vt:vector>
  </TitlesOfParts>
  <Company>INFORMATION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Kadykov, Vladimir</dc:creator>
  <cp:keywords>Alliance;N-C;Nissan Confidential C</cp:keywords>
  <cp:lastModifiedBy>Kadykov, Vladimir</cp:lastModifiedBy>
  <cp:revision>371</cp:revision>
  <cp:lastPrinted>2020-05-13T04:25:47Z</cp:lastPrinted>
  <dcterms:created xsi:type="dcterms:W3CDTF">2012-03-12T00:47:51Z</dcterms:created>
  <dcterms:modified xsi:type="dcterms:W3CDTF">2022-11-10T07:02:57Z</dcterms:modified>
  <cp:category>N-C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ExpireDate">
    <vt:lpwstr>2017-03-13T00:00:00Z</vt:lpwstr>
  </property>
  <property fmtid="{D5CDD505-2E9C-101B-9397-08002B2CF9AE}" pid="3" name="ItemRetentionFormula">
    <vt:lpwstr/>
  </property>
  <property fmtid="{D5CDD505-2E9C-101B-9397-08002B2CF9AE}" pid="4" name="_dlc_policyId">
    <vt:lpwstr>0x01010066E3D1BD537B466A9FB4715B858074E90086CBB1B2C534404481B05826C05EBC4F|473777199</vt:lpwstr>
  </property>
  <property fmtid="{D5CDD505-2E9C-101B-9397-08002B2CF9AE}" pid="5" name="ACP_Nissan_SecurityClassification">
    <vt:lpwstr>4;#CU/NC|e41da57d-3dff-4267-98d4-5ef0a8afe73e</vt:lpwstr>
  </property>
  <property fmtid="{D5CDD505-2E9C-101B-9397-08002B2CF9AE}" pid="6" name="ACP_Nissan_DocumentType">
    <vt:lpwstr/>
  </property>
  <property fmtid="{D5CDD505-2E9C-101B-9397-08002B2CF9AE}" pid="7" name="ACP_OwnerOrganization">
    <vt:lpwstr/>
  </property>
  <property fmtid="{D5CDD505-2E9C-101B-9397-08002B2CF9AE}" pid="8" name="ACP_Nissan_RelevantRegion">
    <vt:lpwstr/>
  </property>
  <property fmtid="{D5CDD505-2E9C-101B-9397-08002B2CF9AE}" pid="9" name="ContentTypeId">
    <vt:lpwstr>0x0101001E2BCDF0E4EB8C45B974FB7D2C5DFB32</vt:lpwstr>
  </property>
  <property fmtid="{D5CDD505-2E9C-101B-9397-08002B2CF9AE}" pid="10" name="_dlc_ItemStageId">
    <vt:lpwstr>1</vt:lpwstr>
  </property>
  <property fmtid="{D5CDD505-2E9C-101B-9397-08002B2CF9AE}" pid="11" name="_dlc_LastRun">
    <vt:lpwstr>03/19/2017 01:29:10</vt:lpwstr>
  </property>
  <property fmtid="{D5CDD505-2E9C-101B-9397-08002B2CF9AE}" pid="12" name="_AdHocReviewCycleID">
    <vt:i4>-379568173</vt:i4>
  </property>
  <property fmtid="{D5CDD505-2E9C-101B-9397-08002B2CF9AE}" pid="13" name="_NewReviewCycle">
    <vt:lpwstr/>
  </property>
  <property fmtid="{D5CDD505-2E9C-101B-9397-08002B2CF9AE}" pid="14" name="_EmailSubject">
    <vt:lpwstr>Форма презентации для Justification (обоснования) проектов P33B</vt:lpwstr>
  </property>
  <property fmtid="{D5CDD505-2E9C-101B-9397-08002B2CF9AE}" pid="15" name="_AuthorEmail">
    <vt:lpwstr>OOrlov@nissan.ru</vt:lpwstr>
  </property>
  <property fmtid="{D5CDD505-2E9C-101B-9397-08002B2CF9AE}" pid="16" name="_AuthorEmailDisplayName">
    <vt:lpwstr>Orlov, Oleg</vt:lpwstr>
  </property>
  <property fmtid="{D5CDD505-2E9C-101B-9397-08002B2CF9AE}" pid="17" name="_PreviousAdHocReviewCycleID">
    <vt:i4>1683971329</vt:i4>
  </property>
</Properties>
</file>