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44FED-0DBB-7EBD-F29D-6C6318E14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7A2617-219B-EEAF-7F6D-563357E3F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61AE98-DC04-7D70-CF59-F08A256A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A31-BB2A-425E-96A8-04402C7BCD6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908BF2-3D0B-D1F3-DCDF-9C590FB9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8BD27B-6E65-F2E3-D1BD-988689E8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76A8-6B29-4897-B87E-0974C5F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2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8F624-C374-83C1-1C15-7CABC4FC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4AE7A9-34FB-967F-A8AD-4D88122CB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B77147-3D7A-0A90-E590-F80E9CE7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A31-BB2A-425E-96A8-04402C7BCD6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FE43C7-57A5-BE91-DD75-4CA25BDF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4709AD-F154-CD87-C2B6-F6A8A6C8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76A8-6B29-4897-B87E-0974C5F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6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215FE4-BBFE-63CC-D412-B1E3B7A9A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03A1B1-6B09-6D65-A759-8F392378A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6E168F-3AEE-6783-2579-314EE53E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A31-BB2A-425E-96A8-04402C7BCD6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40F97-87D5-A796-5714-6158EBF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ED11B3-35C1-E656-9271-27EA7018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76A8-6B29-4897-B87E-0974C5F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80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8E383-A2A0-5700-7BF6-081CBA97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E09398-165E-739B-1EC3-23697AC5F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60F49-687A-445B-2DDF-8D9DEA8C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A31-BB2A-425E-96A8-04402C7BCD6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6D2299-9398-B31C-55FE-9EA4B188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7EC8C8-CF72-C9DB-4E08-FB48929D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76A8-6B29-4897-B87E-0974C5F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0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89985-3C05-C989-B9E8-7C0C3D24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5F8830-16E5-3014-0957-3E4364872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2862D-A37A-6CB9-8023-E2D1E7EB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A31-BB2A-425E-96A8-04402C7BCD6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BA59F-4AFB-3FC3-B7FF-EE5815BF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BB67BC-BF1D-C488-69C9-08E9BE9C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76A8-6B29-4897-B87E-0974C5F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32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AADD9-978C-3E57-9984-82652DEC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0D491-881B-85F0-094D-3038D876D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6CE324-1BCD-0094-6C43-52AA27CD8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0E08C4-C4FF-8877-5191-0CA35EEE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A31-BB2A-425E-96A8-04402C7BCD6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AF8666-175F-0448-4CF0-35094289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8B399F-3D66-4C0B-D668-6C8C6AC4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76A8-6B29-4897-B87E-0974C5F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03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69398-2656-23F1-4CD4-77912D9D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4B7996-DEA8-A37D-B22D-A7FE174C4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8EC2E1-D31A-6019-9777-38BF952EA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7BEBE4-2BAC-A1EF-D510-4E0BFAA22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DFF575-6AF0-928C-780B-D285A9DDD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25A063-A9AC-3C91-8EA8-47759FA1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A31-BB2A-425E-96A8-04402C7BCD6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B1ED40-0383-C5A0-474E-C12DF65C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9B2517-1BE3-52EB-EDA1-89EE5D9D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76A8-6B29-4897-B87E-0974C5F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8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EA613-7565-DEA6-D47F-5D06DD02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2524B94-C2D5-F1F0-31B8-6391681D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A31-BB2A-425E-96A8-04402C7BCD6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343516-A4D5-A57C-9AEC-E8E0C5E2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7DBB50-38FA-3682-1AC6-DFCBF76B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76A8-6B29-4897-B87E-0974C5F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02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8FD2EB-8676-3AE4-E749-0EDB1727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A31-BB2A-425E-96A8-04402C7BCD6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58F150-ACD8-0ACD-1DA4-95F662A5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019155-C3E6-5A20-1B49-53FDDEAD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76A8-6B29-4897-B87E-0974C5F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61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FD4D7-C7DE-30B4-997D-12A53719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749CDC-E687-28A8-86FB-578F8F6E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5261F5-650A-0DAB-2153-064549DAF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0656E6-1DA0-35B6-827C-A70682F1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A31-BB2A-425E-96A8-04402C7BCD6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1FD062-EB2D-9644-75E8-2EADA5BA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B2692D-2AEC-7B84-68FB-EC4BB444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76A8-6B29-4897-B87E-0974C5F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66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5B407-FE53-0134-F812-DAF4960C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2217A4-BC23-CD7E-13B0-3A1456E4C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F61AC5-301C-C60D-11FE-4CF860734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798C5A-D4E9-2255-105B-7E82F336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A31-BB2A-425E-96A8-04402C7BCD6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9DF2BD-F51D-2052-611C-654570A7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8BE595-C38B-18B1-856B-60C188A4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76A8-6B29-4897-B87E-0974C5F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82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8C14F-1557-7660-A4A1-54B6D9FB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F53AC2-D5B3-C37E-5ABB-137C947F2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9C648-B8A4-9019-2125-00C3F3BF0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90A31-BB2A-425E-96A8-04402C7BCD6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D6A349-7806-4A38-B20C-407FFE9EE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392B9-C222-65C1-7B41-F56DD077F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D76A8-6B29-4897-B87E-0974C5F0C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88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5C653-E77A-F155-1683-8C5B8E3DC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345" y="272617"/>
            <a:ext cx="9882910" cy="623310"/>
          </a:xfrm>
        </p:spPr>
        <p:txBody>
          <a:bodyPr>
            <a:noAutofit/>
          </a:bodyPr>
          <a:lstStyle/>
          <a:p>
            <a:r>
              <a:rPr lang="ru-RU" sz="4000" b="1" dirty="0"/>
              <a:t>Архитектура аналитического решения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C66FA29-4367-550B-EFC6-105C0BCF107D}"/>
              </a:ext>
            </a:extLst>
          </p:cNvPr>
          <p:cNvSpPr/>
          <p:nvPr/>
        </p:nvSpPr>
        <p:spPr>
          <a:xfrm>
            <a:off x="1345721" y="1354347"/>
            <a:ext cx="2769079" cy="499469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335D4B6-E6B8-1410-1790-F0241D335A53}"/>
              </a:ext>
            </a:extLst>
          </p:cNvPr>
          <p:cNvSpPr/>
          <p:nvPr/>
        </p:nvSpPr>
        <p:spPr>
          <a:xfrm>
            <a:off x="8573176" y="1354346"/>
            <a:ext cx="2769079" cy="499469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0228C47-1838-E129-25B7-8A077FF59840}"/>
              </a:ext>
            </a:extLst>
          </p:cNvPr>
          <p:cNvSpPr/>
          <p:nvPr/>
        </p:nvSpPr>
        <p:spPr>
          <a:xfrm>
            <a:off x="4959448" y="1354346"/>
            <a:ext cx="2769079" cy="357996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04CE9B8-D2D6-09F4-B38A-415AC47EA1BB}"/>
              </a:ext>
            </a:extLst>
          </p:cNvPr>
          <p:cNvSpPr/>
          <p:nvPr/>
        </p:nvSpPr>
        <p:spPr>
          <a:xfrm>
            <a:off x="4959447" y="5061382"/>
            <a:ext cx="2769079" cy="128765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5FDB2C6-DB3A-8648-C1B8-63FB3FC69348}"/>
              </a:ext>
            </a:extLst>
          </p:cNvPr>
          <p:cNvSpPr/>
          <p:nvPr/>
        </p:nvSpPr>
        <p:spPr>
          <a:xfrm>
            <a:off x="4114800" y="3428999"/>
            <a:ext cx="844648" cy="53915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ELT</a:t>
            </a:r>
            <a:endParaRPr lang="ru-RU" b="1" dirty="0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7BA41869-D69B-2547-5850-DBE8F8252633}"/>
              </a:ext>
            </a:extLst>
          </p:cNvPr>
          <p:cNvSpPr/>
          <p:nvPr/>
        </p:nvSpPr>
        <p:spPr>
          <a:xfrm>
            <a:off x="7728527" y="3428998"/>
            <a:ext cx="844648" cy="53915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F539E-27EC-777A-3C88-C20DE8C2856B}"/>
              </a:ext>
            </a:extLst>
          </p:cNvPr>
          <p:cNvSpPr txBox="1"/>
          <p:nvPr/>
        </p:nvSpPr>
        <p:spPr>
          <a:xfrm>
            <a:off x="1345720" y="1021235"/>
            <a:ext cx="276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 LAYER</a:t>
            </a:r>
            <a:endParaRPr lang="ru-R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70419-0218-6436-2917-95A995D86210}"/>
              </a:ext>
            </a:extLst>
          </p:cNvPr>
          <p:cNvSpPr txBox="1"/>
          <p:nvPr/>
        </p:nvSpPr>
        <p:spPr>
          <a:xfrm>
            <a:off x="8573175" y="974014"/>
            <a:ext cx="276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ACCESS LAYER</a:t>
            </a:r>
            <a:endParaRPr lang="ru-RU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A418F-95D1-5F39-276B-3878E3718F89}"/>
              </a:ext>
            </a:extLst>
          </p:cNvPr>
          <p:cNvSpPr txBox="1"/>
          <p:nvPr/>
        </p:nvSpPr>
        <p:spPr>
          <a:xfrm>
            <a:off x="4959447" y="1009675"/>
            <a:ext cx="276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STORAGE LAYER</a:t>
            </a:r>
            <a:endParaRPr lang="ru-RU" b="1" dirty="0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C14230A2-1CB5-BCD7-4021-225BB42BCE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18014"/>
              </p:ext>
            </p:extLst>
          </p:nvPr>
        </p:nvGraphicFramePr>
        <p:xfrm>
          <a:off x="1940943" y="1391179"/>
          <a:ext cx="1785667" cy="1127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Точечный рисунок" r:id="rId3" imgW="1219320" imgH="769680" progId="Paint.Picture">
                  <p:embed/>
                </p:oleObj>
              </mc:Choice>
              <mc:Fallback>
                <p:oleObj name="Точечный рисунок" r:id="rId3" imgW="1219320" imgH="769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0943" y="1391179"/>
                        <a:ext cx="1785667" cy="1127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A0F1C1F-295E-AC9E-A9C3-F7D0DBFF580F}"/>
              </a:ext>
            </a:extLst>
          </p:cNvPr>
          <p:cNvSpPr txBox="1"/>
          <p:nvPr/>
        </p:nvSpPr>
        <p:spPr>
          <a:xfrm>
            <a:off x="1953883" y="2485316"/>
            <a:ext cx="1570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Files, SFTP, etc.</a:t>
            </a:r>
            <a:endParaRPr lang="ru-RU" sz="1400" b="1" dirty="0"/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85B185AB-20A1-AD1C-4418-AF1F8BA2B9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150805"/>
              </p:ext>
            </p:extLst>
          </p:nvPr>
        </p:nvGraphicFramePr>
        <p:xfrm>
          <a:off x="2161299" y="2770785"/>
          <a:ext cx="1169237" cy="96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Точечный рисунок" r:id="rId5" imgW="983160" imgH="807840" progId="Paint.Picture">
                  <p:embed/>
                </p:oleObj>
              </mc:Choice>
              <mc:Fallback>
                <p:oleObj name="Точечный рисунок" r:id="rId5" imgW="983160" imgH="807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1299" y="2770785"/>
                        <a:ext cx="1169237" cy="961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FA4E2A-D8C2-ED2E-BC60-B4503A29E928}"/>
              </a:ext>
            </a:extLst>
          </p:cNvPr>
          <p:cNvSpPr txBox="1"/>
          <p:nvPr/>
        </p:nvSpPr>
        <p:spPr>
          <a:xfrm>
            <a:off x="1960913" y="3639828"/>
            <a:ext cx="1570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IoT</a:t>
            </a:r>
            <a:endParaRPr lang="ru-RU" sz="1400" b="1" dirty="0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8AC06A22-2E7C-245C-CB9F-34F127DE0C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929075"/>
              </p:ext>
            </p:extLst>
          </p:nvPr>
        </p:nvGraphicFramePr>
        <p:xfrm>
          <a:off x="2300048" y="4084998"/>
          <a:ext cx="8604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Точечный рисунок" r:id="rId7" imgW="861120" imgH="708840" progId="Paint.Picture">
                  <p:embed/>
                </p:oleObj>
              </mc:Choice>
              <mc:Fallback>
                <p:oleObj name="Точечный рисунок" r:id="rId7" imgW="861120" imgH="708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0048" y="4084998"/>
                        <a:ext cx="860425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6E0183F-10A5-C567-7477-8E625BB33B36}"/>
              </a:ext>
            </a:extLst>
          </p:cNvPr>
          <p:cNvSpPr txBox="1"/>
          <p:nvPr/>
        </p:nvSpPr>
        <p:spPr>
          <a:xfrm>
            <a:off x="1940943" y="4741730"/>
            <a:ext cx="1570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APIs</a:t>
            </a:r>
            <a:endParaRPr lang="ru-RU" sz="1400" b="1" dirty="0"/>
          </a:p>
        </p:txBody>
      </p:sp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54C0111F-1C9F-6E80-6C6E-00E6750D06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634289"/>
              </p:ext>
            </p:extLst>
          </p:nvPr>
        </p:nvGraphicFramePr>
        <p:xfrm>
          <a:off x="2338148" y="5110983"/>
          <a:ext cx="822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Точечный рисунок" r:id="rId9" imgW="822960" imgH="800280" progId="Paint.Picture">
                  <p:embed/>
                </p:oleObj>
              </mc:Choice>
              <mc:Fallback>
                <p:oleObj name="Точечный рисунок" r:id="rId9" imgW="822960" imgH="800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8148" y="5110983"/>
                        <a:ext cx="822325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0074604-C7CC-1B55-4DE8-A6FE1D58CD82}"/>
              </a:ext>
            </a:extLst>
          </p:cNvPr>
          <p:cNvSpPr txBox="1"/>
          <p:nvPr/>
        </p:nvSpPr>
        <p:spPr>
          <a:xfrm>
            <a:off x="1940943" y="5910824"/>
            <a:ext cx="1570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OLTP</a:t>
            </a:r>
            <a:endParaRPr lang="ru-RU" sz="1400" b="1" dirty="0"/>
          </a:p>
        </p:txBody>
      </p:sp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622D59C1-7D94-57DA-E868-8142E9468A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746181"/>
              </p:ext>
            </p:extLst>
          </p:nvPr>
        </p:nvGraphicFramePr>
        <p:xfrm>
          <a:off x="5822291" y="1379007"/>
          <a:ext cx="1157018" cy="10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Точечный рисунок" r:id="rId11" imgW="876240" imgH="807840" progId="Paint.Picture">
                  <p:embed/>
                </p:oleObj>
              </mc:Choice>
              <mc:Fallback>
                <p:oleObj name="Точечный рисунок" r:id="rId11" imgW="876240" imgH="807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22291" y="1379007"/>
                        <a:ext cx="1157018" cy="106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798D48A-9117-00B3-7AB8-3395E15E0222}"/>
              </a:ext>
            </a:extLst>
          </p:cNvPr>
          <p:cNvSpPr txBox="1"/>
          <p:nvPr/>
        </p:nvSpPr>
        <p:spPr>
          <a:xfrm>
            <a:off x="5615796" y="2364957"/>
            <a:ext cx="1570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Warehouse</a:t>
            </a:r>
            <a:endParaRPr lang="ru-RU" sz="1400" b="1" dirty="0"/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A827EC2F-7708-D2BD-AC3B-526058B63E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570210"/>
              </p:ext>
            </p:extLst>
          </p:nvPr>
        </p:nvGraphicFramePr>
        <p:xfrm>
          <a:off x="5886270" y="2619974"/>
          <a:ext cx="1029059" cy="868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Точечный рисунок" r:id="rId13" imgW="876240" imgH="739080" progId="Paint.Picture">
                  <p:embed/>
                </p:oleObj>
              </mc:Choice>
              <mc:Fallback>
                <p:oleObj name="Точечный рисунок" r:id="rId13" imgW="876240" imgH="739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86270" y="2619974"/>
                        <a:ext cx="1029059" cy="868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549B676-E311-2BE9-D9EF-BA7BEA38CAEF}"/>
              </a:ext>
            </a:extLst>
          </p:cNvPr>
          <p:cNvSpPr txBox="1"/>
          <p:nvPr/>
        </p:nvSpPr>
        <p:spPr>
          <a:xfrm>
            <a:off x="5615795" y="3385237"/>
            <a:ext cx="1570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Big Data Solution</a:t>
            </a:r>
            <a:endParaRPr lang="ru-RU" sz="1400" b="1" dirty="0"/>
          </a:p>
        </p:txBody>
      </p:sp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0F3CE284-8DE4-9AA4-C627-376D0CE506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137189"/>
              </p:ext>
            </p:extLst>
          </p:nvPr>
        </p:nvGraphicFramePr>
        <p:xfrm>
          <a:off x="5913521" y="3714419"/>
          <a:ext cx="1055881" cy="73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Точечный рисунок" r:id="rId15" imgW="883800" imgH="617400" progId="Paint.Picture">
                  <p:embed/>
                </p:oleObj>
              </mc:Choice>
              <mc:Fallback>
                <p:oleObj name="Точечный рисунок" r:id="rId15" imgW="883800" imgH="617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13521" y="3714419"/>
                        <a:ext cx="1055881" cy="737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61A0218-9E04-6495-4253-FCC783451674}"/>
              </a:ext>
            </a:extLst>
          </p:cNvPr>
          <p:cNvSpPr txBox="1"/>
          <p:nvPr/>
        </p:nvSpPr>
        <p:spPr>
          <a:xfrm>
            <a:off x="5615795" y="4405517"/>
            <a:ext cx="1570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Lake</a:t>
            </a:r>
            <a:endParaRPr lang="ru-RU" sz="1400" b="1" dirty="0"/>
          </a:p>
        </p:txBody>
      </p:sp>
      <p:graphicFrame>
        <p:nvGraphicFramePr>
          <p:cNvPr id="27" name="Объект 26">
            <a:extLst>
              <a:ext uri="{FF2B5EF4-FFF2-40B4-BE49-F238E27FC236}">
                <a16:creationId xmlns:a16="http://schemas.microsoft.com/office/drawing/2014/main" id="{3238DE68-105F-1FB8-1FDE-B27584ECBF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645838"/>
              </p:ext>
            </p:extLst>
          </p:nvPr>
        </p:nvGraphicFramePr>
        <p:xfrm>
          <a:off x="5621366" y="5164332"/>
          <a:ext cx="1570008" cy="78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Точечный рисунок" r:id="rId17" imgW="1020960" imgH="510480" progId="Paint.Picture">
                  <p:embed/>
                </p:oleObj>
              </mc:Choice>
              <mc:Fallback>
                <p:oleObj name="Точечный рисунок" r:id="rId17" imgW="1020960" imgH="510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21366" y="5164332"/>
                        <a:ext cx="1570008" cy="78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D7E680F-FC9D-F5EE-A736-263D447A221D}"/>
              </a:ext>
            </a:extLst>
          </p:cNvPr>
          <p:cNvSpPr txBox="1"/>
          <p:nvPr/>
        </p:nvSpPr>
        <p:spPr>
          <a:xfrm>
            <a:off x="5615795" y="5848325"/>
            <a:ext cx="1570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Integration Orchestration Tool</a:t>
            </a:r>
            <a:endParaRPr lang="ru-RU" sz="1400" b="1" dirty="0"/>
          </a:p>
        </p:txBody>
      </p:sp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3DB91B84-6C97-AD1B-4C63-290BA2918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017655"/>
              </p:ext>
            </p:extLst>
          </p:nvPr>
        </p:nvGraphicFramePr>
        <p:xfrm>
          <a:off x="8956852" y="2714093"/>
          <a:ext cx="1996059" cy="134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Точечный рисунок" r:id="rId19" imgW="1310760" imgH="883800" progId="Paint.Picture">
                  <p:embed/>
                </p:oleObj>
              </mc:Choice>
              <mc:Fallback>
                <p:oleObj name="Точечный рисунок" r:id="rId19" imgW="1310760" imgH="883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956852" y="2714093"/>
                        <a:ext cx="1996059" cy="134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70C5EE9-9D8F-5808-690E-7697886FD3DD}"/>
              </a:ext>
            </a:extLst>
          </p:cNvPr>
          <p:cNvSpPr txBox="1"/>
          <p:nvPr/>
        </p:nvSpPr>
        <p:spPr>
          <a:xfrm>
            <a:off x="8990259" y="4143907"/>
            <a:ext cx="1856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Business Intelligence Solution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244144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Office PowerPoint</Application>
  <PresentationFormat>Широкоэкранный</PresentationFormat>
  <Paragraphs>14</Paragraphs>
  <Slides>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Изображение Paintbrush</vt:lpstr>
      <vt:lpstr>Архитектура аналитического решения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аналитического решения</dc:title>
  <dc:creator>Ладыжев Владимир</dc:creator>
  <cp:lastModifiedBy>Ладыжев Владимир</cp:lastModifiedBy>
  <cp:revision>1</cp:revision>
  <dcterms:created xsi:type="dcterms:W3CDTF">2022-05-23T06:49:52Z</dcterms:created>
  <dcterms:modified xsi:type="dcterms:W3CDTF">2022-05-23T07:02:37Z</dcterms:modified>
</cp:coreProperties>
</file>