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7"/>
  </p:notesMasterIdLst>
  <p:sldIdLst>
    <p:sldId id="256" r:id="rId2"/>
    <p:sldId id="322" r:id="rId3"/>
    <p:sldId id="332" r:id="rId4"/>
    <p:sldId id="329" r:id="rId5"/>
    <p:sldId id="323" r:id="rId6"/>
    <p:sldId id="324" r:id="rId7"/>
    <p:sldId id="325" r:id="rId8"/>
    <p:sldId id="326" r:id="rId9"/>
    <p:sldId id="327" r:id="rId10"/>
    <p:sldId id="328" r:id="rId11"/>
    <p:sldId id="286" r:id="rId12"/>
    <p:sldId id="330" r:id="rId13"/>
    <p:sldId id="257" r:id="rId14"/>
    <p:sldId id="333" r:id="rId15"/>
    <p:sldId id="334" r:id="rId16"/>
    <p:sldId id="335" r:id="rId17"/>
    <p:sldId id="336" r:id="rId18"/>
    <p:sldId id="302" r:id="rId19"/>
    <p:sldId id="311" r:id="rId20"/>
    <p:sldId id="258" r:id="rId21"/>
    <p:sldId id="303" r:id="rId22"/>
    <p:sldId id="307" r:id="rId23"/>
    <p:sldId id="259" r:id="rId24"/>
    <p:sldId id="269" r:id="rId25"/>
    <p:sldId id="260" r:id="rId26"/>
    <p:sldId id="261" r:id="rId27"/>
    <p:sldId id="262" r:id="rId28"/>
    <p:sldId id="263" r:id="rId29"/>
    <p:sldId id="338" r:id="rId30"/>
    <p:sldId id="339" r:id="rId31"/>
    <p:sldId id="340" r:id="rId32"/>
    <p:sldId id="341" r:id="rId33"/>
    <p:sldId id="342" r:id="rId34"/>
    <p:sldId id="337" r:id="rId35"/>
    <p:sldId id="264" r:id="rId36"/>
    <p:sldId id="270" r:id="rId37"/>
    <p:sldId id="317" r:id="rId38"/>
    <p:sldId id="321" r:id="rId39"/>
    <p:sldId id="266" r:id="rId40"/>
    <p:sldId id="267" r:id="rId41"/>
    <p:sldId id="318" r:id="rId42"/>
    <p:sldId id="287" r:id="rId43"/>
    <p:sldId id="288" r:id="rId44"/>
    <p:sldId id="289" r:id="rId45"/>
    <p:sldId id="268" r:id="rId46"/>
    <p:sldId id="298" r:id="rId47"/>
    <p:sldId id="299" r:id="rId48"/>
    <p:sldId id="301" r:id="rId49"/>
    <p:sldId id="319" r:id="rId50"/>
    <p:sldId id="290" r:id="rId51"/>
    <p:sldId id="320" r:id="rId52"/>
    <p:sldId id="294" r:id="rId53"/>
    <p:sldId id="291" r:id="rId54"/>
    <p:sldId id="292" r:id="rId55"/>
    <p:sldId id="293" r:id="rId56"/>
    <p:sldId id="271" r:id="rId57"/>
    <p:sldId id="272" r:id="rId58"/>
    <p:sldId id="297" r:id="rId59"/>
    <p:sldId id="274" r:id="rId60"/>
    <p:sldId id="275" r:id="rId61"/>
    <p:sldId id="300" r:id="rId62"/>
    <p:sldId id="304" r:id="rId63"/>
    <p:sldId id="276" r:id="rId64"/>
    <p:sldId id="277" r:id="rId65"/>
    <p:sldId id="306" r:id="rId66"/>
    <p:sldId id="305" r:id="rId67"/>
    <p:sldId id="284" r:id="rId68"/>
    <p:sldId id="278" r:id="rId69"/>
    <p:sldId id="279" r:id="rId70"/>
    <p:sldId id="280" r:id="rId71"/>
    <p:sldId id="281" r:id="rId72"/>
    <p:sldId id="282" r:id="rId73"/>
    <p:sldId id="283" r:id="rId74"/>
    <p:sldId id="296" r:id="rId75"/>
    <p:sldId id="285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1520" autoAdjust="0"/>
  </p:normalViewPr>
  <p:slideViewPr>
    <p:cSldViewPr snapToGrid="0">
      <p:cViewPr varScale="1">
        <p:scale>
          <a:sx n="78" d="100"/>
          <a:sy n="78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1201-0078-4A3F-BC02-68DABEF5C8B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3ECF8-EBB3-462A-BC97-8AC574C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Мозг рептилии.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уровень. Страх, возбуждение, тревога, удовольствие. Базовые потребности.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Неокортекс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Система 1. Это такая система быстрого реагирования. Участки мозга, связанные с этой системой, находятся в лимбической системе. Страх, возбуждение, тревога, удовольствие - все это рождается там.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2 - неокортекс. К счастью, в ходе эволюции человек обзавелся приятным дополнением - неокортексом. У нашего вида эта часть мозга занимает непропорционально большую его часть.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В неокортексе происходит решение текущих вопросов, отсрочка удовольствия, долговременное планирвоание, регуляция эмоций, сдерживание импульсивных порывов.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Наиболее эволюционно молодая область мозга - передняя часть неокортекса, префронтальная кора. ПФК - это такой распорядитель, который помогает нам делать выбор: взять колу или пепси, сказать все, что думаешь или промолчать, получить сиюминутное или отложенное вознагрождение.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</a:rPr>
              <a:t>Мозг ленив. И это можно понять. Относительно небольшой размер мозг относительно тела 1.5-2% - потребляет 25-30% энергии.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Книга хорошая. Разделить на 2 части. Оптимистическая. Пессимистическая. Почему так? Увидим по ходу рассмотрения книги.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самоконтроля нахлобучена на старую систему желаний и инстинктов. Эволюция сохранила нам все инстинкты, которые когда либо приносили пользу.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Каждое испытание силы воли — это спор между двумя сторонами личности.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Можно прокачать*</a:t>
            </a:r>
          </a:p>
          <a:p>
            <a:r>
              <a:rPr lang="ru-RU" i="0" dirty="0"/>
              <a:t>Батарейка. Утром полный запас, вечером нет. Жаль пауербанка нету ...</a:t>
            </a:r>
          </a:p>
          <a:p>
            <a:endParaRPr lang="ru-RU" i="0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Практики и упражнения для тренировки силы воли. Лайфхаки.</a:t>
            </a:r>
            <a:endParaRPr lang="ru-RU" i="0" dirty="0"/>
          </a:p>
          <a:p>
            <a:endParaRPr lang="ru-RU" i="0" dirty="0"/>
          </a:p>
          <a:p>
            <a:r>
              <a:rPr lang="ru-RU" i="0" dirty="0"/>
              <a:t>Примитивный мозг кричит, купи это!!! А цена с 5 нулями. И подкорковые структуры сами разбираются, префронтальная кора даже не задействуютеся.</a:t>
            </a:r>
          </a:p>
          <a:p>
            <a:endParaRPr lang="ru-RU" i="0" dirty="0"/>
          </a:p>
          <a:p>
            <a:r>
              <a:rPr lang="ru-RU" i="0" dirty="0"/>
              <a:t>Что мозг выберет между сложным и правильным?</a:t>
            </a:r>
          </a:p>
          <a:p>
            <a:endParaRPr lang="ru-RU" i="0" dirty="0"/>
          </a:p>
          <a:p>
            <a:r>
              <a:rPr lang="ru-RU" i="0" dirty="0"/>
              <a:t>Познай себя. Самосознание. Только у человека есть. </a:t>
            </a:r>
          </a:p>
          <a:p>
            <a:endParaRPr lang="ru-RU" i="0" dirty="0"/>
          </a:p>
          <a:p>
            <a:r>
              <a:rPr lang="ru-RU" i="0" dirty="0"/>
              <a:t>Медитация. </a:t>
            </a:r>
            <a:r>
              <a:rPr lang="ru-RU" sz="1800" dirty="0">
                <a:effectLst/>
                <a:latin typeface="Calibri" panose="020F0502020204030204" pitchFamily="34" charset="0"/>
              </a:rPr>
              <a:t>Суть медитации — не в том, чтобы избавиться от всех мыслей. Она учит, как не теряться в них и не забывать, в чем состоит ваша цель. Не беспокойтесь, если вы отвлекаетесь во время медитации. Просто возвращайтесь к дыханию снова и снова.</a:t>
            </a:r>
          </a:p>
          <a:p>
            <a:endParaRPr lang="ru-RU" sz="1800" b="0" i="0" dirty="0">
              <a:effectLst/>
              <a:latin typeface="Calibri" panose="020F0502020204030204" pitchFamily="34" charset="0"/>
            </a:endParaRPr>
          </a:p>
          <a:p>
            <a:endParaRPr lang="ru-RU" sz="18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</a:rPr>
              <a:t>спорт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крепкий сон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здоровая пища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драгоценные минуты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проведенные с друзьями и семьей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религиозные или духовные практики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— пополняет телесный резерв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Нейробиологи исследовали мозг спортсменов: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Физические упражнения, как и медитация, увеличивают и ускоряют мозг и в первую очередь префронтальную кору.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Не выспись, и очнешься Финеасом Гейджем —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с похожим, хоть и временным мозговым нарушением.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Эксперимент -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последствия недосыпа для мозга равны легкому опьянению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Стресс провоцирует вас сосредоточиться на сиюминутных, краткосрочных целях и результатах,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но самоконтроль требует перспективы.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Научиться лучше справляться со стрессом — одна из наиболее важных задач для укрепления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Насколько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реальны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границы</a:t>
            </a:r>
            <a:r>
              <a:rPr lang="en-US" sz="1800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самоконтрол</a:t>
            </a:r>
            <a:r>
              <a:rPr lang="ru-RU" sz="1800" dirty="0">
                <a:effectLst/>
                <a:latin typeface="Calibri" panose="020F0502020204030204" pitchFamily="34" charset="0"/>
              </a:rPr>
              <a:t>я</a:t>
            </a:r>
            <a:r>
              <a:rPr lang="en-US" sz="1800" dirty="0">
                <a:effectLst/>
                <a:latin typeface="Calibri" panose="020F0502020204030204" pitchFamily="34" charset="0"/>
              </a:rPr>
              <a:t>?</a:t>
            </a:r>
            <a:r>
              <a:rPr lang="ru-RU" sz="1800" dirty="0">
                <a:effectLst/>
                <a:latin typeface="Calibri" panose="020F0502020204030204" pitchFamily="34" charset="0"/>
              </a:rPr>
              <a:t> Когда мы испытываем усталость?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И если вы попытаетесь контролировать или менять слишком многое в своей жизни одновременно, вы совершенно себя изнурите.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Если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постоянно контролировать себя в чем-то малом</a:t>
            </a:r>
            <a:r>
              <a:rPr lang="ru-RU" sz="1800" dirty="0">
                <a:effectLst/>
                <a:latin typeface="Calibri" panose="020F0502020204030204" pitchFamily="34" charset="0"/>
              </a:rPr>
              <a:t>: следить за осанкой, каждый день выжимать кистевой тренажер, урезать сладкое, следить за тратами —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 можно укрепить силу воли в целом.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«Второе дыхание»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В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соответстви</a:t>
            </a:r>
            <a:r>
              <a:rPr lang="ru-RU" sz="180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теорией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Ноакс</a:t>
            </a:r>
            <a:r>
              <a:rPr lang="ru-RU" sz="1800" dirty="0">
                <a:effectLst/>
                <a:latin typeface="Calibri" panose="020F0502020204030204" pitchFamily="34" charset="0"/>
              </a:rPr>
              <a:t>а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«Усталость больше нельзя считать физическим событием, скорее, это ощущение или эмоция».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система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раннего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оповещения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ервая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волна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далеко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конец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желании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удается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превозмоч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200" dirty="0">
                <a:effectLst/>
                <a:latin typeface="Calibri" panose="020F0502020204030204" pitchFamily="34" charset="0"/>
              </a:rPr>
              <a:t>Остановись и спланируй. На 10 минут отвлечься, или меньше. Просто что бы собраться с мыслями и подумать.</a:t>
            </a:r>
          </a:p>
          <a:p>
            <a:endParaRPr lang="ru-RU" sz="120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Стэнфордские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психологи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обнаружили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некоторые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верят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чувству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умственной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возникающему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после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трудного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волевого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акт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а.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sz="1200" b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мы верим что в будущем мы будем другими?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щедро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выдаем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себе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кредиты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за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могли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Мы могли бы ... , но мы не сделали ... 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практике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означает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один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вперед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разрешает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наза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ошибочно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упрямо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верим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поступим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.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выкурю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эту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сигарету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завяжу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пропущу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спортзал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пойду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делали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прогнозы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для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идеального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мира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реально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м.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Вечные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оптимисты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обещали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заниматься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спортом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даже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первом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прогнозе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значительно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занимались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прошедшие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рассматривать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данность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а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изначальные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оценки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далекий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от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реальности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идеал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они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считали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аномалие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Заказ в ресторане.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Когда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порок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похож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добродетел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ь. 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Он порывист, непочтителен, ругается матом – одним словом, сломался тормоз.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Прожил еще 12 лет после этого.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я хочу поговорить про Мозг?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r>
              <a:rPr lang="ru-RU" sz="1800" dirty="0">
                <a:effectLst/>
                <a:latin typeface="Century Gothic (Body)"/>
              </a:rPr>
              <a:t>Эмоции и Рацио</a:t>
            </a:r>
            <a:endParaRPr lang="en-US" dirty="0"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484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находится наш тормоз?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</a:p>
          <a:p>
            <a:endParaRPr lang="ru-RU" dirty="0"/>
          </a:p>
          <a:p>
            <a:r>
              <a:rPr lang="ru-RU" dirty="0"/>
              <a:t>Спокойный, уравновешанный.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r>
              <a:rPr lang="ru-RU" dirty="0"/>
              <a:t>Личностные особенности.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938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 </a:t>
            </a:r>
            <a:r>
              <a:rPr lang="en-US" dirty="0"/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 &lt;&lt;&lt;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3955550"/>
            <a:ext cx="9020710" cy="206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Самоконтроль - способность противостоять импульсивному поведению и разрешать конфликты между сиюминутными желаниями и долгосрочными целями.</a:t>
            </a:r>
          </a:p>
        </p:txBody>
      </p:sp>
    </p:spTree>
    <p:extLst>
      <p:ext uri="{BB962C8B-B14F-4D97-AF65-F5344CB8AC3E}">
        <p14:creationId xmlns:p14="http://schemas.microsoft.com/office/powerpoint/2010/main" val="283520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6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74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0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поблажки.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6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916699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69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  <a:endParaRPr lang="en-US" dirty="0"/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r>
              <a:rPr lang="ru-RU" dirty="0"/>
              <a:t>Не подавляйте нежелательные мысли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91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  <a:endParaRPr lang="en-US" dirty="0"/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r>
              <a:rPr lang="ru-RU" dirty="0"/>
              <a:t>Не подавляйте нежелательные мысли.</a:t>
            </a:r>
          </a:p>
          <a:p>
            <a:r>
              <a:rPr lang="ru-RU" dirty="0"/>
              <a:t>Сжигайте мосты</a:t>
            </a:r>
            <a:r>
              <a:rPr lang="en-US" dirty="0"/>
              <a:t> &lt;&lt;&lt;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56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528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Среда и контекст нашей жизни – это просто неотъемлимая часть работы над собой. Поэтому книга </a:t>
            </a:r>
            <a:r>
              <a:rPr lang="ru-RU" b="1" dirty="0"/>
              <a:t>Бенжамина Харди </a:t>
            </a:r>
            <a:r>
              <a:rPr lang="ru-RU" dirty="0"/>
              <a:t>делает лишь акцент на важности окружающей нас среды, но не опровергает отсутствия Силы Воли.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31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Стресс. Вреден ли Стресс?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776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Стресс. Полезен ли Стресс?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119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22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Стрессу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507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674378"/>
            <a:ext cx="8761412" cy="2345422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Конец второй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653422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13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Охотники за головами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94388" cy="3416300"/>
          </a:xfrm>
        </p:spPr>
        <p:txBody>
          <a:bodyPr/>
          <a:lstStyle/>
          <a:p>
            <a:endParaRPr lang="ru-RU" dirty="0">
              <a:latin typeface="Century Gothic (Body)"/>
            </a:endParaRPr>
          </a:p>
          <a:p>
            <a:r>
              <a:rPr lang="ru-RU" sz="1800" dirty="0">
                <a:effectLst/>
                <a:latin typeface="Century Gothic (Body)"/>
              </a:rPr>
              <a:t>Жак Фреско (футуролог): </a:t>
            </a:r>
          </a:p>
          <a:p>
            <a:pPr marL="0" indent="0">
              <a:buNone/>
            </a:pPr>
            <a:r>
              <a:rPr lang="ru-RU" dirty="0">
                <a:latin typeface="Century Gothic (Body)"/>
              </a:rPr>
              <a:t>«</a:t>
            </a:r>
            <a:r>
              <a:rPr lang="ru-RU" sz="1800" dirty="0">
                <a:effectLst/>
                <a:latin typeface="Century Gothic (Body)"/>
              </a:rPr>
              <a:t>Если бы вы родились в племени охотников за головами, вы были бы охотниками за головами. И если бы я спросил вас: "Тебя не смещает, что в твоем доме 5 завяленных человеческих голов?", вы бы ответили: "Да, смущает ... У меня всего пять, а у моего брата - двадцать!»</a:t>
            </a:r>
            <a:endParaRPr lang="ru-RU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2671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657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</a:t>
            </a:r>
          </a:p>
        </p:txBody>
      </p:sp>
    </p:spTree>
    <p:extLst>
      <p:ext uri="{BB962C8B-B14F-4D97-AF65-F5344CB8AC3E}">
        <p14:creationId xmlns:p14="http://schemas.microsoft.com/office/powerpoint/2010/main" val="747002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6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503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</a:p>
        </p:txBody>
      </p:sp>
    </p:spTree>
    <p:extLst>
      <p:ext uri="{BB962C8B-B14F-4D97-AF65-F5344CB8AC3E}">
        <p14:creationId xmlns:p14="http://schemas.microsoft.com/office/powerpoint/2010/main" val="2084016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Мышиный рай.</a:t>
            </a:r>
          </a:p>
          <a:p>
            <a:endParaRPr lang="ru-RU" dirty="0"/>
          </a:p>
          <a:p>
            <a:r>
              <a:rPr lang="ru-RU" dirty="0"/>
              <a:t>Мыши и дофамин.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988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99304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Мышиный рай.</a:t>
            </a:r>
          </a:p>
          <a:p>
            <a:endParaRPr lang="ru-RU" dirty="0"/>
          </a:p>
          <a:p>
            <a:r>
              <a:rPr lang="ru-RU" dirty="0"/>
              <a:t>Мыши и дофамин.</a:t>
            </a:r>
          </a:p>
          <a:p>
            <a:endParaRPr lang="ru-RU" dirty="0"/>
          </a:p>
          <a:p>
            <a:r>
              <a:rPr lang="ru-RU" dirty="0"/>
              <a:t>Зеркальные нейроны. Эксперимент есть?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652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08602"/>
            <a:ext cx="8761412" cy="1468073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Не важно что человек о себе думает, не важно, каковы его личностные установки и мировозрение, поведение человека определяется ситуацией, в которой он оказался.</a:t>
            </a:r>
          </a:p>
        </p:txBody>
      </p:sp>
    </p:spTree>
    <p:extLst>
      <p:ext uri="{BB962C8B-B14F-4D97-AF65-F5344CB8AC3E}">
        <p14:creationId xmlns:p14="http://schemas.microsoft.com/office/powerpoint/2010/main" val="2783521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6783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</a:t>
            </a:r>
            <a:r>
              <a:rPr lang="ru-RU" i="1" dirty="0"/>
              <a:t>(</a:t>
            </a:r>
            <a:r>
              <a:rPr lang="en-US" i="1" dirty="0"/>
              <a:t>classic</a:t>
            </a:r>
            <a:r>
              <a:rPr lang="ru-RU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816990"/>
            <a:ext cx="8761412" cy="2202809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Терпение и труд – все перетрут.</a:t>
            </a:r>
          </a:p>
        </p:txBody>
      </p:sp>
    </p:spTree>
    <p:extLst>
      <p:ext uri="{BB962C8B-B14F-4D97-AF65-F5344CB8AC3E}">
        <p14:creationId xmlns:p14="http://schemas.microsoft.com/office/powerpoint/2010/main" val="3136120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 fontScale="92500"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медленно... Решай быстро.</a:t>
            </a:r>
          </a:p>
          <a:p>
            <a:r>
              <a:rPr lang="ru-RU" dirty="0"/>
              <a:t>Джон Кехо. Подсознание может всё.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94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30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6651</TotalTime>
  <Words>2215</Words>
  <Application>Microsoft Office PowerPoint</Application>
  <PresentationFormat>Widescreen</PresentationFormat>
  <Paragraphs>386</Paragraphs>
  <Slides>75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Century Gothic</vt:lpstr>
      <vt:lpstr>Century Gothic (Body)</vt:lpstr>
      <vt:lpstr>Wingdings 3</vt:lpstr>
      <vt:lpstr>Ion Boardroom</vt:lpstr>
      <vt:lpstr>Сила Воли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Где находится наш тормоз?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Советы</vt:lpstr>
      <vt:lpstr>Советы</vt:lpstr>
      <vt:lpstr>Советы</vt:lpstr>
      <vt:lpstr>Советы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Стресс</vt:lpstr>
      <vt:lpstr>Стресс. Вреден ли Стресс?</vt:lpstr>
      <vt:lpstr>Стресс. Полезен ли Стресс?</vt:lpstr>
      <vt:lpstr>Стресс</vt:lpstr>
      <vt:lpstr>Резюме по Стрессу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Охотники за головами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 (classic)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146</cp:revision>
  <dcterms:created xsi:type="dcterms:W3CDTF">2021-01-11T07:37:23Z</dcterms:created>
  <dcterms:modified xsi:type="dcterms:W3CDTF">2021-01-29T08:22:56Z</dcterms:modified>
</cp:coreProperties>
</file>