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7"/>
  </p:notesMasterIdLst>
  <p:sldIdLst>
    <p:sldId id="256" r:id="rId2"/>
    <p:sldId id="322" r:id="rId3"/>
    <p:sldId id="332" r:id="rId4"/>
    <p:sldId id="329" r:id="rId5"/>
    <p:sldId id="323" r:id="rId6"/>
    <p:sldId id="324" r:id="rId7"/>
    <p:sldId id="325" r:id="rId8"/>
    <p:sldId id="326" r:id="rId9"/>
    <p:sldId id="327" r:id="rId10"/>
    <p:sldId id="328" r:id="rId11"/>
    <p:sldId id="286" r:id="rId12"/>
    <p:sldId id="330" r:id="rId13"/>
    <p:sldId id="257" r:id="rId14"/>
    <p:sldId id="333" r:id="rId15"/>
    <p:sldId id="334" r:id="rId16"/>
    <p:sldId id="335" r:id="rId17"/>
    <p:sldId id="336" r:id="rId18"/>
    <p:sldId id="302" r:id="rId19"/>
    <p:sldId id="311" r:id="rId20"/>
    <p:sldId id="258" r:id="rId21"/>
    <p:sldId id="303" r:id="rId22"/>
    <p:sldId id="307" r:id="rId23"/>
    <p:sldId id="259" r:id="rId24"/>
    <p:sldId id="269" r:id="rId25"/>
    <p:sldId id="260" r:id="rId26"/>
    <p:sldId id="261" r:id="rId27"/>
    <p:sldId id="262" r:id="rId28"/>
    <p:sldId id="263" r:id="rId29"/>
    <p:sldId id="338" r:id="rId30"/>
    <p:sldId id="339" r:id="rId31"/>
    <p:sldId id="340" r:id="rId32"/>
    <p:sldId id="341" r:id="rId33"/>
    <p:sldId id="342" r:id="rId34"/>
    <p:sldId id="351" r:id="rId35"/>
    <p:sldId id="343" r:id="rId36"/>
    <p:sldId id="349" r:id="rId37"/>
    <p:sldId id="345" r:id="rId38"/>
    <p:sldId id="350" r:id="rId39"/>
    <p:sldId id="346" r:id="rId40"/>
    <p:sldId id="352" r:id="rId41"/>
    <p:sldId id="321" r:id="rId42"/>
    <p:sldId id="266" r:id="rId43"/>
    <p:sldId id="267" r:id="rId44"/>
    <p:sldId id="318" r:id="rId45"/>
    <p:sldId id="287" r:id="rId46"/>
    <p:sldId id="288" r:id="rId47"/>
    <p:sldId id="289" r:id="rId48"/>
    <p:sldId id="294" r:id="rId49"/>
    <p:sldId id="348" r:id="rId50"/>
    <p:sldId id="291" r:id="rId51"/>
    <p:sldId id="292" r:id="rId52"/>
    <p:sldId id="293" r:id="rId53"/>
    <p:sldId id="277" r:id="rId54"/>
    <p:sldId id="306" r:id="rId55"/>
    <p:sldId id="305" r:id="rId56"/>
    <p:sldId id="284" r:id="rId57"/>
    <p:sldId id="278" r:id="rId58"/>
    <p:sldId id="279" r:id="rId59"/>
    <p:sldId id="280" r:id="rId60"/>
    <p:sldId id="281" r:id="rId61"/>
    <p:sldId id="282" r:id="rId62"/>
    <p:sldId id="283" r:id="rId63"/>
    <p:sldId id="347" r:id="rId64"/>
    <p:sldId id="317" r:id="rId65"/>
    <p:sldId id="285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0" autoAdjust="0"/>
    <p:restoredTop sz="76023" autoAdjust="0"/>
  </p:normalViewPr>
  <p:slideViewPr>
    <p:cSldViewPr snapToGrid="0">
      <p:cViewPr varScale="1">
        <p:scale>
          <a:sx n="63" d="100"/>
          <a:sy n="63" d="100"/>
        </p:scale>
        <p:origin x="12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91201-0078-4A3F-BC02-68DABEF5C8B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3ECF8-EBB3-462A-BC97-8AC574C4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54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80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Мозг рептилии.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18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Следующий уровень. Страх, возбуждение, тревога, удовольствие. Базовые потребности.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79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Неокортекс</a:t>
            </a:r>
          </a:p>
          <a:p>
            <a:endParaRPr lang="ru-RU" dirty="0"/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Система 1. Это такая система быстрого реагирования. Участки мозга, связанные с этой системой, находятся в лимбической системе. Страх, возбуждение, тревога, удовольствие - все это рождается там.</a:t>
            </a: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Система 2 - неокортекс. К счастью, в ходе эволюции человек обзавелся приятным дополнением - неокортексом. У нашего вида эта часть мозга занимает непропорционально большую его часть.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В неокортексе происходит решение текущих вопросов, отсрочка удовольствия, долговременное планирвоание, регуляция эмоций, сдерживание импульсивных порывов.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Наиболее эволюционно молодая область мозга - передняя часть неокортекса, префронтальная кора. ПФК - это такой распорядитель, который помогает нам делать выбор: взять колу или пепси, сказать все, что думаешь или промолчать, получить сиюминутное или отложенное вознагрождение.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26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</a:rPr>
              <a:t>Мозг ленив. И это можно понять. Относительно небольшой размер мозг относительно тела 1.5-2% - потребляет 25-30% энергии.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21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Книга хорошая. Разделить на 2 части. Оптимистическая. Пессимистическая. Почему так? Увидим по ходу рассмотрения книги.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ru-RU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Система самоконтроля нахлобучена на старую систему желаний и инстинктов. Эволюция сохранила нам все инстинкты, которые когда либо приносили пользу.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ru-RU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Каждое испытание силы воли — это спор между двумя сторонами личности.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01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 dirty="0"/>
              <a:t>Можно прокачать*</a:t>
            </a:r>
          </a:p>
          <a:p>
            <a:r>
              <a:rPr lang="ru-RU" i="0" dirty="0"/>
              <a:t>Батарейка. Утром полный запас, вечером нет. Жаль пауербанка нету ...</a:t>
            </a:r>
          </a:p>
          <a:p>
            <a:endParaRPr lang="ru-RU" i="0" dirty="0"/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Практики и упражнения для тренировки силы воли. Лайфхаки.</a:t>
            </a:r>
            <a:endParaRPr lang="ru-RU" i="0" dirty="0"/>
          </a:p>
          <a:p>
            <a:endParaRPr lang="ru-RU" i="0" dirty="0"/>
          </a:p>
          <a:p>
            <a:r>
              <a:rPr lang="ru-RU" i="0" dirty="0"/>
              <a:t>Примитивный мозг кричит, купи это!!! А цена с 5 нулями. И подкорковые структуры сами разбираются, префронтальная кора даже не задействуютеся.</a:t>
            </a:r>
          </a:p>
          <a:p>
            <a:endParaRPr lang="ru-RU" i="0" dirty="0"/>
          </a:p>
          <a:p>
            <a:r>
              <a:rPr lang="ru-RU" i="0" dirty="0"/>
              <a:t>Что мозг выберет между сложным и правильным?</a:t>
            </a:r>
          </a:p>
          <a:p>
            <a:endParaRPr lang="ru-RU" i="0" dirty="0"/>
          </a:p>
          <a:p>
            <a:r>
              <a:rPr lang="ru-RU" i="0" dirty="0"/>
              <a:t>Познай себя. Самосознание. Только у человека есть. </a:t>
            </a:r>
          </a:p>
          <a:p>
            <a:endParaRPr lang="ru-RU" i="0" dirty="0"/>
          </a:p>
          <a:p>
            <a:r>
              <a:rPr lang="ru-RU" i="0" dirty="0"/>
              <a:t>Медитация. </a:t>
            </a:r>
            <a:r>
              <a:rPr lang="ru-RU" sz="1800" dirty="0">
                <a:effectLst/>
                <a:latin typeface="Calibri" panose="020F0502020204030204" pitchFamily="34" charset="0"/>
              </a:rPr>
              <a:t>Суть медитации — не в том, чтобы избавиться от всех мыслей. Она учит, как не теряться в них и не забывать, в чем состоит ваша цель. Не беспокойтесь, если вы отвлекаетесь во время медитации. Просто возвращайтесь к дыханию снова и снова.</a:t>
            </a:r>
          </a:p>
          <a:p>
            <a:endParaRPr lang="ru-RU" sz="1800" b="0" i="0" dirty="0">
              <a:effectLst/>
              <a:latin typeface="Calibri" panose="020F0502020204030204" pitchFamily="34" charset="0"/>
            </a:endParaRPr>
          </a:p>
          <a:p>
            <a:endParaRPr lang="ru-RU" sz="1800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61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Calibri" panose="020F0502020204030204" pitchFamily="34" charset="0"/>
              </a:rPr>
              <a:t>спорт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крепкий сон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здоровая пища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драгоценные минуты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проведенные с друзьями и семьей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религиозные или духовные практики 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— пополняет телесный резерв силы воли.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Нейробиологи исследовали мозг спортсменов:</a:t>
            </a:r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ru-RU" sz="1800" b="0" dirty="0">
                <a:effectLst/>
                <a:latin typeface="Calibri" panose="020F0502020204030204" pitchFamily="34" charset="0"/>
              </a:rPr>
              <a:t>Физические упражнения, как и медитация, увеличивают и ускоряют мозг и в первую очередь префронтальную кору.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Не выспись, и очнешься Финеасом Гейджем — 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с похожим, хоть и временным мозговым нарушением.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ru-RU" sz="1800" b="0" dirty="0">
                <a:effectLst/>
                <a:latin typeface="Calibri" panose="020F0502020204030204" pitchFamily="34" charset="0"/>
              </a:rPr>
              <a:t>Эксперимент -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последствия недосыпа для мозга равны легкому опьянению</a:t>
            </a:r>
          </a:p>
          <a:p>
            <a:endParaRPr lang="ru-RU" sz="1800" b="1" dirty="0">
              <a:effectLst/>
              <a:latin typeface="Calibri" panose="020F0502020204030204" pitchFamily="34" charset="0"/>
            </a:endParaRPr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Стресс провоцирует вас сосредоточиться на сиюминутных, краткосрочных целях и результатах, 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но самоконтроль требует перспективы. 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Научиться лучше справляться со стрессом — одна из наиболее важных задач для укрепления силы воли.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</a:rPr>
              <a:t>Насколько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реальны</a:t>
            </a:r>
            <a:r>
              <a:rPr lang="en-US" sz="1800" dirty="0">
                <a:effectLst/>
                <a:latin typeface="Calibri" panose="020F0502020204030204" pitchFamily="34" charset="0"/>
              </a:rPr>
              <a:t> «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границы</a:t>
            </a:r>
            <a:r>
              <a:rPr lang="en-US" sz="1800" dirty="0">
                <a:effectLst/>
                <a:latin typeface="Calibri" panose="020F0502020204030204" pitchFamily="34" charset="0"/>
              </a:rPr>
              <a:t>»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самоконтрол</a:t>
            </a:r>
            <a:r>
              <a:rPr lang="ru-RU" sz="1800" dirty="0">
                <a:effectLst/>
                <a:latin typeface="Calibri" panose="020F0502020204030204" pitchFamily="34" charset="0"/>
              </a:rPr>
              <a:t>я</a:t>
            </a:r>
            <a:r>
              <a:rPr lang="en-US" sz="1800" dirty="0">
                <a:effectLst/>
                <a:latin typeface="Calibri" panose="020F0502020204030204" pitchFamily="34" charset="0"/>
              </a:rPr>
              <a:t>?</a:t>
            </a:r>
            <a:r>
              <a:rPr lang="ru-RU" sz="1800" dirty="0">
                <a:effectLst/>
                <a:latin typeface="Calibri" panose="020F0502020204030204" pitchFamily="34" charset="0"/>
              </a:rPr>
              <a:t> Когда мы испытываем усталость?</a:t>
            </a: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И если вы попытаетесь контролировать или менять слишком многое в своей жизни одновременно, вы совершенно себя изнурите.</a:t>
            </a:r>
          </a:p>
          <a:p>
            <a:endParaRPr lang="ru-RU" sz="1800" b="1" dirty="0">
              <a:effectLst/>
              <a:latin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Если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постоянно контролировать себя в чем-то малом</a:t>
            </a:r>
            <a:r>
              <a:rPr lang="ru-RU" sz="1800" dirty="0">
                <a:effectLst/>
                <a:latin typeface="Calibri" panose="020F0502020204030204" pitchFamily="34" charset="0"/>
              </a:rPr>
              <a:t>: следить за осанкой, каждый день выжимать кистевой тренажер, урезать сладкое, следить за тратами —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 можно укрепить силу воли в целом.</a:t>
            </a:r>
            <a:endParaRPr lang="ru-RU" sz="1800" dirty="0">
              <a:effectLst/>
              <a:latin typeface="Calibri" panose="020F0502020204030204" pitchFamily="34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«Второе дыхание»</a:t>
            </a: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В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соответстви</a:t>
            </a:r>
            <a:r>
              <a:rPr lang="ru-RU" sz="1800" dirty="0">
                <a:effectLst/>
                <a:latin typeface="Calibri" panose="020F0502020204030204" pitchFamily="34" charset="0"/>
              </a:rPr>
              <a:t>и</a:t>
            </a:r>
            <a:r>
              <a:rPr lang="en-US" sz="1800" dirty="0">
                <a:effectLst/>
                <a:latin typeface="Calibri" panose="020F0502020204030204" pitchFamily="34" charset="0"/>
              </a:rPr>
              <a:t> с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теорией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Ноакс</a:t>
            </a:r>
            <a:r>
              <a:rPr lang="ru-RU" sz="1800" dirty="0">
                <a:effectLst/>
                <a:latin typeface="Calibri" panose="020F0502020204030204" pitchFamily="34" charset="0"/>
              </a:rPr>
              <a:t>а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«Усталость больше нельзя считать физическим событием, скорее, это ощущение или эмоция».</a:t>
            </a:r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en-US" sz="1800" b="1" dirty="0" err="1">
                <a:effectLst/>
                <a:latin typeface="Calibri" panose="020F0502020204030204" pitchFamily="34" charset="0"/>
              </a:rPr>
              <a:t>усталость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—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система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раннего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оповещения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.</a:t>
            </a: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П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ервая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волна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усталости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—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это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еще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далеко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конец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и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при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желании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ее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удается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превозмоч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ь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ru-RU" sz="1200" dirty="0">
                <a:effectLst/>
                <a:latin typeface="Calibri" panose="020F0502020204030204" pitchFamily="34" charset="0"/>
              </a:rPr>
              <a:t>Остановись и спланируй. На 10 минут отвлечься, или меньше. Просто что бы собраться с мыслями и подумать.</a:t>
            </a:r>
          </a:p>
          <a:p>
            <a:endParaRPr lang="ru-RU" sz="1200" dirty="0">
              <a:effectLst/>
              <a:latin typeface="Calibri" panose="020F0502020204030204" pitchFamily="34" charset="0"/>
            </a:endParaRPr>
          </a:p>
          <a:p>
            <a:r>
              <a:rPr lang="en-US" sz="1800" b="0" dirty="0" err="1">
                <a:effectLst/>
                <a:latin typeface="Calibri" panose="020F0502020204030204" pitchFamily="34" charset="0"/>
              </a:rPr>
              <a:t>Стэнфордские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психологи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обнаружили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что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некоторые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люди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верят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чувству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умственной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усталости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возникающему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после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трудного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волевого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акт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а.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  <a:p>
            <a:endParaRPr lang="ru-RU" sz="1200" b="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66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мы верим что в будущем мы будем другими?</a:t>
            </a:r>
          </a:p>
          <a:p>
            <a:endParaRPr lang="ru-RU" dirty="0"/>
          </a:p>
          <a:p>
            <a:r>
              <a:rPr lang="en-US" sz="1800" b="1" dirty="0" err="1">
                <a:effectLst/>
                <a:latin typeface="Calibri" panose="020F0502020204030204" pitchFamily="34" charset="0"/>
              </a:rPr>
              <a:t>Мы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щедро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выдаем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себе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кредиты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за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что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могли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бы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сделать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сделал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. 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Мы могли бы ... , но мы не сделали ... 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en-US" sz="1800" b="1" dirty="0" err="1">
                <a:effectLst/>
                <a:latin typeface="Calibri" panose="020F0502020204030204" pitchFamily="34" charset="0"/>
              </a:rPr>
              <a:t>На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практике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это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означает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что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один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шаг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вперед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разрешает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два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шага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наза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д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.</a:t>
            </a:r>
            <a:endParaRPr lang="ru-RU" sz="1800" b="1" dirty="0">
              <a:effectLst/>
              <a:latin typeface="Calibri" panose="020F0502020204030204" pitchFamily="34" charset="0"/>
            </a:endParaRPr>
          </a:p>
          <a:p>
            <a:endParaRPr lang="ru-RU" dirty="0"/>
          </a:p>
          <a:p>
            <a:r>
              <a:rPr lang="en-US" sz="1800" dirty="0" err="1">
                <a:effectLst/>
                <a:latin typeface="Calibri" panose="020F0502020204030204" pitchFamily="34" charset="0"/>
              </a:rPr>
              <a:t>Мы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ошибочно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но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упрямо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верим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что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завтра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поступим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не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так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как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сегодня</a:t>
            </a:r>
            <a:r>
              <a:rPr lang="en-US" sz="1800" dirty="0">
                <a:effectLst/>
                <a:latin typeface="Calibri" panose="020F0502020204030204" pitchFamily="34" charset="0"/>
              </a:rPr>
              <a:t>. Я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выкурю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эту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сигарету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но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завтра</a:t>
            </a:r>
            <a:r>
              <a:rPr lang="en-US" sz="1800" dirty="0">
                <a:effectLst/>
                <a:latin typeface="Calibri" panose="020F0502020204030204" pitchFamily="34" charset="0"/>
              </a:rPr>
              <a:t> я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завяжу</a:t>
            </a:r>
            <a:r>
              <a:rPr lang="en-US" sz="1800" dirty="0">
                <a:effectLst/>
                <a:latin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Сегодня</a:t>
            </a:r>
            <a:r>
              <a:rPr lang="en-US" sz="1800" dirty="0">
                <a:effectLst/>
                <a:latin typeface="Calibri" panose="020F0502020204030204" pitchFamily="34" charset="0"/>
              </a:rPr>
              <a:t> я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пропущу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спортзал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но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точно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пойду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завтра</a:t>
            </a:r>
            <a:r>
              <a:rPr lang="en-US" sz="1800" dirty="0">
                <a:effectLst/>
                <a:latin typeface="Calibri" panose="020F0502020204030204" pitchFamily="34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en-US" sz="1800" b="1" dirty="0" err="1">
                <a:effectLst/>
                <a:latin typeface="Calibri" panose="020F0502020204030204" pitchFamily="34" charset="0"/>
              </a:rPr>
              <a:t>Люди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делали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прогнозы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для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идеального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мира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прожили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две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недели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в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реально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м.</a:t>
            </a:r>
          </a:p>
          <a:p>
            <a:r>
              <a:rPr lang="en-US" sz="1800" b="0" dirty="0" err="1">
                <a:effectLst/>
                <a:latin typeface="Calibri" panose="020F0502020204030204" pitchFamily="34" charset="0"/>
              </a:rPr>
              <a:t>Вечные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оптимисты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те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обещали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заниматься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спортом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даже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больше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чем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в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первом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прогнозе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и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значительно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больше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чем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занимались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в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прошедшие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две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недел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.</a:t>
            </a:r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en-US" sz="1800" b="0" dirty="0" err="1">
                <a:effectLst/>
                <a:latin typeface="Calibri" panose="020F0502020204030204" pitchFamily="34" charset="0"/>
              </a:rPr>
              <a:t>Вместо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того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чтобы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рассматривать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прошлые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две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недели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как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данность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а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изначальные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оценки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—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как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далекий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от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реальности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идеал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они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считали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прошлые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две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недели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аномалие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й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.</a:t>
            </a:r>
            <a:endParaRPr lang="ru-RU" sz="1800" b="0" dirty="0">
              <a:effectLst/>
              <a:latin typeface="Calibri" panose="020F0502020204030204" pitchFamily="34" charset="0"/>
            </a:endParaRPr>
          </a:p>
          <a:p>
            <a:endParaRPr lang="ru-RU" dirty="0"/>
          </a:p>
          <a:p>
            <a:r>
              <a:rPr lang="ru-RU" sz="1800" b="0" dirty="0">
                <a:effectLst/>
                <a:latin typeface="Calibri" panose="020F0502020204030204" pitchFamily="34" charset="0"/>
              </a:rPr>
              <a:t>Заказ в ресторане.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Когда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порок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похож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добродетел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ь. </a:t>
            </a:r>
            <a:endParaRPr lang="ru-RU" sz="1800" b="0" dirty="0">
              <a:effectLst/>
              <a:latin typeface="Calibri" panose="020F0502020204030204" pitchFamily="34" charset="0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20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96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en-US" dirty="0"/>
              <a:t> 1953 </a:t>
            </a:r>
            <a:r>
              <a:rPr lang="ru-RU" dirty="0"/>
              <a:t>году Джеймс Олдс и Питер Милнер</a:t>
            </a:r>
            <a:r>
              <a:rPr lang="en-US" dirty="0"/>
              <a:t> </a:t>
            </a:r>
            <a:r>
              <a:rPr lang="ru-RU" dirty="0"/>
              <a:t>эксперимент на крысах</a:t>
            </a:r>
          </a:p>
          <a:p>
            <a:endParaRPr lang="ru-RU" dirty="0"/>
          </a:p>
          <a:p>
            <a:r>
              <a:rPr lang="ru-RU" dirty="0"/>
              <a:t>Роберт Хит и эксперемент на человеке</a:t>
            </a:r>
          </a:p>
          <a:p>
            <a:endParaRPr lang="ru-RU" dirty="0"/>
          </a:p>
          <a:p>
            <a:r>
              <a:rPr lang="ru-RU" dirty="0"/>
              <a:t>Нейромаркетинг. </a:t>
            </a:r>
          </a:p>
          <a:p>
            <a:r>
              <a:rPr lang="ru-RU" dirty="0"/>
              <a:t>Реклама.</a:t>
            </a:r>
          </a:p>
          <a:p>
            <a:endParaRPr lang="ru-RU" dirty="0"/>
          </a:p>
          <a:p>
            <a:r>
              <a:rPr lang="ru-RU" dirty="0"/>
              <a:t>Вот почему когда вы приходите домой после покупок, и некоторые покупки не радуют так как они радовали в магазине.</a:t>
            </a:r>
          </a:p>
          <a:p>
            <a:endParaRPr lang="ru-RU" dirty="0"/>
          </a:p>
          <a:p>
            <a:r>
              <a:rPr lang="ru-RU" dirty="0"/>
              <a:t>Главная функция Дофамина – заставить нас гнаться за счастьем а не сделать счастливыми.</a:t>
            </a:r>
          </a:p>
          <a:p>
            <a:endParaRPr lang="ru-RU" dirty="0"/>
          </a:p>
          <a:p>
            <a:r>
              <a:rPr lang="ru-RU" dirty="0"/>
              <a:t>Но что если подавить этот нейромедиатор, будет ли лучше?</a:t>
            </a:r>
          </a:p>
          <a:p>
            <a:endParaRPr lang="ru-RU" dirty="0"/>
          </a:p>
          <a:p>
            <a:r>
              <a:rPr lang="ru-RU" dirty="0"/>
              <a:t>Осознанность. И учиться находить это.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83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en-US" dirty="0"/>
              <a:t> 1953 </a:t>
            </a:r>
            <a:r>
              <a:rPr lang="ru-RU" dirty="0"/>
              <a:t>году Джеймс Олдс и Питер Милнер</a:t>
            </a:r>
            <a:r>
              <a:rPr lang="en-US" dirty="0"/>
              <a:t> </a:t>
            </a:r>
            <a:r>
              <a:rPr lang="ru-RU" dirty="0"/>
              <a:t>эксперимент на крысах</a:t>
            </a:r>
          </a:p>
          <a:p>
            <a:endParaRPr lang="ru-RU" dirty="0"/>
          </a:p>
          <a:p>
            <a:r>
              <a:rPr lang="ru-RU" dirty="0"/>
              <a:t>Роберт Хит и эксперемент на человеке</a:t>
            </a:r>
          </a:p>
          <a:p>
            <a:endParaRPr lang="ru-RU" dirty="0"/>
          </a:p>
          <a:p>
            <a:r>
              <a:rPr lang="ru-RU" dirty="0"/>
              <a:t>Нейромаркетинг. </a:t>
            </a:r>
          </a:p>
          <a:p>
            <a:r>
              <a:rPr lang="ru-RU" dirty="0"/>
              <a:t>Реклама.</a:t>
            </a:r>
          </a:p>
          <a:p>
            <a:endParaRPr lang="ru-RU" dirty="0"/>
          </a:p>
          <a:p>
            <a:r>
              <a:rPr lang="ru-RU" dirty="0"/>
              <a:t>Вот почему когда вы приходите домой после покупок, и некоторые покупки не радуют так как они радовали в магазине.</a:t>
            </a:r>
          </a:p>
          <a:p>
            <a:endParaRPr lang="ru-RU" dirty="0"/>
          </a:p>
          <a:p>
            <a:r>
              <a:rPr lang="ru-RU" dirty="0"/>
              <a:t>Главная функция Дофамина – заставить нас гнаться за счастьем а не сделать счастливыми.</a:t>
            </a:r>
          </a:p>
          <a:p>
            <a:endParaRPr lang="ru-RU" dirty="0"/>
          </a:p>
          <a:p>
            <a:r>
              <a:rPr lang="ru-RU" dirty="0"/>
              <a:t>Но что если подавить этот нейромедиатор, будет ли лучше?</a:t>
            </a:r>
          </a:p>
          <a:p>
            <a:endParaRPr lang="ru-RU" dirty="0"/>
          </a:p>
          <a:p>
            <a:r>
              <a:rPr lang="ru-RU" dirty="0"/>
              <a:t>Осознанность. И учиться находить это.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31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Стресс.</a:t>
            </a:r>
          </a:p>
          <a:p>
            <a:endParaRPr lang="ru-RU" dirty="0"/>
          </a:p>
          <a:p>
            <a:r>
              <a:rPr lang="ru-RU" dirty="0"/>
              <a:t>Бей или беги.</a:t>
            </a:r>
          </a:p>
          <a:p>
            <a:endParaRPr lang="ru-RU" dirty="0"/>
          </a:p>
          <a:p>
            <a:r>
              <a:rPr lang="ru-RU" dirty="0"/>
              <a:t>Обещание награды в купе с обещаением утешения. </a:t>
            </a:r>
          </a:p>
          <a:p>
            <a:endParaRPr lang="ru-RU" dirty="0"/>
          </a:p>
          <a:p>
            <a:r>
              <a:rPr lang="ru-RU" dirty="0"/>
              <a:t>Страшные картинки на пачке с сигаретами.</a:t>
            </a:r>
          </a:p>
          <a:p>
            <a:endParaRPr lang="ru-RU" dirty="0"/>
          </a:p>
          <a:p>
            <a:r>
              <a:rPr lang="ru-RU" dirty="0"/>
              <a:t>Эффект какого черта.</a:t>
            </a:r>
          </a:p>
          <a:p>
            <a:endParaRPr lang="ru-RU" dirty="0"/>
          </a:p>
          <a:p>
            <a:r>
              <a:rPr lang="en-US" sz="1800" b="1" dirty="0" err="1">
                <a:effectLst/>
                <a:latin typeface="Calibri" panose="020F0502020204030204" pitchFamily="34" charset="0"/>
              </a:rPr>
              <a:t>Эффект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«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какого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черта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»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состоит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из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цикла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поблажек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сожаления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и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еще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больших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поблаже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к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. </a:t>
            </a:r>
            <a:endParaRPr lang="ru-RU" sz="1800" b="1" dirty="0">
              <a:effectLst/>
              <a:latin typeface="Calibri" panose="020F0502020204030204" pitchFamily="34" charset="0"/>
            </a:endParaRPr>
          </a:p>
          <a:p>
            <a:endParaRPr lang="ru-RU" dirty="0"/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И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вместо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того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чтобы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свести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ущерб</a:t>
            </a:r>
            <a:r>
              <a:rPr lang="en-US" sz="1800" dirty="0">
                <a:effectLst/>
                <a:latin typeface="Calibri" panose="020F0502020204030204" pitchFamily="34" charset="0"/>
              </a:rPr>
              <a:t> к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минимуму</a:t>
            </a:r>
            <a:r>
              <a:rPr lang="en-US" sz="1800" dirty="0">
                <a:effectLst/>
                <a:latin typeface="Calibri" panose="020F0502020204030204" pitchFamily="34" charset="0"/>
              </a:rPr>
              <a:t> и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не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объедаться</a:t>
            </a:r>
            <a:r>
              <a:rPr lang="ru-RU" sz="1800" dirty="0">
                <a:effectLst/>
                <a:latin typeface="Calibri" panose="020F0502020204030204" pitchFamily="34" charset="0"/>
              </a:rPr>
              <a:t> они делают все на оборот</a:t>
            </a:r>
          </a:p>
          <a:p>
            <a:endParaRPr lang="ru-RU" dirty="0"/>
          </a:p>
          <a:p>
            <a:r>
              <a:rPr lang="ru-RU" dirty="0"/>
              <a:t>Вина, стыд, безнадежность, потеря контроля и тп.</a:t>
            </a:r>
          </a:p>
          <a:p>
            <a:endParaRPr lang="ru-RU" dirty="0"/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Поразительно, но именно прощение, а не вина повышает ответственность. </a:t>
            </a:r>
            <a:endParaRPr lang="ru-RU" dirty="0"/>
          </a:p>
          <a:p>
            <a:endParaRPr lang="ru-RU" dirty="0"/>
          </a:p>
          <a:p>
            <a:r>
              <a:rPr lang="ru-RU" dirty="0"/>
              <a:t>Когда мы проигрываем в волевых испытаниях, мы часто виним себя: мы слабые, безвольные тюфяки. Но зачастую проблема в том что наш мозг и тело пребывают в неподходящем для самоконтроля состоянии.</a:t>
            </a:r>
          </a:p>
          <a:p>
            <a:endParaRPr lang="ru-RU" dirty="0"/>
          </a:p>
          <a:p>
            <a:r>
              <a:rPr lang="ru-RU" dirty="0"/>
              <a:t>Решение: прощение и не корить себя за ошибки, а признать что ты всего лишь человек и не идеален.</a:t>
            </a:r>
          </a:p>
          <a:p>
            <a:endParaRPr lang="ru-RU" dirty="0"/>
          </a:p>
          <a:p>
            <a:r>
              <a:rPr lang="ru-RU" dirty="0"/>
              <a:t>Но мы часто думаем что мы сорвались потому что не сильно строги к себе, жестки. Занимаемся самоедством.</a:t>
            </a:r>
          </a:p>
          <a:p>
            <a:endParaRPr lang="ru-RU" dirty="0"/>
          </a:p>
          <a:p>
            <a:r>
              <a:rPr lang="ru-RU" dirty="0"/>
              <a:t>Прощай себя когда ошибаешся.</a:t>
            </a:r>
          </a:p>
          <a:p>
            <a:endParaRPr lang="ru-RU" dirty="0"/>
          </a:p>
          <a:p>
            <a:r>
              <a:rPr lang="ru-RU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21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19 шимпанзе или 40 студентов Гарворда.</a:t>
            </a:r>
          </a:p>
          <a:p>
            <a:r>
              <a:rPr lang="ru-RU" dirty="0"/>
              <a:t>2 сейчас или 6 потом. Теория и Реальность.</a:t>
            </a:r>
          </a:p>
          <a:p>
            <a:endParaRPr lang="ru-RU" dirty="0"/>
          </a:p>
          <a:p>
            <a:r>
              <a:rPr lang="ru-RU" dirty="0"/>
              <a:t>Проблема рациональности.</a:t>
            </a:r>
          </a:p>
          <a:p>
            <a:endParaRPr lang="ru-RU" dirty="0"/>
          </a:p>
          <a:p>
            <a:r>
              <a:rPr lang="ru-RU" dirty="0"/>
              <a:t>Экономисты. Обесценивание при задержке.</a:t>
            </a:r>
          </a:p>
          <a:p>
            <a:endParaRPr lang="ru-RU" dirty="0"/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Экономисты называют это обесцениванием при задержке — чем дольше приходится ждать награды, тем меньше она ценится.</a:t>
            </a:r>
            <a:endParaRPr lang="ru-RU" dirty="0"/>
          </a:p>
          <a:p>
            <a:endParaRPr lang="ru-RU" dirty="0"/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В поведенческой экономике это называется ограниченной рациональностью: мы рациональны, пока не приходится действовать.</a:t>
            </a:r>
            <a:endParaRPr lang="ru-RU" dirty="0"/>
          </a:p>
          <a:p>
            <a:endParaRPr lang="ru-RU" dirty="0"/>
          </a:p>
          <a:p>
            <a:r>
              <a:rPr lang="ru-RU" dirty="0"/>
              <a:t>Наша система подкрепления не умеет реагировать на будущие блага.</a:t>
            </a:r>
          </a:p>
          <a:p>
            <a:endParaRPr lang="ru-RU" dirty="0"/>
          </a:p>
          <a:p>
            <a:r>
              <a:rPr lang="ru-RU" dirty="0"/>
              <a:t>Но что если убрать награду с поля видения – подальше.</a:t>
            </a:r>
          </a:p>
          <a:p>
            <a:endParaRPr lang="ru-RU" dirty="0"/>
          </a:p>
          <a:p>
            <a:r>
              <a:rPr lang="ru-RU" dirty="0"/>
              <a:t>Каков у ваш процент скидки? Людям свойственно обесценивать будущие блага.</a:t>
            </a:r>
          </a:p>
          <a:p>
            <a:endParaRPr lang="ru-RU" dirty="0"/>
          </a:p>
          <a:p>
            <a:r>
              <a:rPr lang="ru-RU" dirty="0"/>
              <a:t>Зефирный тест.</a:t>
            </a:r>
          </a:p>
          <a:p>
            <a:r>
              <a:rPr lang="ru-RU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2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1519 год Эрнан Кортес испанский конкистадор в поисках золота и серебра повел экспедицию с Кубы на полуостров Юкатан в юго-восточной Мексике.</a:t>
            </a:r>
          </a:p>
          <a:p>
            <a:r>
              <a:rPr lang="ru-RU" dirty="0"/>
              <a:t> </a:t>
            </a:r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любимая байка поведенческих экономистов: они считают, что лучшая стратегия самоконтроля — сжигать за собой мосты.</a:t>
            </a:r>
          </a:p>
          <a:p>
            <a:endParaRPr lang="ru-RU" dirty="0"/>
          </a:p>
          <a:p>
            <a:r>
              <a:rPr lang="ru-RU" dirty="0"/>
              <a:t>Сайты по блокировке. И даже по оплате если поситишь.</a:t>
            </a:r>
          </a:p>
          <a:p>
            <a:endParaRPr lang="ru-RU" dirty="0"/>
          </a:p>
          <a:p>
            <a:r>
              <a:rPr lang="ru-RU" dirty="0"/>
              <a:t>Будущее я. Будущее я – незнакомец.</a:t>
            </a:r>
          </a:p>
          <a:p>
            <a:endParaRPr lang="ru-RU" dirty="0"/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Напротив, связь с будущим «я» защищает нас от наших худших порывов.</a:t>
            </a: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фильм "назад в будущее"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2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У нас есть особые нейроны — они называются зеркальными, их единственная задача[38] — отслеживать, что думают, чувствуют и делают другие люди.</a:t>
            </a:r>
            <a:endParaRPr lang="ru-RU" dirty="0"/>
          </a:p>
          <a:p>
            <a:endParaRPr lang="ru-RU" dirty="0"/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поэтому продавцов, менеджеров и политиков учат намеренно копировать позы других людей: человек, которому подражают, более внушаем</a:t>
            </a:r>
            <a:r>
              <a:rPr lang="ru-RU" sz="1800" dirty="0">
                <a:effectLst/>
                <a:latin typeface="Calibri" panose="020F0502020204030204" pitchFamily="34" charset="0"/>
              </a:rPr>
              <a:t>).</a:t>
            </a:r>
            <a:endParaRPr lang="ru-RU" dirty="0"/>
          </a:p>
          <a:p>
            <a:endParaRPr lang="ru-RU" dirty="0"/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закадровый смех</a:t>
            </a:r>
            <a:endParaRPr lang="ru-RU" dirty="0"/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</a:rPr>
              <a:t>Поэтому в компании мы едим больше, чем в одиночку, игроки поднимают ставки, когда кто-то срывает куш, и мы тратим больше, когда ходим по магазинам с друзьями.</a:t>
            </a:r>
            <a:endParaRPr lang="ru-RU" dirty="0"/>
          </a:p>
          <a:p>
            <a:endParaRPr lang="ru-RU" dirty="0"/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Хорошая новость заключается в том, что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заразиться можно только теми целями, которые вы в некоторой степени разделяете. </a:t>
            </a:r>
            <a:endParaRPr lang="ru-RU" dirty="0"/>
          </a:p>
          <a:p>
            <a:endParaRPr lang="ru-RU" dirty="0"/>
          </a:p>
          <a:p>
            <a:r>
              <a:rPr lang="ru-RU" dirty="0"/>
              <a:t>Социальное доказательство.</a:t>
            </a:r>
          </a:p>
          <a:p>
            <a:endParaRPr lang="ru-RU" dirty="0"/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Е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сли твои друзья побегут прыгать с моста, ты тоже прыгнешь</a:t>
            </a:r>
            <a:r>
              <a:rPr lang="ru-RU" sz="1800" dirty="0">
                <a:effectLst/>
                <a:latin typeface="Calibri" panose="020F0502020204030204" pitchFamily="34" charset="0"/>
              </a:rPr>
              <a:t>?</a:t>
            </a:r>
            <a:endParaRPr lang="ru-RU" dirty="0"/>
          </a:p>
          <a:p>
            <a:endParaRPr lang="ru-RU" dirty="0"/>
          </a:p>
          <a:p>
            <a:r>
              <a:rPr lang="ru-RU" dirty="0"/>
              <a:t>Гордость и Стыд.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effectLst/>
                <a:latin typeface="Calibri" panose="020F0502020204030204" pitchFamily="34" charset="0"/>
              </a:rPr>
              <a:t>Дэвид Дестено, психолог из Северо-Восточного университета, утверждает, что такие социальные эмоции, как гордость и стыд, влияют на наши решения быстрее и сильнее рациональных доводов о долгосрочных затратах и выгодах.</a:t>
            </a:r>
            <a:endParaRPr lang="ru-RU" sz="18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21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Попытки контролироват мысли и чувства вызывают обратный эффект.</a:t>
            </a:r>
          </a:p>
          <a:p>
            <a:endParaRPr lang="ru-RU" dirty="0"/>
          </a:p>
          <a:p>
            <a:r>
              <a:rPr lang="ru-RU" dirty="0"/>
              <a:t>Белые медведи.</a:t>
            </a:r>
          </a:p>
          <a:p>
            <a:endParaRPr lang="ru-RU" dirty="0"/>
          </a:p>
          <a:p>
            <a:r>
              <a:rPr lang="ru-RU" dirty="0"/>
              <a:t>Проблема с запретами.</a:t>
            </a:r>
          </a:p>
          <a:p>
            <a:endParaRPr lang="ru-RU" dirty="0"/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Собственно, диеты — даже лучший способ поправиться, чем похудеть. На диетах полнеют сильнее, чем без диет.</a:t>
            </a:r>
            <a:endParaRPr lang="ru-RU" dirty="0"/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Чем больше вы избегаете какого-то продукта, тем больше о нем думаете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2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Американский страитель. Работал бригадиром взрывников на прокладке железной дороги. Получивший тяжелое ранение головного мозга при прокладке железной дороги.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07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Американский страитель. Работал бригадиром взрывников на прокладке железной дороги. Получивший тяжелое ранение головного мозга при прокладке железной дороги.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Американский страитель. Работал бригадиром взрывников на прокладке железной дороги. Получивший тяжелое ранение головного мозга при прокладке железной дороги.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01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Друзья заявляли о том, что «это больше не Гейдж»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15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Друзья заявляли о том, что «это больше не Гейдж»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09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Друзья заявляли о том, что «это больше не Гейдж»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Он порывист, непочтителен, ругается матом – одним словом, сломался тормоз.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Прожил еще 12 лет после этого.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52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я хочу поговорить про Мозг?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7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BF9A-9843-427C-A0E1-F17C2FCE7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Сила Воли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94475-14B8-49FB-9EAE-33902D2B3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31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r>
              <a:rPr lang="ru-RU" sz="1800" dirty="0">
                <a:effectLst/>
                <a:latin typeface="Century Gothic (Body)"/>
              </a:rPr>
              <a:t>Обезьянка и Рациональный тип</a:t>
            </a:r>
          </a:p>
          <a:p>
            <a:r>
              <a:rPr lang="ru-RU" sz="1800" dirty="0">
                <a:effectLst/>
                <a:latin typeface="Century Gothic (Body)"/>
              </a:rPr>
              <a:t>Пассажир и Машинист</a:t>
            </a:r>
          </a:p>
          <a:p>
            <a:r>
              <a:rPr lang="ru-RU" sz="1800" dirty="0">
                <a:effectLst/>
                <a:latin typeface="Century Gothic (Body)"/>
              </a:rPr>
              <a:t>Сердце и Ум</a:t>
            </a:r>
          </a:p>
          <a:p>
            <a:r>
              <a:rPr lang="ru-RU" sz="1800" dirty="0">
                <a:effectLst/>
                <a:latin typeface="Century Gothic (Body)"/>
              </a:rPr>
              <a:t>Эмоции и Рацио</a:t>
            </a:r>
            <a:endParaRPr lang="en-US" dirty="0"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94845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находится наш тормоз?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2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99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Случай произошел 13 сентября 1848 года.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35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Случай произошел 13 сентября 1848 года.</a:t>
            </a:r>
          </a:p>
          <a:p>
            <a:endParaRPr lang="ru-RU" dirty="0"/>
          </a:p>
          <a:p>
            <a:r>
              <a:rPr lang="ru-RU" dirty="0"/>
              <a:t>Спокойный, уравновешанный.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26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Травма привела к изменению:</a:t>
            </a:r>
          </a:p>
          <a:p>
            <a:endParaRPr lang="ru-RU" dirty="0"/>
          </a:p>
          <a:p>
            <a:r>
              <a:rPr lang="ru-RU" dirty="0"/>
              <a:t>В эмоциональном состоянии.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2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Травма привела к изменению:</a:t>
            </a:r>
          </a:p>
          <a:p>
            <a:endParaRPr lang="ru-RU" dirty="0"/>
          </a:p>
          <a:p>
            <a:r>
              <a:rPr lang="ru-RU" dirty="0"/>
              <a:t>В эмоциональном состоянии.</a:t>
            </a:r>
          </a:p>
          <a:p>
            <a:r>
              <a:rPr lang="ru-RU" dirty="0"/>
              <a:t>В социальных навыках.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08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Травма привела к изменению:</a:t>
            </a:r>
          </a:p>
          <a:p>
            <a:endParaRPr lang="ru-RU" dirty="0"/>
          </a:p>
          <a:p>
            <a:r>
              <a:rPr lang="ru-RU" dirty="0"/>
              <a:t>В эмоциональном состоянии.</a:t>
            </a:r>
          </a:p>
          <a:p>
            <a:r>
              <a:rPr lang="ru-RU" dirty="0"/>
              <a:t>В социальных навыках.</a:t>
            </a:r>
          </a:p>
          <a:p>
            <a:r>
              <a:rPr lang="ru-RU" dirty="0"/>
              <a:t>Личностные особенности.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55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4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Стволовые структуры (ретикулярная формация).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1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49384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Стволовые структуры (ретикулярная формация).</a:t>
            </a:r>
            <a:endParaRPr lang="en-US" dirty="0"/>
          </a:p>
          <a:p>
            <a:r>
              <a:rPr lang="ru-RU" dirty="0"/>
              <a:t>Лимбическая система. Подкорковые структуры (определяет направленость психической энергии)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0471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Стволовые структуры (ретикулярная формация)</a:t>
            </a:r>
            <a:r>
              <a:rPr lang="en-US" dirty="0"/>
              <a:t>.</a:t>
            </a:r>
          </a:p>
          <a:p>
            <a:r>
              <a:rPr lang="ru-RU" dirty="0"/>
              <a:t>Лимбическая система. Подкорковые структуры (определяет направленость психической энергии)</a:t>
            </a:r>
            <a:r>
              <a:rPr lang="en-US" dirty="0"/>
              <a:t>.</a:t>
            </a:r>
          </a:p>
          <a:p>
            <a:r>
              <a:rPr lang="ru-RU" dirty="0"/>
              <a:t>Корковые структуры (информация которую мы скопили)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0167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25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BEE0A6-ED89-4DE8-81F2-1BF03251651E}"/>
              </a:ext>
            </a:extLst>
          </p:cNvPr>
          <p:cNvSpPr txBox="1">
            <a:spLocks/>
          </p:cNvSpPr>
          <p:nvPr/>
        </p:nvSpPr>
        <p:spPr>
          <a:xfrm>
            <a:off x="1154954" y="3816990"/>
            <a:ext cx="9549397" cy="2202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800" b="1" dirty="0"/>
              <a:t>Сила воли. Как развить и укрепить.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4264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 </a:t>
            </a:r>
            <a:r>
              <a:rPr lang="en-US" dirty="0"/>
              <a:t>&lt;&lt;&lt;</a:t>
            </a:r>
          </a:p>
        </p:txBody>
      </p:sp>
    </p:spTree>
    <p:extLst>
      <p:ext uri="{BB962C8B-B14F-4D97-AF65-F5344CB8AC3E}">
        <p14:creationId xmlns:p14="http://schemas.microsoft.com/office/powerpoint/2010/main" val="2946238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</a:t>
            </a:r>
            <a:r>
              <a:rPr lang="en-US" dirty="0"/>
              <a:t> &lt;&lt;&lt;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95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</a:t>
            </a:r>
            <a:r>
              <a:rPr lang="en-US" dirty="0"/>
              <a:t> &lt;&lt;&lt;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37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  <a:r>
              <a:rPr lang="en-US" dirty="0"/>
              <a:t> &lt;&lt;&lt;</a:t>
            </a:r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54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8761412" cy="3416300"/>
          </a:xfrm>
        </p:spPr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</a:p>
          <a:p>
            <a:r>
              <a:rPr lang="ru-RU" dirty="0"/>
              <a:t>Система подкрепления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48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18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317" y="3955550"/>
            <a:ext cx="9020710" cy="20642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i="1" dirty="0">
                <a:effectLst/>
                <a:latin typeface="Century Gothic (Body)"/>
              </a:rPr>
              <a:t>Самоконтроль - способность противостоять импульсивному поведению и разрешать конфликты между сиюминутными желаниями и долгосрочными целями.</a:t>
            </a:r>
          </a:p>
        </p:txBody>
      </p:sp>
    </p:spTree>
    <p:extLst>
      <p:ext uri="{BB962C8B-B14F-4D97-AF65-F5344CB8AC3E}">
        <p14:creationId xmlns:p14="http://schemas.microsoft.com/office/powerpoint/2010/main" val="2835208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860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746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5028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3729518"/>
            <a:ext cx="8761412" cy="22902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b="1" dirty="0"/>
              <a:t>Часть вторая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73760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8761412" cy="3416300"/>
          </a:xfrm>
        </p:spPr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поблажки.</a:t>
            </a:r>
          </a:p>
          <a:p>
            <a:r>
              <a:rPr lang="ru-RU" dirty="0"/>
              <a:t>Система подкрепления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88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8761412" cy="3416300"/>
          </a:xfrm>
        </p:spPr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</a:p>
          <a:p>
            <a:r>
              <a:rPr lang="ru-RU" dirty="0"/>
              <a:t>Система подкрепления.</a:t>
            </a:r>
          </a:p>
          <a:p>
            <a:r>
              <a:rPr lang="ru-RU" dirty="0"/>
              <a:t>Эффект «</a:t>
            </a:r>
            <a:r>
              <a:rPr lang="ru-RU" i="1" dirty="0"/>
              <a:t>какого черта</a:t>
            </a:r>
            <a:r>
              <a:rPr lang="ru-RU" dirty="0"/>
              <a:t>»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85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8761412" cy="3416300"/>
          </a:xfrm>
        </p:spPr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</a:p>
          <a:p>
            <a:r>
              <a:rPr lang="ru-RU" dirty="0"/>
              <a:t>Система подкрепления.</a:t>
            </a:r>
          </a:p>
          <a:p>
            <a:r>
              <a:rPr lang="ru-RU" dirty="0"/>
              <a:t>Эффект «</a:t>
            </a:r>
            <a:r>
              <a:rPr lang="ru-RU" i="1" dirty="0"/>
              <a:t>какого черта</a:t>
            </a:r>
            <a:r>
              <a:rPr lang="ru-RU" dirty="0"/>
              <a:t>».</a:t>
            </a:r>
          </a:p>
          <a:p>
            <a:r>
              <a:rPr lang="ru-RU" dirty="0"/>
              <a:t>Будущее на продажу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69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8761412" cy="3416300"/>
          </a:xfrm>
        </p:spPr>
        <p:txBody>
          <a:bodyPr>
            <a:normAutofit/>
          </a:bodyPr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</a:p>
          <a:p>
            <a:r>
              <a:rPr lang="ru-RU" dirty="0"/>
              <a:t>Система подкрепления.</a:t>
            </a:r>
          </a:p>
          <a:p>
            <a:r>
              <a:rPr lang="ru-RU" dirty="0"/>
              <a:t>Эффект «</a:t>
            </a:r>
            <a:r>
              <a:rPr lang="ru-RU" i="1" dirty="0"/>
              <a:t>какого черта</a:t>
            </a:r>
            <a:r>
              <a:rPr lang="ru-RU" dirty="0"/>
              <a:t>».</a:t>
            </a:r>
          </a:p>
          <a:p>
            <a:r>
              <a:rPr lang="ru-RU" dirty="0"/>
              <a:t>Будущее на продажу.</a:t>
            </a:r>
          </a:p>
          <a:p>
            <a:r>
              <a:rPr lang="ru-RU" dirty="0"/>
              <a:t>Сжигайте мосты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81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8761412" cy="4158544"/>
          </a:xfrm>
        </p:spPr>
        <p:txBody>
          <a:bodyPr>
            <a:normAutofit/>
          </a:bodyPr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</a:p>
          <a:p>
            <a:r>
              <a:rPr lang="ru-RU" dirty="0"/>
              <a:t>Система подкрепления.</a:t>
            </a:r>
          </a:p>
          <a:p>
            <a:r>
              <a:rPr lang="ru-RU" dirty="0"/>
              <a:t>Эффект «</a:t>
            </a:r>
            <a:r>
              <a:rPr lang="ru-RU" i="1" dirty="0"/>
              <a:t>какого черта</a:t>
            </a:r>
            <a:r>
              <a:rPr lang="ru-RU" dirty="0"/>
              <a:t>».</a:t>
            </a:r>
          </a:p>
          <a:p>
            <a:r>
              <a:rPr lang="ru-RU" dirty="0"/>
              <a:t>Будущее на продажу.</a:t>
            </a:r>
          </a:p>
          <a:p>
            <a:r>
              <a:rPr lang="ru-RU" dirty="0"/>
              <a:t>Сжигайте мосты.</a:t>
            </a:r>
          </a:p>
          <a:p>
            <a:r>
              <a:rPr lang="ru-RU" dirty="0"/>
              <a:t>Зеркальные нейроны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53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499"/>
            <a:ext cx="8761412" cy="4135967"/>
          </a:xfrm>
        </p:spPr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</a:p>
          <a:p>
            <a:r>
              <a:rPr lang="ru-RU" dirty="0"/>
              <a:t>Система подкрепления.</a:t>
            </a:r>
          </a:p>
          <a:p>
            <a:r>
              <a:rPr lang="ru-RU" dirty="0"/>
              <a:t>Эффект «</a:t>
            </a:r>
            <a:r>
              <a:rPr lang="ru-RU" i="1" dirty="0"/>
              <a:t>какого черта</a:t>
            </a:r>
            <a:r>
              <a:rPr lang="ru-RU" dirty="0"/>
              <a:t>».</a:t>
            </a:r>
          </a:p>
          <a:p>
            <a:r>
              <a:rPr lang="ru-RU" dirty="0"/>
              <a:t>Будущее на продажу.</a:t>
            </a:r>
          </a:p>
          <a:p>
            <a:r>
              <a:rPr lang="ru-RU" dirty="0"/>
              <a:t>Сжигайте мосты.</a:t>
            </a:r>
          </a:p>
          <a:p>
            <a:r>
              <a:rPr lang="ru-RU" dirty="0"/>
              <a:t>Зеркальные нейроны.</a:t>
            </a:r>
          </a:p>
          <a:p>
            <a:r>
              <a:rPr lang="ru-RU" dirty="0"/>
              <a:t>Иронический бумеранг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5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935286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 книги 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6126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816990"/>
            <a:ext cx="9549397" cy="22028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b="1" dirty="0"/>
              <a:t>Сила воли не работает. Пусть твое окружение работает вместо нее.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15833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Человек – порождение ситуации.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165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Человек – порождение ситуации.</a:t>
            </a:r>
          </a:p>
          <a:p>
            <a:r>
              <a:rPr lang="ru-RU" dirty="0"/>
              <a:t>Ваша среда формирует вас.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8533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 по книге 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3957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есть ли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41392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есть ли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мы под силой воли подразумеваем способность управлять самим собой (самоконтроль/дисциплина) и ходом своей жизни таким образом, что бы добиваться всех намеченных целей и реализовывать практически любые свои желания. – Ответ: </a:t>
            </a:r>
            <a:r>
              <a:rPr lang="ru-RU" sz="2000" b="1" dirty="0"/>
              <a:t>Да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461407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есть ли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мы под силой воли подразумеваем способность управлять самим собой (самоконтроль/дисциплина) и ходом своей жизни таким образом, что бы добиваться всех намеченных целей и реализовывать практически любые свои желания. – Ответ: </a:t>
            </a:r>
            <a:r>
              <a:rPr lang="ru-RU" sz="2000" b="1" dirty="0"/>
              <a:t>Да</a:t>
            </a:r>
            <a:r>
              <a:rPr lang="ru-RU" dirty="0"/>
              <a:t>. </a:t>
            </a:r>
          </a:p>
          <a:p>
            <a:endParaRPr lang="ru-RU" dirty="0"/>
          </a:p>
          <a:p>
            <a:r>
              <a:rPr lang="ru-RU" dirty="0"/>
              <a:t>Поможет ли нам Сила Воли? – ответ: </a:t>
            </a:r>
            <a:r>
              <a:rPr lang="ru-RU" sz="2000" b="1" dirty="0"/>
              <a:t>Нет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4737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077904" cy="34163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15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077904" cy="3416300"/>
          </a:xfrm>
        </p:spPr>
        <p:txBody>
          <a:bodyPr/>
          <a:lstStyle/>
          <a:p>
            <a:r>
              <a:rPr lang="ru-RU" dirty="0"/>
              <a:t>Прислушивайся к себе. Чего ты хочешь? Какую проблему ты пытаешься решить?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79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15071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79239" cy="3416300"/>
          </a:xfrm>
        </p:spPr>
        <p:txBody>
          <a:bodyPr/>
          <a:lstStyle/>
          <a:p>
            <a:r>
              <a:rPr lang="ru-RU" dirty="0"/>
              <a:t>Прислушивайся к себе. Чего ты хочешь? Какую проблему ты пытаешься решить?</a:t>
            </a:r>
          </a:p>
          <a:p>
            <a:endParaRPr lang="ru-RU" dirty="0"/>
          </a:p>
          <a:p>
            <a:r>
              <a:rPr lang="ru-RU" dirty="0"/>
              <a:t>Задавай вопросы сам себе. И пытайся найти ответы.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5581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30241" cy="3416300"/>
          </a:xfrm>
        </p:spPr>
        <p:txBody>
          <a:bodyPr/>
          <a:lstStyle/>
          <a:p>
            <a:r>
              <a:rPr lang="ru-RU" dirty="0"/>
              <a:t>Прислушивайся к себе. Чего ты хочешь? Какую проблему ты пытаешься решить?</a:t>
            </a:r>
          </a:p>
          <a:p>
            <a:endParaRPr lang="ru-RU" dirty="0"/>
          </a:p>
          <a:p>
            <a:r>
              <a:rPr lang="ru-RU" dirty="0"/>
              <a:t>Задавай вопросы сам себе. И пытайся найти ответы.</a:t>
            </a:r>
          </a:p>
          <a:p>
            <a:endParaRPr lang="ru-RU" dirty="0"/>
          </a:p>
          <a:p>
            <a:r>
              <a:rPr lang="ru-RU" dirty="0"/>
              <a:t>Найди баланс.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3914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12795" cy="3416300"/>
          </a:xfrm>
        </p:spPr>
        <p:txBody>
          <a:bodyPr/>
          <a:lstStyle/>
          <a:p>
            <a:r>
              <a:rPr lang="ru-RU" dirty="0"/>
              <a:t>Прислушивайся к себе. Чего ты хочешь? Какую проблему ты пытаешься решить?</a:t>
            </a:r>
          </a:p>
          <a:p>
            <a:endParaRPr lang="ru-RU" dirty="0"/>
          </a:p>
          <a:p>
            <a:r>
              <a:rPr lang="ru-RU" dirty="0"/>
              <a:t>Задавай вопросы сам себе. И пытайся найти ответы.</a:t>
            </a:r>
          </a:p>
          <a:p>
            <a:endParaRPr lang="ru-RU" dirty="0"/>
          </a:p>
          <a:p>
            <a:r>
              <a:rPr lang="ru-RU" dirty="0"/>
              <a:t>Найди баланс.</a:t>
            </a:r>
          </a:p>
          <a:p>
            <a:endParaRPr lang="ru-RU" dirty="0"/>
          </a:p>
          <a:p>
            <a:r>
              <a:rPr lang="ru-RU" dirty="0"/>
              <a:t>Найди ту конфигурацию которая будет работать именно для тебя. Пойми что нету той </a:t>
            </a:r>
            <a:r>
              <a:rPr lang="en-US" i="1" dirty="0"/>
              <a:t>silver bullet</a:t>
            </a:r>
            <a:r>
              <a:rPr lang="en-US" dirty="0"/>
              <a:t> </a:t>
            </a:r>
            <a:r>
              <a:rPr lang="ru-RU" dirty="0"/>
              <a:t>которую все пытаются найти.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7731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457120" cy="706964"/>
          </a:xfrm>
        </p:spPr>
        <p:txBody>
          <a:bodyPr/>
          <a:lstStyle/>
          <a:p>
            <a:r>
              <a:rPr lang="ru-RU" dirty="0"/>
              <a:t>А</a:t>
            </a:r>
            <a:r>
              <a:rPr lang="en-US" dirty="0"/>
              <a:t> </a:t>
            </a:r>
            <a:r>
              <a:rPr lang="ru-RU" dirty="0"/>
              <a:t>зачем нам всё это?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Какую проблему мы вообще пытаемся решить?</a:t>
            </a:r>
          </a:p>
        </p:txBody>
      </p:sp>
    </p:spTree>
    <p:extLst>
      <p:ext uri="{BB962C8B-B14F-4D97-AF65-F5344CB8AC3E}">
        <p14:creationId xmlns:p14="http://schemas.microsoft.com/office/powerpoint/2010/main" val="3377453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457120" cy="706964"/>
          </a:xfrm>
        </p:spPr>
        <p:txBody>
          <a:bodyPr/>
          <a:lstStyle/>
          <a:p>
            <a:r>
              <a:rPr lang="ru-RU" dirty="0"/>
              <a:t>Цель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Нету важного.</a:t>
            </a:r>
          </a:p>
          <a:p>
            <a:r>
              <a:rPr lang="ru-RU" dirty="0"/>
              <a:t>Нету потребного будущего.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6438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68100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89824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5505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48195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602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2865034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r>
              <a:rPr lang="ru-RU" dirty="0"/>
              <a:t>Научитесь правильно Отдыхать.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10290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r>
              <a:rPr lang="ru-RU" dirty="0"/>
              <a:t>Научитесь правильно Отдыхать.</a:t>
            </a:r>
          </a:p>
          <a:p>
            <a:r>
              <a:rPr lang="ru-RU" dirty="0"/>
              <a:t>Заведите ритуалы и привычки.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0863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r>
              <a:rPr lang="ru-RU" dirty="0"/>
              <a:t>Научитесь правильно Отдыхать.</a:t>
            </a:r>
          </a:p>
          <a:p>
            <a:r>
              <a:rPr lang="ru-RU" dirty="0"/>
              <a:t>Заведите ритуалы и привычки.</a:t>
            </a:r>
          </a:p>
          <a:p>
            <a:r>
              <a:rPr lang="ru-RU" dirty="0"/>
              <a:t>Будьте позитивны.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11188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r>
              <a:rPr lang="ru-RU" dirty="0"/>
              <a:t>Научитесь правильно Отдыхать.</a:t>
            </a:r>
          </a:p>
          <a:p>
            <a:r>
              <a:rPr lang="ru-RU" dirty="0"/>
              <a:t>Заведите ритуалы и привычки.</a:t>
            </a:r>
          </a:p>
          <a:p>
            <a:r>
              <a:rPr lang="ru-RU" dirty="0"/>
              <a:t>Будьте позитивны.</a:t>
            </a:r>
            <a:endParaRPr lang="en-US" dirty="0"/>
          </a:p>
          <a:p>
            <a:r>
              <a:rPr lang="ru-RU" dirty="0"/>
              <a:t>Занимайтесь спортом.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06975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3569464"/>
            <a:ext cx="8761412" cy="2450335"/>
          </a:xfrm>
        </p:spPr>
        <p:txBody>
          <a:bodyPr/>
          <a:lstStyle/>
          <a:p>
            <a:pPr marL="0" indent="0" algn="ctr">
              <a:buNone/>
            </a:pPr>
            <a:r>
              <a:rPr lang="ru-RU" sz="1800" i="1" dirty="0">
                <a:effectLst/>
                <a:latin typeface="Century Gothic (Body)"/>
              </a:rPr>
              <a:t>Сохраните мировоззрение ученого. Пробуйте новое, собирайте собственные данные, прислушивайтесь к фактам. Будьте открыты неожиданным идеям, учитесь как на собственных ошибках, так и на успехах. Берегите то, что вам помогает, и делитесь знаниями с окружающими.</a:t>
            </a:r>
          </a:p>
          <a:p>
            <a:pPr marL="0" indent="0" algn="ctr">
              <a:buNone/>
            </a:pPr>
            <a:r>
              <a:rPr lang="ru-RU" i="1" dirty="0">
                <a:latin typeface="Century Gothic (Body)"/>
              </a:rPr>
              <a:t>Келли Макгонигал (с)</a:t>
            </a:r>
          </a:p>
        </p:txBody>
      </p:sp>
    </p:spTree>
    <p:extLst>
      <p:ext uri="{BB962C8B-B14F-4D97-AF65-F5344CB8AC3E}">
        <p14:creationId xmlns:p14="http://schemas.microsoft.com/office/powerpoint/2010/main" val="16399029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Книги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70183" cy="4183194"/>
          </a:xfrm>
        </p:spPr>
        <p:txBody>
          <a:bodyPr>
            <a:normAutofit/>
          </a:bodyPr>
          <a:lstStyle/>
          <a:p>
            <a:r>
              <a:rPr lang="ru-RU" dirty="0"/>
              <a:t>Келли Макгонигал. Сила воли. Как развить и укрепить.</a:t>
            </a:r>
          </a:p>
          <a:p>
            <a:r>
              <a:rPr lang="ru-RU" dirty="0"/>
              <a:t>Бенжамин Харди. Сила воли не работает. Пусть твое окружение работает вместо нее.</a:t>
            </a:r>
          </a:p>
          <a:p>
            <a:endParaRPr lang="ru-RU" dirty="0"/>
          </a:p>
          <a:p>
            <a:pPr marL="0" indent="0" algn="ctr">
              <a:buNone/>
            </a:pPr>
            <a:r>
              <a:rPr lang="ru-RU" sz="1900" i="1" dirty="0"/>
              <a:t>Другие рекомендасьон.</a:t>
            </a:r>
            <a:endParaRPr lang="ru-RU" i="1" dirty="0"/>
          </a:p>
          <a:p>
            <a:r>
              <a:rPr lang="ru-RU" dirty="0"/>
              <a:t>Максим Дорофеев. Джедайские техники.</a:t>
            </a:r>
          </a:p>
          <a:p>
            <a:r>
              <a:rPr lang="ru-RU" dirty="0"/>
              <a:t>Андрей Курпатов. Красная таблетка.</a:t>
            </a:r>
          </a:p>
          <a:p>
            <a:r>
              <a:rPr lang="ru-RU" dirty="0"/>
              <a:t>Энди Паддикомб. Медитация и осознанность.</a:t>
            </a:r>
          </a:p>
          <a:p>
            <a:r>
              <a:rPr lang="ru-RU" dirty="0"/>
              <a:t>Дэвид Рок. Мозг. Как использовать свои возможности по максимому и без перегрузок.</a:t>
            </a:r>
          </a:p>
          <a:p>
            <a:r>
              <a:rPr lang="ru-RU" dirty="0"/>
              <a:t>Даниэль Канеман. Думай медленно, Решай быстро.</a:t>
            </a:r>
          </a:p>
        </p:txBody>
      </p:sp>
    </p:spTree>
    <p:extLst>
      <p:ext uri="{BB962C8B-B14F-4D97-AF65-F5344CB8AC3E}">
        <p14:creationId xmlns:p14="http://schemas.microsoft.com/office/powerpoint/2010/main" val="284186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r>
              <a:rPr lang="ru-RU" sz="1800" dirty="0">
                <a:effectLst/>
                <a:latin typeface="Century Gothic (Body)"/>
              </a:rPr>
              <a:t>Обезьянка и Рациональный тип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4678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r>
              <a:rPr lang="ru-RU" sz="1800" dirty="0">
                <a:effectLst/>
                <a:latin typeface="Century Gothic (Body)"/>
              </a:rPr>
              <a:t>Обезьянка и Рациональный тип</a:t>
            </a:r>
          </a:p>
          <a:p>
            <a:r>
              <a:rPr lang="ru-RU" sz="1800" dirty="0">
                <a:effectLst/>
                <a:latin typeface="Century Gothic (Body)"/>
              </a:rPr>
              <a:t>Пассажир и Машинист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6949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r>
              <a:rPr lang="ru-RU" sz="1800" dirty="0">
                <a:effectLst/>
                <a:latin typeface="Century Gothic (Body)"/>
              </a:rPr>
              <a:t>Обезьянка и Рациональный тип</a:t>
            </a:r>
          </a:p>
          <a:p>
            <a:r>
              <a:rPr lang="ru-RU" sz="1800" dirty="0">
                <a:effectLst/>
                <a:latin typeface="Century Gothic (Body)"/>
              </a:rPr>
              <a:t>Пассажир и Машинист</a:t>
            </a:r>
          </a:p>
          <a:p>
            <a:r>
              <a:rPr lang="ru-RU" sz="1800" dirty="0">
                <a:effectLst/>
                <a:latin typeface="Century Gothic (Body)"/>
              </a:rPr>
              <a:t>Сердце и Ум</a:t>
            </a: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03080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8800</TotalTime>
  <Words>2810</Words>
  <Application>Microsoft Office PowerPoint</Application>
  <PresentationFormat>Widescreen</PresentationFormat>
  <Paragraphs>488</Paragraphs>
  <Slides>65</Slides>
  <Notes>26</Notes>
  <HiddenSlides>13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Century Gothic</vt:lpstr>
      <vt:lpstr>Century Gothic (Body)</vt:lpstr>
      <vt:lpstr>Wingdings 3</vt:lpstr>
      <vt:lpstr>Ion Boardroom</vt:lpstr>
      <vt:lpstr>Сила Воли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Где находится наш тормоз?</vt:lpstr>
      <vt:lpstr>Финеас Гейдж</vt:lpstr>
      <vt:lpstr>Финеас Гейдж</vt:lpstr>
      <vt:lpstr>Финеас Гейдж</vt:lpstr>
      <vt:lpstr>Финеас Гейдж</vt:lpstr>
      <vt:lpstr>Финеас Гейдж</vt:lpstr>
      <vt:lpstr>Финеас Гейдж</vt:lpstr>
      <vt:lpstr>Мозг. Старый и Новый.</vt:lpstr>
      <vt:lpstr>Мозг. Старый и Новый.</vt:lpstr>
      <vt:lpstr>Мозг. Старый и Новый.</vt:lpstr>
      <vt:lpstr>Мозг. Старый и Новый.</vt:lpstr>
      <vt:lpstr>Мозг. Старый и Новый.</vt:lpstr>
      <vt:lpstr>Келли Макгонигал</vt:lpstr>
      <vt:lpstr>Келли Макгонигал</vt:lpstr>
      <vt:lpstr>Келли Макгонигал</vt:lpstr>
      <vt:lpstr>Келли Макгонигал</vt:lpstr>
      <vt:lpstr>Келли Макгонигал</vt:lpstr>
      <vt:lpstr>Келли Макгонигал</vt:lpstr>
      <vt:lpstr>Советы</vt:lpstr>
      <vt:lpstr>Советы</vt:lpstr>
      <vt:lpstr>Советы</vt:lpstr>
      <vt:lpstr>Советы</vt:lpstr>
      <vt:lpstr>Келли Макгонигал</vt:lpstr>
      <vt:lpstr>Келли Макгонигал</vt:lpstr>
      <vt:lpstr>Келли Макгонигал</vt:lpstr>
      <vt:lpstr>Келли Макгонигал</vt:lpstr>
      <vt:lpstr>Келли Макгонигал</vt:lpstr>
      <vt:lpstr>Келли Макгонигал</vt:lpstr>
      <vt:lpstr>Келли Макгонигал</vt:lpstr>
      <vt:lpstr>Резюме книги Келли Макгонигал</vt:lpstr>
      <vt:lpstr>Бенжамин Харди</vt:lpstr>
      <vt:lpstr>Бенжамин Харди</vt:lpstr>
      <vt:lpstr>Бенжамин Харди</vt:lpstr>
      <vt:lpstr>Резюме по книге Бенжамин Харди</vt:lpstr>
      <vt:lpstr>Так есть ли Сила Воли?</vt:lpstr>
      <vt:lpstr>Так есть ли Сила Воли?</vt:lpstr>
      <vt:lpstr>Так есть ли Сила Воли?</vt:lpstr>
      <vt:lpstr>И что мне делать?</vt:lpstr>
      <vt:lpstr>И что мне делать?</vt:lpstr>
      <vt:lpstr>И что мне делать?</vt:lpstr>
      <vt:lpstr>И что мне делать?</vt:lpstr>
      <vt:lpstr>И что мне делать?</vt:lpstr>
      <vt:lpstr>А зачем нам всё это?</vt:lpstr>
      <vt:lpstr>Цель</vt:lpstr>
      <vt:lpstr>Советы</vt:lpstr>
      <vt:lpstr>Советы</vt:lpstr>
      <vt:lpstr>Советы</vt:lpstr>
      <vt:lpstr>Советы</vt:lpstr>
      <vt:lpstr>Советы</vt:lpstr>
      <vt:lpstr>Советы</vt:lpstr>
      <vt:lpstr>Советы</vt:lpstr>
      <vt:lpstr>Советы</vt:lpstr>
      <vt:lpstr>Советы</vt:lpstr>
      <vt:lpstr>Резюме</vt:lpstr>
      <vt:lpstr>Книги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Сила Воли</dc:title>
  <dc:creator>Vladimir Makarevich</dc:creator>
  <cp:lastModifiedBy>Vladimir Makarevich</cp:lastModifiedBy>
  <cp:revision>211</cp:revision>
  <dcterms:created xsi:type="dcterms:W3CDTF">2021-01-11T07:37:23Z</dcterms:created>
  <dcterms:modified xsi:type="dcterms:W3CDTF">2021-02-12T07:13:29Z</dcterms:modified>
</cp:coreProperties>
</file>