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53" r:id="rId34"/>
    <p:sldId id="351" r:id="rId35"/>
    <p:sldId id="343" r:id="rId36"/>
    <p:sldId id="349" r:id="rId37"/>
    <p:sldId id="345" r:id="rId38"/>
    <p:sldId id="350" r:id="rId39"/>
    <p:sldId id="346" r:id="rId40"/>
    <p:sldId id="352" r:id="rId41"/>
    <p:sldId id="354" r:id="rId42"/>
    <p:sldId id="321" r:id="rId43"/>
    <p:sldId id="266" r:id="rId44"/>
    <p:sldId id="267" r:id="rId45"/>
    <p:sldId id="318" r:id="rId46"/>
    <p:sldId id="287" r:id="rId47"/>
    <p:sldId id="288" r:id="rId48"/>
    <p:sldId id="289" r:id="rId49"/>
    <p:sldId id="294" r:id="rId50"/>
    <p:sldId id="348" r:id="rId51"/>
    <p:sldId id="291" r:id="rId52"/>
    <p:sldId id="292" r:id="rId53"/>
    <p:sldId id="293" r:id="rId54"/>
    <p:sldId id="277" r:id="rId55"/>
    <p:sldId id="306" r:id="rId56"/>
    <p:sldId id="305" r:id="rId57"/>
    <p:sldId id="284" r:id="rId58"/>
    <p:sldId id="278" r:id="rId59"/>
    <p:sldId id="279" r:id="rId60"/>
    <p:sldId id="280" r:id="rId61"/>
    <p:sldId id="281" r:id="rId62"/>
    <p:sldId id="282" r:id="rId63"/>
    <p:sldId id="283" r:id="rId64"/>
    <p:sldId id="347" r:id="rId65"/>
    <p:sldId id="317" r:id="rId66"/>
    <p:sldId id="285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6023" autoAdjust="0"/>
  </p:normalViewPr>
  <p:slideViewPr>
    <p:cSldViewPr snapToGrid="0">
      <p:cViewPr varScale="1">
        <p:scale>
          <a:sx n="87" d="100"/>
          <a:sy n="87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1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Стресс.</a:t>
            </a:r>
          </a:p>
          <a:p>
            <a:endParaRPr lang="ru-RU" dirty="0"/>
          </a:p>
          <a:p>
            <a:r>
              <a:rPr lang="ru-RU" dirty="0"/>
              <a:t>Бей или беги.</a:t>
            </a:r>
          </a:p>
          <a:p>
            <a:endParaRPr lang="ru-RU" dirty="0"/>
          </a:p>
          <a:p>
            <a:r>
              <a:rPr lang="ru-RU" dirty="0"/>
              <a:t>Обещание награды в купе с обещаением утешения. </a:t>
            </a:r>
          </a:p>
          <a:p>
            <a:endParaRPr lang="ru-RU" dirty="0"/>
          </a:p>
          <a:p>
            <a:r>
              <a:rPr lang="ru-RU" dirty="0"/>
              <a:t>Страшные картинки на пачке с сигаретами.</a:t>
            </a:r>
          </a:p>
          <a:p>
            <a:endParaRPr lang="ru-RU" dirty="0"/>
          </a:p>
          <a:p>
            <a:r>
              <a:rPr lang="ru-RU" dirty="0"/>
              <a:t>Эффект какого черта.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Эффект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какого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черта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состоит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из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цикла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сожаления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больших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свести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ущерб</a:t>
            </a:r>
            <a:r>
              <a:rPr lang="en-US" sz="1800" dirty="0">
                <a:effectLst/>
                <a:latin typeface="Calibri" panose="020F0502020204030204" pitchFamily="34" charset="0"/>
              </a:rPr>
              <a:t> к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минимуму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объедаться</a:t>
            </a:r>
            <a:r>
              <a:rPr lang="ru-RU" sz="1800" dirty="0">
                <a:effectLst/>
                <a:latin typeface="Calibri" panose="020F0502020204030204" pitchFamily="34" charset="0"/>
              </a:rPr>
              <a:t> они делают все на оборот</a:t>
            </a:r>
          </a:p>
          <a:p>
            <a:endParaRPr lang="ru-RU" dirty="0"/>
          </a:p>
          <a:p>
            <a:r>
              <a:rPr lang="ru-RU" dirty="0"/>
              <a:t>Вина, стыд, безнадежность, потеря контроля и тп.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Поразительно, но именно прощение, а не вина повышает ответственность.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Когда мы проигрываем в волевых испытаниях, мы часто виним себя: мы слабые, безвольные тюфяки. Но зачастую проблема в том что наш мозг и тело пребывают в неподходящем для самоконтроля состоянии.</a:t>
            </a:r>
          </a:p>
          <a:p>
            <a:endParaRPr lang="ru-RU" dirty="0"/>
          </a:p>
          <a:p>
            <a:r>
              <a:rPr lang="ru-RU" dirty="0"/>
              <a:t>Решение: прощение и не корить себя за ошибки, а признать что ты всего лишь человек и не идеален.</a:t>
            </a:r>
          </a:p>
          <a:p>
            <a:endParaRPr lang="ru-RU" dirty="0"/>
          </a:p>
          <a:p>
            <a:r>
              <a:rPr lang="ru-RU" dirty="0"/>
              <a:t>Но мы часто думаем что мы сорвались потому что не сильно строги к себе, жестки. Занимаемся самоедством.</a:t>
            </a:r>
          </a:p>
          <a:p>
            <a:endParaRPr lang="ru-RU" dirty="0"/>
          </a:p>
          <a:p>
            <a:r>
              <a:rPr lang="ru-RU" dirty="0"/>
              <a:t>Прощай себя когда ошибаешся.</a:t>
            </a:r>
          </a:p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 шимпанзе или 40 студентов Гарворда.</a:t>
            </a:r>
          </a:p>
          <a:p>
            <a:r>
              <a:rPr lang="ru-RU" dirty="0"/>
              <a:t>2 сейчас или 6 потом. Теория и Реальность.</a:t>
            </a:r>
          </a:p>
          <a:p>
            <a:endParaRPr lang="ru-RU" dirty="0"/>
          </a:p>
          <a:p>
            <a:r>
              <a:rPr lang="ru-RU" dirty="0"/>
              <a:t>Проблема рациональности.</a:t>
            </a:r>
          </a:p>
          <a:p>
            <a:endParaRPr lang="ru-RU" dirty="0"/>
          </a:p>
          <a:p>
            <a:r>
              <a:rPr lang="ru-RU" dirty="0"/>
              <a:t>Экономисты. Обесценивание при задержке.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Экономисты называют это обесцениванием при задержке — чем дольше приходится ждать награды, тем меньше она ценится.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В поведенческой экономике это называется ограниченной рациональностью: мы рациональны, пока не приходится действовать.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Наша система подкрепления не умеет реагировать на будущие блага.</a:t>
            </a:r>
          </a:p>
          <a:p>
            <a:endParaRPr lang="ru-RU" dirty="0"/>
          </a:p>
          <a:p>
            <a:r>
              <a:rPr lang="ru-RU" dirty="0"/>
              <a:t>Но что если убрать награду с поля видения – подальше.</a:t>
            </a:r>
          </a:p>
          <a:p>
            <a:endParaRPr lang="ru-RU" dirty="0"/>
          </a:p>
          <a:p>
            <a:r>
              <a:rPr lang="ru-RU" dirty="0"/>
              <a:t>Каков у ваш процент скидки? Людям свойственно обесценивать будущие блага.</a:t>
            </a:r>
          </a:p>
          <a:p>
            <a:endParaRPr lang="ru-RU" dirty="0"/>
          </a:p>
          <a:p>
            <a:r>
              <a:rPr lang="ru-RU" dirty="0"/>
              <a:t>Зефирный тест.</a:t>
            </a:r>
          </a:p>
          <a:p>
            <a:r>
              <a:rPr lang="ru-RU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1519 год Эрнан Кортес испанский конкистадор в поисках золота и серебра повел экспедицию с Кубы на полуостров Юкатан в юго-восточной Мексике.</a:t>
            </a:r>
          </a:p>
          <a:p>
            <a:r>
              <a:rPr lang="ru-RU" dirty="0"/>
              <a:t> </a:t>
            </a: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любимая байка поведенческих экономистов: они считают, что лучшая стратегия самоконтроля — сжигать за собой мосты.</a:t>
            </a:r>
          </a:p>
          <a:p>
            <a:endParaRPr lang="ru-RU" dirty="0"/>
          </a:p>
          <a:p>
            <a:r>
              <a:rPr lang="ru-RU" dirty="0"/>
              <a:t>Сайты по блокировке. И даже по оплате если поситишь.</a:t>
            </a:r>
          </a:p>
          <a:p>
            <a:endParaRPr lang="ru-RU" dirty="0"/>
          </a:p>
          <a:p>
            <a:r>
              <a:rPr lang="ru-RU" dirty="0"/>
              <a:t>Будущее я. Будущее я – незнакомец.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Напротив, связь с будущим «я» защищает нас от наших худших порывов.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фильм "назад в будущее"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У нас есть особые нейроны — они называются зеркальными, их единственная задача[38] — отслеживать, что думают, чувствуют и делают другие люди.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поэтому продавцов, менеджеров и политиков учат намеренно копировать позы других людей: человек, которому подражают, более внушаем</a:t>
            </a:r>
            <a:r>
              <a:rPr lang="ru-RU" sz="1800" dirty="0">
                <a:effectLst/>
                <a:latin typeface="Calibri" panose="020F0502020204030204" pitchFamily="34" charset="0"/>
              </a:rPr>
              <a:t>).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закадровый смех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</a:rPr>
              <a:t>Поэтому в компании мы едим больше, чем в одиночку, игроки поднимают ставки, когда кто-то срывает куш, и мы тратим больше, когда ходим по магазинам с друзьями.</a:t>
            </a:r>
            <a:endParaRPr lang="ru-RU" dirty="0"/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Хорошая новость заключается в том, что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заразиться можно только теми целями, которые вы в некоторой степени разделяете.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Социальное доказательство.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сли твои друзья побегут прыгать с моста, ты тоже прыгнешь</a:t>
            </a:r>
            <a:r>
              <a:rPr lang="ru-RU" sz="1800" dirty="0">
                <a:effectLst/>
                <a:latin typeface="Calibri" panose="020F0502020204030204" pitchFamily="34" charset="0"/>
              </a:rPr>
              <a:t>?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Гордость и Стыд.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Calibri" panose="020F0502020204030204" pitchFamily="34" charset="0"/>
              </a:rPr>
              <a:t>Дэвид Дестено, психолог из Северо-Восточного университета, утверждает, что такие социальные эмоции, как гордость и стыд, влияют на наши решения быстрее и сильнее рациональных доводов о долгосрочных затратах и выгодах.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Попытки контролироват мысли и чувства вызывают обратный эффект.</a:t>
            </a:r>
          </a:p>
          <a:p>
            <a:endParaRPr lang="ru-RU" dirty="0"/>
          </a:p>
          <a:p>
            <a:r>
              <a:rPr lang="ru-RU" dirty="0"/>
              <a:t>Белые медведи.</a:t>
            </a:r>
          </a:p>
          <a:p>
            <a:endParaRPr lang="ru-RU" dirty="0"/>
          </a:p>
          <a:p>
            <a:r>
              <a:rPr lang="ru-RU" dirty="0"/>
              <a:t>Проблема с запретами.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Собственно, диеты — даже лучший способ поправиться, чем похудеть. На диетах полнеют сильнее, чем без диет.</a:t>
            </a:r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Чем больше вы избегаете какого-то продукта, тем больше о нем думаете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Часть</a:t>
            </a:r>
            <a:r>
              <a:rPr lang="en-US" sz="36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Часть</a:t>
            </a:r>
            <a:r>
              <a:rPr lang="en-US" sz="3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34143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9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4158544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3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8761412" cy="4135967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нейроны.</a:t>
            </a:r>
          </a:p>
          <a:p>
            <a:r>
              <a:rPr lang="ru-RU" dirty="0"/>
              <a:t>Иронический бумеранг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26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Часть</a:t>
            </a:r>
            <a:r>
              <a:rPr lang="en-US" sz="36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192626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Поможет ли нам Сила Воли? – ответ: </a:t>
            </a:r>
            <a:r>
              <a:rPr lang="ru-RU" sz="2000" b="1" dirty="0"/>
              <a:t>Нет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98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  <a:endParaRPr lang="en-US" dirty="0"/>
          </a:p>
          <a:p>
            <a:r>
              <a:rPr lang="ru-RU" dirty="0"/>
              <a:t>Занимайтесь спортом.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97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569464"/>
            <a:ext cx="8761412" cy="2450335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Сохраните мировоззрение ученого. Пробуйте новое, собирайте собственные данные, прислушивайтесь к фактам. Будьте открыты неожиданным идеям, учитесь как на собственных ошибках, так и на успехах. Берегите то, что вам помогает, и делитесь знаниями с окружающими.</a:t>
            </a:r>
          </a:p>
          <a:p>
            <a:pPr marL="0" indent="0" algn="ctr">
              <a:buNone/>
            </a:pPr>
            <a:r>
              <a:rPr lang="ru-RU" i="1" dirty="0">
                <a:latin typeface="Century Gothic (Body)"/>
              </a:rPr>
              <a:t>Келли Макгонигал (с)</a:t>
            </a:r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медленно, Решай быстро.</a:t>
            </a:r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9297</TotalTime>
  <Words>2744</Words>
  <Application>Microsoft Office PowerPoint</Application>
  <PresentationFormat>Widescreen</PresentationFormat>
  <Paragraphs>479</Paragraphs>
  <Slides>66</Slides>
  <Notes>28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Сила Воли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Сила Воли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Резюме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215</cp:revision>
  <dcterms:created xsi:type="dcterms:W3CDTF">2021-01-11T07:37:23Z</dcterms:created>
  <dcterms:modified xsi:type="dcterms:W3CDTF">2021-02-12T15:32:45Z</dcterms:modified>
</cp:coreProperties>
</file>