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64" r:id="rId2"/>
    <p:sldId id="256" r:id="rId3"/>
    <p:sldId id="265" r:id="rId4"/>
    <p:sldId id="259" r:id="rId5"/>
    <p:sldId id="266" r:id="rId6"/>
    <p:sldId id="267" r:id="rId7"/>
    <p:sldId id="268" r:id="rId8"/>
    <p:sldId id="269" r:id="rId9"/>
    <p:sldId id="263" r:id="rId10"/>
  </p:sldIdLst>
  <p:sldSz cx="14630400" cy="8229600"/>
  <p:notesSz cx="8229600" cy="14630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5EF"/>
    <a:srgbClr val="76B9FF"/>
    <a:srgbClr val="202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37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875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733"/>
        </a:solidFill>
        <a:effectLst/>
      </p:bgPr>
    </p:bg>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983544975"/>
              </p:ext>
            </p:extLst>
          </p:nvPr>
        </p:nvGraphicFramePr>
        <p:xfrm>
          <a:off x="1012363" y="274321"/>
          <a:ext cx="11165586" cy="7610684"/>
        </p:xfrm>
        <a:graphic>
          <a:graphicData uri="http://schemas.openxmlformats.org/drawingml/2006/table">
            <a:tbl>
              <a:tblPr firstRow="1" bandRow="1">
                <a:tableStyleId>{2D5ABB26-0587-4C30-8999-92F81FD0307C}</a:tableStyleId>
              </a:tblPr>
              <a:tblGrid>
                <a:gridCol w="5862828">
                  <a:extLst>
                    <a:ext uri="{9D8B030D-6E8A-4147-A177-3AD203B41FA5}">
                      <a16:colId xmlns:a16="http://schemas.microsoft.com/office/drawing/2014/main" val="20000"/>
                    </a:ext>
                  </a:extLst>
                </a:gridCol>
                <a:gridCol w="5302758">
                  <a:extLst>
                    <a:ext uri="{9D8B030D-6E8A-4147-A177-3AD203B41FA5}">
                      <a16:colId xmlns:a16="http://schemas.microsoft.com/office/drawing/2014/main" val="20001"/>
                    </a:ext>
                  </a:extLst>
                </a:gridCol>
              </a:tblGrid>
              <a:tr h="1798148">
                <a:tc gridSpan="2">
                  <a:txBody>
                    <a:bodyPr/>
                    <a:lstStyle/>
                    <a:p>
                      <a:pPr marL="1914525" algn="ctr">
                        <a:lnSpc>
                          <a:spcPts val="1530"/>
                        </a:lnSpc>
                      </a:pPr>
                      <a:r>
                        <a:rPr sz="1700" spc="-10" dirty="0">
                          <a:solidFill>
                            <a:srgbClr val="D6E5EF"/>
                          </a:solidFill>
                          <a:latin typeface="Times New Roman"/>
                          <a:cs typeface="Times New Roman"/>
                        </a:rPr>
                        <a:t>Министерство</a:t>
                      </a:r>
                      <a:r>
                        <a:rPr sz="1700" spc="-15" dirty="0">
                          <a:solidFill>
                            <a:srgbClr val="D6E5EF"/>
                          </a:solidFill>
                          <a:latin typeface="Times New Roman"/>
                          <a:cs typeface="Times New Roman"/>
                        </a:rPr>
                        <a:t> </a:t>
                      </a:r>
                      <a:r>
                        <a:rPr sz="1700" spc="-10" dirty="0">
                          <a:solidFill>
                            <a:srgbClr val="D6E5EF"/>
                          </a:solidFill>
                          <a:latin typeface="Times New Roman"/>
                          <a:cs typeface="Times New Roman"/>
                        </a:rPr>
                        <a:t>науки</a:t>
                      </a:r>
                      <a:r>
                        <a:rPr sz="1700" spc="5" dirty="0">
                          <a:solidFill>
                            <a:srgbClr val="D6E5EF"/>
                          </a:solidFill>
                          <a:latin typeface="Times New Roman"/>
                          <a:cs typeface="Times New Roman"/>
                        </a:rPr>
                        <a:t> </a:t>
                      </a:r>
                      <a:r>
                        <a:rPr sz="1700" dirty="0">
                          <a:solidFill>
                            <a:srgbClr val="D6E5EF"/>
                          </a:solidFill>
                          <a:latin typeface="Times New Roman"/>
                          <a:cs typeface="Times New Roman"/>
                        </a:rPr>
                        <a:t>и </a:t>
                      </a:r>
                      <a:r>
                        <a:rPr sz="1700" spc="-10" dirty="0">
                          <a:solidFill>
                            <a:srgbClr val="D6E5EF"/>
                          </a:solidFill>
                          <a:latin typeface="Times New Roman"/>
                          <a:cs typeface="Times New Roman"/>
                        </a:rPr>
                        <a:t>высшего</a:t>
                      </a:r>
                      <a:r>
                        <a:rPr sz="1700" spc="-25" dirty="0">
                          <a:solidFill>
                            <a:srgbClr val="D6E5EF"/>
                          </a:solidFill>
                          <a:latin typeface="Times New Roman"/>
                          <a:cs typeface="Times New Roman"/>
                        </a:rPr>
                        <a:t> </a:t>
                      </a:r>
                      <a:r>
                        <a:rPr sz="1700" spc="-10" dirty="0">
                          <a:solidFill>
                            <a:srgbClr val="D6E5EF"/>
                          </a:solidFill>
                          <a:latin typeface="Times New Roman"/>
                          <a:cs typeface="Times New Roman"/>
                        </a:rPr>
                        <a:t>образования</a:t>
                      </a:r>
                      <a:r>
                        <a:rPr sz="1700" spc="-25" dirty="0">
                          <a:solidFill>
                            <a:srgbClr val="D6E5EF"/>
                          </a:solidFill>
                          <a:latin typeface="Times New Roman"/>
                          <a:cs typeface="Times New Roman"/>
                        </a:rPr>
                        <a:t> </a:t>
                      </a:r>
                      <a:r>
                        <a:rPr sz="1700" spc="-10" dirty="0">
                          <a:solidFill>
                            <a:srgbClr val="D6E5EF"/>
                          </a:solidFill>
                          <a:latin typeface="Times New Roman"/>
                          <a:cs typeface="Times New Roman"/>
                        </a:rPr>
                        <a:t>Республики</a:t>
                      </a:r>
                      <a:r>
                        <a:rPr sz="1700" spc="5" dirty="0">
                          <a:solidFill>
                            <a:srgbClr val="D6E5EF"/>
                          </a:solidFill>
                          <a:latin typeface="Times New Roman"/>
                          <a:cs typeface="Times New Roman"/>
                        </a:rPr>
                        <a:t> </a:t>
                      </a:r>
                      <a:r>
                        <a:rPr sz="1700" spc="-10" dirty="0">
                          <a:solidFill>
                            <a:srgbClr val="D6E5EF"/>
                          </a:solidFill>
                          <a:latin typeface="Times New Roman"/>
                          <a:cs typeface="Times New Roman"/>
                        </a:rPr>
                        <a:t>Казахстан</a:t>
                      </a:r>
                      <a:endParaRPr sz="1700" dirty="0">
                        <a:solidFill>
                          <a:srgbClr val="D6E5EF"/>
                        </a:solidFill>
                        <a:latin typeface="Times New Roman"/>
                        <a:cs typeface="Times New Roman"/>
                      </a:endParaRPr>
                    </a:p>
                    <a:p>
                      <a:pPr marL="2892425" marR="967740" algn="ctr">
                        <a:lnSpc>
                          <a:spcPts val="1800"/>
                        </a:lnSpc>
                        <a:spcBef>
                          <a:spcPts val="80"/>
                        </a:spcBef>
                      </a:pPr>
                      <a:r>
                        <a:rPr sz="1700" spc="-10" dirty="0">
                          <a:solidFill>
                            <a:srgbClr val="D6E5EF"/>
                          </a:solidFill>
                          <a:latin typeface="Times New Roman"/>
                          <a:cs typeface="Times New Roman"/>
                        </a:rPr>
                        <a:t>Северо-Казахстанский</a:t>
                      </a:r>
                      <a:r>
                        <a:rPr sz="1700" spc="-35" dirty="0">
                          <a:solidFill>
                            <a:srgbClr val="D6E5EF"/>
                          </a:solidFill>
                          <a:latin typeface="Times New Roman"/>
                          <a:cs typeface="Times New Roman"/>
                        </a:rPr>
                        <a:t> </a:t>
                      </a:r>
                      <a:r>
                        <a:rPr sz="1700" spc="-10" dirty="0">
                          <a:solidFill>
                            <a:srgbClr val="D6E5EF"/>
                          </a:solidFill>
                          <a:latin typeface="Times New Roman"/>
                          <a:cs typeface="Times New Roman"/>
                        </a:rPr>
                        <a:t>государственный</a:t>
                      </a:r>
                      <a:r>
                        <a:rPr sz="1700" spc="-30" dirty="0">
                          <a:solidFill>
                            <a:srgbClr val="D6E5EF"/>
                          </a:solidFill>
                          <a:latin typeface="Times New Roman"/>
                          <a:cs typeface="Times New Roman"/>
                        </a:rPr>
                        <a:t> </a:t>
                      </a:r>
                      <a:r>
                        <a:rPr sz="1700" dirty="0">
                          <a:solidFill>
                            <a:srgbClr val="D6E5EF"/>
                          </a:solidFill>
                          <a:latin typeface="Times New Roman"/>
                          <a:cs typeface="Times New Roman"/>
                        </a:rPr>
                        <a:t>университет</a:t>
                      </a:r>
                      <a:r>
                        <a:rPr sz="1700" spc="-15" dirty="0">
                          <a:solidFill>
                            <a:srgbClr val="D6E5EF"/>
                          </a:solidFill>
                          <a:latin typeface="Times New Roman"/>
                          <a:cs typeface="Times New Roman"/>
                        </a:rPr>
                        <a:t> </a:t>
                      </a:r>
                      <a:r>
                        <a:rPr sz="1700" dirty="0">
                          <a:solidFill>
                            <a:srgbClr val="D6E5EF"/>
                          </a:solidFill>
                          <a:latin typeface="Times New Roman"/>
                          <a:cs typeface="Times New Roman"/>
                        </a:rPr>
                        <a:t>им.</a:t>
                      </a:r>
                      <a:r>
                        <a:rPr sz="1700" spc="-15" dirty="0">
                          <a:solidFill>
                            <a:srgbClr val="D6E5EF"/>
                          </a:solidFill>
                          <a:latin typeface="Times New Roman"/>
                          <a:cs typeface="Times New Roman"/>
                        </a:rPr>
                        <a:t> </a:t>
                      </a:r>
                      <a:r>
                        <a:rPr sz="1700" dirty="0">
                          <a:solidFill>
                            <a:srgbClr val="D6E5EF"/>
                          </a:solidFill>
                          <a:latin typeface="Times New Roman"/>
                          <a:cs typeface="Times New Roman"/>
                        </a:rPr>
                        <a:t>М.</a:t>
                      </a:r>
                      <a:r>
                        <a:rPr sz="1700" spc="15" dirty="0">
                          <a:solidFill>
                            <a:srgbClr val="D6E5EF"/>
                          </a:solidFill>
                          <a:latin typeface="Times New Roman"/>
                          <a:cs typeface="Times New Roman"/>
                        </a:rPr>
                        <a:t> </a:t>
                      </a:r>
                      <a:r>
                        <a:rPr sz="1700" spc="-10" dirty="0">
                          <a:solidFill>
                            <a:srgbClr val="D6E5EF"/>
                          </a:solidFill>
                          <a:latin typeface="Times New Roman"/>
                          <a:cs typeface="Times New Roman"/>
                        </a:rPr>
                        <a:t>Козыбаева </a:t>
                      </a:r>
                      <a:r>
                        <a:rPr sz="1700" spc="-20" dirty="0">
                          <a:solidFill>
                            <a:srgbClr val="D6E5EF"/>
                          </a:solidFill>
                          <a:latin typeface="Times New Roman"/>
                          <a:cs typeface="Times New Roman"/>
                        </a:rPr>
                        <a:t>Факультет</a:t>
                      </a:r>
                      <a:r>
                        <a:rPr sz="1700" spc="-10" dirty="0">
                          <a:solidFill>
                            <a:srgbClr val="D6E5EF"/>
                          </a:solidFill>
                          <a:latin typeface="Times New Roman"/>
                          <a:cs typeface="Times New Roman"/>
                        </a:rPr>
                        <a:t> </a:t>
                      </a:r>
                      <a:r>
                        <a:rPr sz="1700" dirty="0">
                          <a:solidFill>
                            <a:srgbClr val="D6E5EF"/>
                          </a:solidFill>
                          <a:latin typeface="Times New Roman"/>
                          <a:cs typeface="Times New Roman"/>
                        </a:rPr>
                        <a:t>инженерии</a:t>
                      </a:r>
                      <a:r>
                        <a:rPr sz="1700" spc="-50" dirty="0">
                          <a:solidFill>
                            <a:srgbClr val="D6E5EF"/>
                          </a:solidFill>
                          <a:latin typeface="Times New Roman"/>
                          <a:cs typeface="Times New Roman"/>
                        </a:rPr>
                        <a:t> </a:t>
                      </a:r>
                      <a:r>
                        <a:rPr sz="1700" dirty="0">
                          <a:solidFill>
                            <a:srgbClr val="D6E5EF"/>
                          </a:solidFill>
                          <a:latin typeface="Times New Roman"/>
                          <a:cs typeface="Times New Roman"/>
                        </a:rPr>
                        <a:t>и</a:t>
                      </a:r>
                      <a:r>
                        <a:rPr sz="1700" spc="-25" dirty="0">
                          <a:solidFill>
                            <a:srgbClr val="D6E5EF"/>
                          </a:solidFill>
                          <a:latin typeface="Times New Roman"/>
                          <a:cs typeface="Times New Roman"/>
                        </a:rPr>
                        <a:t> </a:t>
                      </a:r>
                      <a:r>
                        <a:rPr sz="1700" dirty="0">
                          <a:solidFill>
                            <a:srgbClr val="D6E5EF"/>
                          </a:solidFill>
                          <a:latin typeface="Times New Roman"/>
                          <a:cs typeface="Times New Roman"/>
                        </a:rPr>
                        <a:t>цифровых</a:t>
                      </a:r>
                      <a:r>
                        <a:rPr sz="1700" spc="-45" dirty="0">
                          <a:solidFill>
                            <a:srgbClr val="D6E5EF"/>
                          </a:solidFill>
                          <a:latin typeface="Times New Roman"/>
                          <a:cs typeface="Times New Roman"/>
                        </a:rPr>
                        <a:t> </a:t>
                      </a:r>
                      <a:r>
                        <a:rPr sz="1700" spc="-10" dirty="0">
                          <a:solidFill>
                            <a:srgbClr val="D6E5EF"/>
                          </a:solidFill>
                          <a:latin typeface="Times New Roman"/>
                          <a:cs typeface="Times New Roman"/>
                        </a:rPr>
                        <a:t>технологий</a:t>
                      </a:r>
                      <a:endParaRPr sz="1700" dirty="0">
                        <a:solidFill>
                          <a:srgbClr val="D6E5EF"/>
                        </a:solidFill>
                        <a:latin typeface="Times New Roman"/>
                        <a:cs typeface="Times New Roman"/>
                      </a:endParaRPr>
                    </a:p>
                    <a:p>
                      <a:pPr marL="1917700" algn="ctr">
                        <a:lnSpc>
                          <a:spcPct val="100000"/>
                        </a:lnSpc>
                        <a:spcBef>
                          <a:spcPts val="40"/>
                        </a:spcBef>
                      </a:pPr>
                      <a:r>
                        <a:rPr sz="1700" dirty="0">
                          <a:solidFill>
                            <a:srgbClr val="D6E5EF"/>
                          </a:solidFill>
                          <a:latin typeface="Times New Roman"/>
                          <a:cs typeface="Times New Roman"/>
                        </a:rPr>
                        <a:t>Кафедра</a:t>
                      </a:r>
                      <a:r>
                        <a:rPr sz="1700" spc="55" dirty="0">
                          <a:solidFill>
                            <a:srgbClr val="D6E5EF"/>
                          </a:solidFill>
                          <a:latin typeface="Times New Roman"/>
                          <a:cs typeface="Times New Roman"/>
                        </a:rPr>
                        <a:t> </a:t>
                      </a:r>
                      <a:r>
                        <a:rPr sz="1700" spc="-10" dirty="0">
                          <a:solidFill>
                            <a:srgbClr val="D6E5EF"/>
                          </a:solidFill>
                          <a:latin typeface="Times New Roman"/>
                          <a:cs typeface="Times New Roman"/>
                        </a:rPr>
                        <a:t>«Информационно-</a:t>
                      </a:r>
                      <a:r>
                        <a:rPr sz="1700" spc="-20" dirty="0">
                          <a:solidFill>
                            <a:srgbClr val="D6E5EF"/>
                          </a:solidFill>
                          <a:latin typeface="Times New Roman"/>
                          <a:cs typeface="Times New Roman"/>
                        </a:rPr>
                        <a:t>коммуникационные</a:t>
                      </a:r>
                      <a:r>
                        <a:rPr sz="1700" spc="15" dirty="0">
                          <a:solidFill>
                            <a:srgbClr val="D6E5EF"/>
                          </a:solidFill>
                          <a:latin typeface="Times New Roman"/>
                          <a:cs typeface="Times New Roman"/>
                        </a:rPr>
                        <a:t> </a:t>
                      </a:r>
                      <a:r>
                        <a:rPr sz="1700" spc="-10" dirty="0">
                          <a:solidFill>
                            <a:srgbClr val="D6E5EF"/>
                          </a:solidFill>
                          <a:latin typeface="Times New Roman"/>
                          <a:cs typeface="Times New Roman"/>
                        </a:rPr>
                        <a:t>технологии»</a:t>
                      </a:r>
                      <a:endParaRPr sz="1700" dirty="0">
                        <a:solidFill>
                          <a:srgbClr val="D6E5EF"/>
                        </a:solidFill>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457450">
                <a:tc gridSpan="2">
                  <a:txBody>
                    <a:bodyPr/>
                    <a:lstStyle/>
                    <a:p>
                      <a:pPr>
                        <a:lnSpc>
                          <a:spcPct val="100000"/>
                        </a:lnSpc>
                      </a:pPr>
                      <a:endParaRPr sz="1700" dirty="0">
                        <a:solidFill>
                          <a:srgbClr val="D6E5EF"/>
                        </a:solidFill>
                        <a:latin typeface="Times New Roman"/>
                        <a:cs typeface="Times New Roman"/>
                      </a:endParaRPr>
                    </a:p>
                    <a:p>
                      <a:pPr>
                        <a:lnSpc>
                          <a:spcPct val="100000"/>
                        </a:lnSpc>
                      </a:pPr>
                      <a:endParaRPr sz="1700" dirty="0">
                        <a:solidFill>
                          <a:srgbClr val="D6E5EF"/>
                        </a:solidFill>
                        <a:latin typeface="Times New Roman"/>
                        <a:cs typeface="Times New Roman"/>
                      </a:endParaRPr>
                    </a:p>
                    <a:p>
                      <a:pPr>
                        <a:lnSpc>
                          <a:spcPct val="100000"/>
                        </a:lnSpc>
                        <a:spcBef>
                          <a:spcPts val="145"/>
                        </a:spcBef>
                      </a:pPr>
                      <a:endParaRPr sz="1700" dirty="0">
                        <a:solidFill>
                          <a:srgbClr val="D6E5EF"/>
                        </a:solidFill>
                        <a:latin typeface="Times New Roman"/>
                        <a:cs typeface="Times New Roman"/>
                      </a:endParaRPr>
                    </a:p>
                    <a:p>
                      <a:pPr marL="1917700" algn="ctr">
                        <a:lnSpc>
                          <a:spcPct val="100000"/>
                        </a:lnSpc>
                      </a:pPr>
                      <a:r>
                        <a:rPr sz="1700" dirty="0">
                          <a:solidFill>
                            <a:srgbClr val="D6E5EF"/>
                          </a:solidFill>
                          <a:latin typeface="Times New Roman"/>
                          <a:cs typeface="Times New Roman"/>
                        </a:rPr>
                        <a:t>ТВОРЧЕСКИЙ</a:t>
                      </a:r>
                      <a:r>
                        <a:rPr sz="1700" spc="-85" dirty="0">
                          <a:solidFill>
                            <a:srgbClr val="D6E5EF"/>
                          </a:solidFill>
                          <a:latin typeface="Times New Roman"/>
                          <a:cs typeface="Times New Roman"/>
                        </a:rPr>
                        <a:t> </a:t>
                      </a:r>
                      <a:r>
                        <a:rPr sz="1700" spc="-10" dirty="0">
                          <a:solidFill>
                            <a:srgbClr val="D6E5EF"/>
                          </a:solidFill>
                          <a:latin typeface="Times New Roman"/>
                          <a:cs typeface="Times New Roman"/>
                        </a:rPr>
                        <a:t>ПРОЕКТ</a:t>
                      </a:r>
                      <a:endParaRPr sz="1700" dirty="0">
                        <a:solidFill>
                          <a:srgbClr val="D6E5EF"/>
                        </a:solidFill>
                        <a:latin typeface="Times New Roman"/>
                        <a:cs typeface="Times New Roman"/>
                      </a:endParaRPr>
                    </a:p>
                    <a:p>
                      <a:pPr marL="1916430" algn="ctr">
                        <a:lnSpc>
                          <a:spcPct val="100000"/>
                        </a:lnSpc>
                        <a:spcBef>
                          <a:spcPts val="120"/>
                        </a:spcBef>
                      </a:pPr>
                      <a:endParaRPr lang="ru-RU" sz="1700" dirty="0">
                        <a:solidFill>
                          <a:srgbClr val="D6E5EF"/>
                        </a:solidFill>
                        <a:latin typeface="Times New Roman"/>
                        <a:cs typeface="Times New Roman"/>
                      </a:endParaRPr>
                    </a:p>
                    <a:p>
                      <a:pPr marL="1916430" algn="ctr">
                        <a:lnSpc>
                          <a:spcPct val="100000"/>
                        </a:lnSpc>
                        <a:spcBef>
                          <a:spcPts val="120"/>
                        </a:spcBef>
                      </a:pPr>
                      <a:r>
                        <a:rPr lang="ru-RU" sz="1700" dirty="0">
                          <a:solidFill>
                            <a:srgbClr val="D6E5EF"/>
                          </a:solidFill>
                          <a:latin typeface="Times New Roman"/>
                          <a:cs typeface="Times New Roman"/>
                        </a:rPr>
                        <a:t>П</a:t>
                      </a:r>
                      <a:r>
                        <a:rPr sz="1700" dirty="0">
                          <a:solidFill>
                            <a:srgbClr val="D6E5EF"/>
                          </a:solidFill>
                          <a:latin typeface="Times New Roman"/>
                          <a:cs typeface="Times New Roman"/>
                        </a:rPr>
                        <a:t>о</a:t>
                      </a:r>
                      <a:r>
                        <a:rPr sz="1700" spc="-20" dirty="0">
                          <a:solidFill>
                            <a:srgbClr val="D6E5EF"/>
                          </a:solidFill>
                          <a:latin typeface="Times New Roman"/>
                          <a:cs typeface="Times New Roman"/>
                        </a:rPr>
                        <a:t> </a:t>
                      </a:r>
                      <a:r>
                        <a:rPr sz="1700" dirty="0">
                          <a:solidFill>
                            <a:srgbClr val="D6E5EF"/>
                          </a:solidFill>
                          <a:latin typeface="Times New Roman"/>
                          <a:cs typeface="Times New Roman"/>
                        </a:rPr>
                        <a:t>дисциплине:</a:t>
                      </a:r>
                      <a:r>
                        <a:rPr sz="1700" spc="-35" dirty="0">
                          <a:solidFill>
                            <a:srgbClr val="D6E5EF"/>
                          </a:solidFill>
                          <a:latin typeface="Times New Roman"/>
                          <a:cs typeface="Times New Roman"/>
                        </a:rPr>
                        <a:t> </a:t>
                      </a:r>
                      <a:r>
                        <a:rPr sz="1700" spc="-20" dirty="0">
                          <a:solidFill>
                            <a:srgbClr val="D6E5EF"/>
                          </a:solidFill>
                          <a:latin typeface="Times New Roman"/>
                          <a:cs typeface="Times New Roman"/>
                        </a:rPr>
                        <a:t>Протоколы</a:t>
                      </a:r>
                      <a:r>
                        <a:rPr sz="1700" spc="-25" dirty="0">
                          <a:solidFill>
                            <a:srgbClr val="D6E5EF"/>
                          </a:solidFill>
                          <a:latin typeface="Times New Roman"/>
                          <a:cs typeface="Times New Roman"/>
                        </a:rPr>
                        <a:t> </a:t>
                      </a:r>
                      <a:r>
                        <a:rPr sz="1700" dirty="0">
                          <a:solidFill>
                            <a:srgbClr val="D6E5EF"/>
                          </a:solidFill>
                          <a:latin typeface="Times New Roman"/>
                          <a:cs typeface="Times New Roman"/>
                        </a:rPr>
                        <a:t>и</a:t>
                      </a:r>
                      <a:r>
                        <a:rPr sz="1700" spc="-5" dirty="0">
                          <a:solidFill>
                            <a:srgbClr val="D6E5EF"/>
                          </a:solidFill>
                          <a:latin typeface="Times New Roman"/>
                          <a:cs typeface="Times New Roman"/>
                        </a:rPr>
                        <a:t> </a:t>
                      </a:r>
                      <a:r>
                        <a:rPr sz="1700" dirty="0">
                          <a:solidFill>
                            <a:srgbClr val="D6E5EF"/>
                          </a:solidFill>
                          <a:latin typeface="Times New Roman"/>
                          <a:cs typeface="Times New Roman"/>
                        </a:rPr>
                        <a:t>интерфейсы</a:t>
                      </a:r>
                      <a:r>
                        <a:rPr sz="1700" spc="-30" dirty="0">
                          <a:solidFill>
                            <a:srgbClr val="D6E5EF"/>
                          </a:solidFill>
                          <a:latin typeface="Times New Roman"/>
                          <a:cs typeface="Times New Roman"/>
                        </a:rPr>
                        <a:t> </a:t>
                      </a:r>
                      <a:r>
                        <a:rPr sz="1700" spc="-10" dirty="0">
                          <a:solidFill>
                            <a:srgbClr val="D6E5EF"/>
                          </a:solidFill>
                          <a:latin typeface="Times New Roman"/>
                          <a:cs typeface="Times New Roman"/>
                        </a:rPr>
                        <a:t>компьютерных</a:t>
                      </a:r>
                      <a:r>
                        <a:rPr sz="1700" spc="-50" dirty="0">
                          <a:solidFill>
                            <a:srgbClr val="D6E5EF"/>
                          </a:solidFill>
                          <a:latin typeface="Times New Roman"/>
                          <a:cs typeface="Times New Roman"/>
                        </a:rPr>
                        <a:t> </a:t>
                      </a:r>
                      <a:r>
                        <a:rPr sz="1700" spc="-10" dirty="0">
                          <a:solidFill>
                            <a:srgbClr val="D6E5EF"/>
                          </a:solidFill>
                          <a:latin typeface="Times New Roman"/>
                          <a:cs typeface="Times New Roman"/>
                        </a:rPr>
                        <a:t>систем</a:t>
                      </a:r>
                      <a:endParaRPr sz="1700" dirty="0">
                        <a:solidFill>
                          <a:srgbClr val="D6E5EF"/>
                        </a:solidFill>
                        <a:latin typeface="Times New Roman"/>
                        <a:cs typeface="Times New Roman"/>
                      </a:endParaRPr>
                    </a:p>
                    <a:p>
                      <a:pPr>
                        <a:lnSpc>
                          <a:spcPct val="100000"/>
                        </a:lnSpc>
                        <a:spcBef>
                          <a:spcPts val="310"/>
                        </a:spcBef>
                      </a:pPr>
                      <a:endParaRPr sz="1700" dirty="0">
                        <a:solidFill>
                          <a:srgbClr val="D6E5EF"/>
                        </a:solidFill>
                        <a:latin typeface="Times New Roman"/>
                        <a:cs typeface="Times New Roman"/>
                      </a:endParaRPr>
                    </a:p>
                    <a:p>
                      <a:pPr marL="1917700" algn="ctr">
                        <a:lnSpc>
                          <a:spcPct val="100000"/>
                        </a:lnSpc>
                      </a:pPr>
                      <a:r>
                        <a:rPr sz="1700" dirty="0">
                          <a:solidFill>
                            <a:srgbClr val="D6E5EF"/>
                          </a:solidFill>
                          <a:latin typeface="Times New Roman"/>
                          <a:cs typeface="Times New Roman"/>
                        </a:rPr>
                        <a:t>На</a:t>
                      </a:r>
                      <a:r>
                        <a:rPr sz="1700" spc="-5" dirty="0">
                          <a:solidFill>
                            <a:srgbClr val="D6E5EF"/>
                          </a:solidFill>
                          <a:latin typeface="Times New Roman"/>
                          <a:cs typeface="Times New Roman"/>
                        </a:rPr>
                        <a:t> </a:t>
                      </a:r>
                      <a:r>
                        <a:rPr sz="1700" dirty="0">
                          <a:solidFill>
                            <a:srgbClr val="D6E5EF"/>
                          </a:solidFill>
                          <a:latin typeface="Times New Roman"/>
                          <a:cs typeface="Times New Roman"/>
                        </a:rPr>
                        <a:t>тему: «</a:t>
                      </a:r>
                      <a:r>
                        <a:rPr lang="ru-RU" sz="1700" dirty="0">
                          <a:solidFill>
                            <a:srgbClr val="D6E5EF"/>
                          </a:solidFill>
                          <a:latin typeface="Times New Roman"/>
                          <a:cs typeface="Times New Roman"/>
                        </a:rPr>
                        <a:t>Маркетплейсы внутриигровых предметов</a:t>
                      </a:r>
                      <a:r>
                        <a:rPr sz="1700" spc="-10" dirty="0">
                          <a:solidFill>
                            <a:srgbClr val="D6E5EF"/>
                          </a:solidFill>
                          <a:latin typeface="Times New Roman"/>
                          <a:cs typeface="Times New Roman"/>
                        </a:rPr>
                        <a:t>»</a:t>
                      </a:r>
                      <a:endParaRPr sz="1700" dirty="0">
                        <a:solidFill>
                          <a:srgbClr val="D6E5EF"/>
                        </a:solidFill>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114550">
                <a:tc>
                  <a:txBody>
                    <a:bodyPr/>
                    <a:lstStyle/>
                    <a:p>
                      <a:pPr>
                        <a:lnSpc>
                          <a:spcPct val="100000"/>
                        </a:lnSpc>
                      </a:pPr>
                      <a:endParaRPr sz="1700" dirty="0">
                        <a:solidFill>
                          <a:srgbClr val="D6E5EF"/>
                        </a:solidFill>
                        <a:latin typeface="Times New Roman"/>
                        <a:cs typeface="Times New Roman"/>
                      </a:endParaRPr>
                    </a:p>
                    <a:p>
                      <a:pPr>
                        <a:lnSpc>
                          <a:spcPct val="100000"/>
                        </a:lnSpc>
                        <a:spcBef>
                          <a:spcPts val="555"/>
                        </a:spcBef>
                      </a:pPr>
                      <a:endParaRPr sz="1700" dirty="0">
                        <a:solidFill>
                          <a:srgbClr val="D6E5EF"/>
                        </a:solidFill>
                        <a:latin typeface="Times New Roman"/>
                        <a:cs typeface="Times New Roman"/>
                      </a:endParaRPr>
                    </a:p>
                    <a:p>
                      <a:pPr marL="31750" marR="3440429">
                        <a:lnSpc>
                          <a:spcPct val="107100"/>
                        </a:lnSpc>
                      </a:pPr>
                      <a:r>
                        <a:rPr sz="1700" dirty="0">
                          <a:solidFill>
                            <a:srgbClr val="D6E5EF"/>
                          </a:solidFill>
                          <a:latin typeface="Times New Roman"/>
                          <a:cs typeface="Times New Roman"/>
                        </a:rPr>
                        <a:t>Выполнил</a:t>
                      </a:r>
                      <a:r>
                        <a:rPr sz="1700" spc="-60" dirty="0">
                          <a:solidFill>
                            <a:srgbClr val="D6E5EF"/>
                          </a:solidFill>
                          <a:latin typeface="Times New Roman"/>
                          <a:cs typeface="Times New Roman"/>
                        </a:rPr>
                        <a:t> </a:t>
                      </a:r>
                      <a:r>
                        <a:rPr sz="1700" spc="-25" dirty="0">
                          <a:solidFill>
                            <a:srgbClr val="D6E5EF"/>
                          </a:solidFill>
                          <a:latin typeface="Times New Roman"/>
                          <a:cs typeface="Times New Roman"/>
                        </a:rPr>
                        <a:t>студент </a:t>
                      </a:r>
                      <a:endParaRPr lang="ru-RU" sz="1700" spc="-25" dirty="0">
                        <a:solidFill>
                          <a:srgbClr val="D6E5EF"/>
                        </a:solidFill>
                        <a:latin typeface="Times New Roman"/>
                        <a:cs typeface="Times New Roman"/>
                      </a:endParaRPr>
                    </a:p>
                    <a:p>
                      <a:pPr marL="31750" marR="3440429">
                        <a:lnSpc>
                          <a:spcPct val="107100"/>
                        </a:lnSpc>
                      </a:pPr>
                      <a:r>
                        <a:rPr lang="ru-RU" sz="1700" spc="-25" dirty="0">
                          <a:solidFill>
                            <a:srgbClr val="D6E5EF"/>
                          </a:solidFill>
                          <a:latin typeface="Times New Roman"/>
                          <a:cs typeface="Times New Roman"/>
                        </a:rPr>
                        <a:t>Группы</a:t>
                      </a:r>
                      <a:r>
                        <a:rPr sz="1700" spc="-35" dirty="0">
                          <a:solidFill>
                            <a:srgbClr val="D6E5EF"/>
                          </a:solidFill>
                          <a:latin typeface="Times New Roman"/>
                          <a:cs typeface="Times New Roman"/>
                        </a:rPr>
                        <a:t> </a:t>
                      </a:r>
                      <a:r>
                        <a:rPr lang="ru-RU" sz="1700" spc="-10" dirty="0">
                          <a:solidFill>
                            <a:srgbClr val="D6E5EF"/>
                          </a:solidFill>
                          <a:latin typeface="Times New Roman"/>
                          <a:cs typeface="Times New Roman"/>
                        </a:rPr>
                        <a:t>АПО</a:t>
                      </a:r>
                      <a:r>
                        <a:rPr sz="1700" spc="-10" dirty="0">
                          <a:solidFill>
                            <a:srgbClr val="D6E5EF"/>
                          </a:solidFill>
                          <a:latin typeface="Times New Roman"/>
                          <a:cs typeface="Times New Roman"/>
                        </a:rPr>
                        <a:t>-</a:t>
                      </a:r>
                      <a:r>
                        <a:rPr lang="ru-RU" sz="1700" spc="-25" dirty="0">
                          <a:solidFill>
                            <a:srgbClr val="D6E5EF"/>
                          </a:solidFill>
                          <a:latin typeface="Times New Roman"/>
                          <a:cs typeface="Times New Roman"/>
                        </a:rPr>
                        <a:t>23</a:t>
                      </a:r>
                      <a:endParaRPr sz="1700" dirty="0">
                        <a:solidFill>
                          <a:srgbClr val="D6E5EF"/>
                        </a:solidFill>
                        <a:latin typeface="Times New Roman"/>
                        <a:cs typeface="Times New Roman"/>
                      </a:endParaRPr>
                    </a:p>
                  </a:txBody>
                  <a:tcPr marL="0" marR="0" marT="0" marB="0"/>
                </a:tc>
                <a:tc>
                  <a:txBody>
                    <a:bodyPr/>
                    <a:lstStyle/>
                    <a:p>
                      <a:pPr>
                        <a:lnSpc>
                          <a:spcPct val="100000"/>
                        </a:lnSpc>
                      </a:pPr>
                      <a:endParaRPr sz="1700" dirty="0">
                        <a:solidFill>
                          <a:srgbClr val="D6E5EF"/>
                        </a:solidFill>
                        <a:latin typeface="Times New Roman"/>
                        <a:cs typeface="Times New Roman"/>
                      </a:endParaRPr>
                    </a:p>
                    <a:p>
                      <a:pPr>
                        <a:lnSpc>
                          <a:spcPct val="100000"/>
                        </a:lnSpc>
                        <a:spcBef>
                          <a:spcPts val="675"/>
                        </a:spcBef>
                      </a:pPr>
                      <a:endParaRPr sz="1700" dirty="0">
                        <a:solidFill>
                          <a:srgbClr val="D6E5EF"/>
                        </a:solidFill>
                        <a:latin typeface="Times New Roman"/>
                        <a:cs typeface="Times New Roman"/>
                      </a:endParaRPr>
                    </a:p>
                    <a:p>
                      <a:pPr marR="24130" algn="r">
                        <a:lnSpc>
                          <a:spcPct val="100000"/>
                        </a:lnSpc>
                      </a:pPr>
                      <a:r>
                        <a:rPr lang="ru-RU" sz="1700" spc="-20" dirty="0">
                          <a:solidFill>
                            <a:srgbClr val="D6E5EF"/>
                          </a:solidFill>
                          <a:latin typeface="Times New Roman"/>
                          <a:cs typeface="Times New Roman"/>
                        </a:rPr>
                        <a:t>Сычёв</a:t>
                      </a:r>
                      <a:r>
                        <a:rPr sz="1700" spc="-20" dirty="0">
                          <a:solidFill>
                            <a:srgbClr val="D6E5EF"/>
                          </a:solidFill>
                          <a:latin typeface="Times New Roman"/>
                          <a:cs typeface="Times New Roman"/>
                        </a:rPr>
                        <a:t> </a:t>
                      </a:r>
                      <a:r>
                        <a:rPr lang="ru-RU" sz="1700" spc="-20" dirty="0">
                          <a:solidFill>
                            <a:srgbClr val="D6E5EF"/>
                          </a:solidFill>
                          <a:latin typeface="Times New Roman"/>
                          <a:cs typeface="Times New Roman"/>
                        </a:rPr>
                        <a:t>В</a:t>
                      </a:r>
                      <a:r>
                        <a:rPr sz="1700" spc="-20" dirty="0">
                          <a:solidFill>
                            <a:srgbClr val="D6E5EF"/>
                          </a:solidFill>
                          <a:latin typeface="Times New Roman"/>
                          <a:cs typeface="Times New Roman"/>
                        </a:rPr>
                        <a:t>.</a:t>
                      </a:r>
                      <a:r>
                        <a:rPr lang="ru-RU" sz="1700" spc="-20" dirty="0">
                          <a:solidFill>
                            <a:srgbClr val="D6E5EF"/>
                          </a:solidFill>
                          <a:latin typeface="Times New Roman"/>
                          <a:cs typeface="Times New Roman"/>
                        </a:rPr>
                        <a:t>А</a:t>
                      </a:r>
                      <a:r>
                        <a:rPr sz="1700" spc="-20" dirty="0">
                          <a:solidFill>
                            <a:srgbClr val="D6E5EF"/>
                          </a:solidFill>
                          <a:latin typeface="Times New Roman"/>
                          <a:cs typeface="Times New Roman"/>
                        </a:rPr>
                        <a:t>.</a:t>
                      </a:r>
                      <a:endParaRPr sz="1700" dirty="0">
                        <a:solidFill>
                          <a:srgbClr val="D6E5EF"/>
                        </a:solidFill>
                        <a:latin typeface="Times New Roman"/>
                        <a:cs typeface="Times New Roman"/>
                      </a:endParaRPr>
                    </a:p>
                  </a:txBody>
                  <a:tcPr marL="0" marR="0" marT="0" marB="0"/>
                </a:tc>
                <a:extLst>
                  <a:ext uri="{0D108BD9-81ED-4DB2-BD59-A6C34878D82A}">
                    <a16:rowId xmlns:a16="http://schemas.microsoft.com/office/drawing/2014/main" val="10002"/>
                  </a:ext>
                </a:extLst>
              </a:tr>
              <a:tr h="1240536">
                <a:tc gridSpan="2">
                  <a:txBody>
                    <a:bodyPr/>
                    <a:lstStyle/>
                    <a:p>
                      <a:pPr>
                        <a:lnSpc>
                          <a:spcPct val="100000"/>
                        </a:lnSpc>
                      </a:pPr>
                      <a:endParaRPr sz="1700" dirty="0">
                        <a:solidFill>
                          <a:srgbClr val="D6E5EF"/>
                        </a:solidFill>
                        <a:latin typeface="Times New Roman"/>
                        <a:cs typeface="Times New Roman"/>
                      </a:endParaRPr>
                    </a:p>
                    <a:p>
                      <a:pPr>
                        <a:lnSpc>
                          <a:spcPct val="100000"/>
                        </a:lnSpc>
                      </a:pPr>
                      <a:endParaRPr sz="1700" dirty="0">
                        <a:solidFill>
                          <a:srgbClr val="D6E5EF"/>
                        </a:solidFill>
                        <a:latin typeface="Times New Roman"/>
                        <a:cs typeface="Times New Roman"/>
                      </a:endParaRPr>
                    </a:p>
                    <a:p>
                      <a:pPr>
                        <a:lnSpc>
                          <a:spcPct val="100000"/>
                        </a:lnSpc>
                        <a:spcBef>
                          <a:spcPts val="1500"/>
                        </a:spcBef>
                      </a:pPr>
                      <a:endParaRPr sz="1700" dirty="0">
                        <a:solidFill>
                          <a:srgbClr val="D6E5EF"/>
                        </a:solidFill>
                        <a:latin typeface="Times New Roman"/>
                        <a:cs typeface="Times New Roman"/>
                      </a:endParaRPr>
                    </a:p>
                    <a:p>
                      <a:pPr marL="4813300">
                        <a:lnSpc>
                          <a:spcPts val="1605"/>
                        </a:lnSpc>
                      </a:pPr>
                      <a:r>
                        <a:rPr sz="1700" dirty="0">
                          <a:solidFill>
                            <a:srgbClr val="D6E5EF"/>
                          </a:solidFill>
                          <a:latin typeface="Times New Roman"/>
                          <a:cs typeface="Times New Roman"/>
                        </a:rPr>
                        <a:t>Петропавловск,</a:t>
                      </a:r>
                      <a:r>
                        <a:rPr sz="1700" spc="-85" dirty="0">
                          <a:solidFill>
                            <a:srgbClr val="D6E5EF"/>
                          </a:solidFill>
                          <a:latin typeface="Times New Roman"/>
                          <a:cs typeface="Times New Roman"/>
                        </a:rPr>
                        <a:t> </a:t>
                      </a:r>
                      <a:r>
                        <a:rPr sz="1700" spc="-20" dirty="0">
                          <a:solidFill>
                            <a:srgbClr val="D6E5EF"/>
                          </a:solidFill>
                          <a:latin typeface="Times New Roman"/>
                          <a:cs typeface="Times New Roman"/>
                        </a:rPr>
                        <a:t>2025</a:t>
                      </a:r>
                      <a:endParaRPr sz="1700" dirty="0">
                        <a:solidFill>
                          <a:srgbClr val="D6E5EF"/>
                        </a:solidFill>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4" name="Text 1"/>
          <p:cNvSpPr/>
          <p:nvPr/>
        </p:nvSpPr>
        <p:spPr>
          <a:xfrm>
            <a:off x="6280189" y="778007"/>
            <a:ext cx="7556421" cy="393248"/>
          </a:xfrm>
          <a:prstGeom prst="rect">
            <a:avLst/>
          </a:prstGeom>
          <a:noFill/>
          <a:ln/>
        </p:spPr>
        <p:txBody>
          <a:bodyPr wrap="square" lIns="0" tIns="0" rIns="0" bIns="0" rtlCol="0" anchor="t"/>
          <a:lstStyle/>
          <a:p>
            <a:pPr marL="0" indent="0" algn="l">
              <a:lnSpc>
                <a:spcPts val="2850"/>
              </a:lnSpc>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Многомиллиардный рынок скинов CS2 требует новых решений и инноваций.</a:t>
            </a:r>
            <a:endParaRPr lang="en-US" sz="1600" dirty="0">
              <a:latin typeface="Times New Roman" panose="02020603050405020304" pitchFamily="18" charset="0"/>
              <a:cs typeface="Times New Roman" panose="02020603050405020304" pitchFamily="18" charset="0"/>
            </a:endParaRPr>
          </a:p>
        </p:txBody>
      </p:sp>
      <p:sp>
        <p:nvSpPr>
          <p:cNvPr id="5" name="Text 2"/>
          <p:cNvSpPr/>
          <p:nvPr/>
        </p:nvSpPr>
        <p:spPr>
          <a:xfrm>
            <a:off x="6280188" y="1079618"/>
            <a:ext cx="7556421" cy="725805"/>
          </a:xfrm>
          <a:prstGeom prst="rect">
            <a:avLst/>
          </a:prstGeom>
          <a:noFill/>
          <a:ln/>
        </p:spPr>
        <p:txBody>
          <a:bodyPr wrap="square" lIns="0" tIns="0" rIns="0" bIns="0" rtlCol="0" anchor="t"/>
          <a:lstStyle/>
          <a:p>
            <a:pPr marL="0" indent="0" algn="l">
              <a:lnSpc>
                <a:spcPts val="2850"/>
              </a:lnSpc>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Текущие проблемы: высокие комиссии, мошенничество и непрозрачность.</a:t>
            </a:r>
            <a:endParaRPr lang="en-US" sz="1600" dirty="0">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DC416720-C886-7230-9AE0-3556AABBCFDB}"/>
              </a:ext>
            </a:extLst>
          </p:cNvPr>
          <p:cNvSpPr/>
          <p:nvPr/>
        </p:nvSpPr>
        <p:spPr>
          <a:xfrm>
            <a:off x="12318714" y="7438460"/>
            <a:ext cx="2311686" cy="725805"/>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5B94AB61-18D1-FC00-895D-F5BA54E5D1A1}"/>
              </a:ext>
            </a:extLst>
          </p:cNvPr>
          <p:cNvSpPr txBox="1"/>
          <p:nvPr/>
        </p:nvSpPr>
        <p:spPr>
          <a:xfrm>
            <a:off x="6150421" y="144671"/>
            <a:ext cx="7815954" cy="646331"/>
          </a:xfrm>
          <a:prstGeom prst="rect">
            <a:avLst/>
          </a:prstGeom>
          <a:noFill/>
        </p:spPr>
        <p:txBody>
          <a:bodyPr wrap="square" rtlCol="0">
            <a:spAutoFit/>
          </a:bodyPr>
          <a:lstStyle/>
          <a:p>
            <a:r>
              <a:rPr lang="en-US" sz="1800" b="1" dirty="0">
                <a:solidFill>
                  <a:srgbClr val="76B9FF"/>
                </a:solidFill>
                <a:latin typeface="Times New Roman" panose="02020603050405020304" pitchFamily="18" charset="0"/>
                <a:ea typeface="Roboto Slab" pitchFamily="34" charset="-122"/>
                <a:cs typeface="Times New Roman" panose="02020603050405020304" pitchFamily="18" charset="0"/>
              </a:rPr>
              <a:t>Маркетплейс внутриигровых предметов CS2: Революция торговли скинами</a:t>
            </a:r>
            <a:endParaRPr lang="en-US" sz="1800" b="1" dirty="0">
              <a:latin typeface="Times New Roman" panose="02020603050405020304" pitchFamily="18" charset="0"/>
              <a:cs typeface="Times New Roman" panose="02020603050405020304" pitchFamily="18" charset="0"/>
            </a:endParaRPr>
          </a:p>
        </p:txBody>
      </p:sp>
      <p:sp>
        <p:nvSpPr>
          <p:cNvPr id="8" name="Text 0">
            <a:extLst>
              <a:ext uri="{FF2B5EF4-FFF2-40B4-BE49-F238E27FC236}">
                <a16:creationId xmlns:a16="http://schemas.microsoft.com/office/drawing/2014/main" id="{26D13EDC-D479-E514-2BF4-4F69D88921AB}"/>
              </a:ext>
            </a:extLst>
          </p:cNvPr>
          <p:cNvSpPr/>
          <p:nvPr/>
        </p:nvSpPr>
        <p:spPr>
          <a:xfrm>
            <a:off x="6280188" y="1618344"/>
            <a:ext cx="5196046" cy="725805"/>
          </a:xfrm>
          <a:prstGeom prst="rect">
            <a:avLst/>
          </a:prstGeom>
          <a:noFill/>
          <a:ln/>
        </p:spPr>
        <p:txBody>
          <a:bodyPr wrap="square" lIns="0" tIns="0" rIns="0" bIns="0" rtlCol="0" anchor="t"/>
          <a:lstStyle/>
          <a:p>
            <a:pPr marL="0" indent="0" algn="l">
              <a:lnSpc>
                <a:spcPts val="5550"/>
              </a:lnSpc>
              <a:buNone/>
            </a:pPr>
            <a:r>
              <a:rPr lang="en-US" b="1" dirty="0">
                <a:solidFill>
                  <a:srgbClr val="76B9FF"/>
                </a:solidFill>
                <a:latin typeface="Times New Roman" panose="02020603050405020304" pitchFamily="18" charset="0"/>
                <a:ea typeface="Roboto Slab" pitchFamily="34" charset="-122"/>
                <a:cs typeface="Times New Roman" panose="02020603050405020304" pitchFamily="18" charset="0"/>
              </a:rPr>
              <a:t>Актуальность проекта: Почему сейчас?</a:t>
            </a:r>
            <a:endParaRPr lang="en-US" b="1" dirty="0">
              <a:latin typeface="Times New Roman" panose="02020603050405020304" pitchFamily="18" charset="0"/>
              <a:cs typeface="Times New Roman" panose="02020603050405020304" pitchFamily="18" charset="0"/>
            </a:endParaRPr>
          </a:p>
        </p:txBody>
      </p:sp>
      <p:sp>
        <p:nvSpPr>
          <p:cNvPr id="14" name="Shape 1">
            <a:extLst>
              <a:ext uri="{FF2B5EF4-FFF2-40B4-BE49-F238E27FC236}">
                <a16:creationId xmlns:a16="http://schemas.microsoft.com/office/drawing/2014/main" id="{B5F40D67-33C7-EF3C-9E28-FC2767667C42}"/>
              </a:ext>
            </a:extLst>
          </p:cNvPr>
          <p:cNvSpPr/>
          <p:nvPr/>
        </p:nvSpPr>
        <p:spPr>
          <a:xfrm>
            <a:off x="6280188" y="2449707"/>
            <a:ext cx="3191228" cy="947463"/>
          </a:xfrm>
          <a:prstGeom prst="roundRect">
            <a:avLst>
              <a:gd name="adj" fmla="val 2038"/>
            </a:avLst>
          </a:prstGeom>
          <a:solidFill>
            <a:srgbClr val="3F4652"/>
          </a:solidFill>
          <a:ln/>
        </p:spPr>
        <p:txBody>
          <a:bodyPr/>
          <a:lstStyle/>
          <a:p>
            <a:endParaRPr lang="ru-RU" sz="1600">
              <a:latin typeface="Times New Roman" panose="02020603050405020304" pitchFamily="18" charset="0"/>
              <a:cs typeface="Times New Roman" panose="02020603050405020304" pitchFamily="18" charset="0"/>
            </a:endParaRPr>
          </a:p>
        </p:txBody>
      </p:sp>
      <p:sp>
        <p:nvSpPr>
          <p:cNvPr id="15" name="Text 2">
            <a:extLst>
              <a:ext uri="{FF2B5EF4-FFF2-40B4-BE49-F238E27FC236}">
                <a16:creationId xmlns:a16="http://schemas.microsoft.com/office/drawing/2014/main" id="{95A1B07F-ABB1-BE76-2A5E-29FDAF8A9A8D}"/>
              </a:ext>
            </a:extLst>
          </p:cNvPr>
          <p:cNvSpPr/>
          <p:nvPr/>
        </p:nvSpPr>
        <p:spPr>
          <a:xfrm>
            <a:off x="6369112" y="2491476"/>
            <a:ext cx="2660546" cy="334391"/>
          </a:xfrm>
          <a:prstGeom prst="rect">
            <a:avLst/>
          </a:prstGeom>
          <a:noFill/>
          <a:ln/>
        </p:spPr>
        <p:txBody>
          <a:bodyPr wrap="none" lIns="0" tIns="0" rIns="0" bIns="0" rtlCol="0" anchor="t"/>
          <a:lstStyle/>
          <a:p>
            <a:pPr marL="0" indent="0" algn="l">
              <a:buNone/>
            </a:pPr>
            <a:r>
              <a:rPr lang="en-US" sz="1600" dirty="0">
                <a:solidFill>
                  <a:srgbClr val="D6E5EF"/>
                </a:solidFill>
                <a:latin typeface="Times New Roman" panose="02020603050405020304" pitchFamily="18" charset="0"/>
                <a:ea typeface="Roboto Slab" pitchFamily="34" charset="-122"/>
                <a:cs typeface="Times New Roman" panose="02020603050405020304" pitchFamily="18" charset="0"/>
              </a:rPr>
              <a:t>Объем рынка</a:t>
            </a:r>
            <a:endParaRPr lang="en-US" sz="1600" dirty="0">
              <a:latin typeface="Times New Roman" panose="02020603050405020304" pitchFamily="18" charset="0"/>
              <a:cs typeface="Times New Roman" panose="02020603050405020304" pitchFamily="18" charset="0"/>
            </a:endParaRPr>
          </a:p>
        </p:txBody>
      </p:sp>
      <p:sp>
        <p:nvSpPr>
          <p:cNvPr id="16" name="Text 3">
            <a:extLst>
              <a:ext uri="{FF2B5EF4-FFF2-40B4-BE49-F238E27FC236}">
                <a16:creationId xmlns:a16="http://schemas.microsoft.com/office/drawing/2014/main" id="{F2B33504-FF73-CE90-0EB8-E551D0054000}"/>
              </a:ext>
            </a:extLst>
          </p:cNvPr>
          <p:cNvSpPr/>
          <p:nvPr/>
        </p:nvSpPr>
        <p:spPr>
          <a:xfrm>
            <a:off x="6369112" y="2815457"/>
            <a:ext cx="3013380" cy="684963"/>
          </a:xfrm>
          <a:prstGeom prst="rect">
            <a:avLst/>
          </a:prstGeom>
          <a:noFill/>
          <a:ln/>
        </p:spPr>
        <p:txBody>
          <a:bodyPr wrap="square" lIns="0" tIns="0" rIns="0" bIns="0" rtlCol="0" anchor="t"/>
          <a:lstStyle/>
          <a:p>
            <a:pPr marL="0" indent="0" algn="l">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Скины CS2 приносят более $50 млрд ежегодно.</a:t>
            </a:r>
            <a:endParaRPr lang="en-US" sz="1600" dirty="0">
              <a:latin typeface="Times New Roman" panose="02020603050405020304" pitchFamily="18" charset="0"/>
              <a:cs typeface="Times New Roman" panose="02020603050405020304" pitchFamily="18" charset="0"/>
            </a:endParaRPr>
          </a:p>
        </p:txBody>
      </p:sp>
      <p:sp>
        <p:nvSpPr>
          <p:cNvPr id="17" name="Shape 4">
            <a:extLst>
              <a:ext uri="{FF2B5EF4-FFF2-40B4-BE49-F238E27FC236}">
                <a16:creationId xmlns:a16="http://schemas.microsoft.com/office/drawing/2014/main" id="{7DAA0FFD-6FDA-9364-39AD-ED9CF8C69A4E}"/>
              </a:ext>
            </a:extLst>
          </p:cNvPr>
          <p:cNvSpPr/>
          <p:nvPr/>
        </p:nvSpPr>
        <p:spPr>
          <a:xfrm>
            <a:off x="9690832" y="2449707"/>
            <a:ext cx="3013380" cy="947463"/>
          </a:xfrm>
          <a:prstGeom prst="roundRect">
            <a:avLst>
              <a:gd name="adj" fmla="val 2038"/>
            </a:avLst>
          </a:prstGeom>
          <a:solidFill>
            <a:srgbClr val="3F4652"/>
          </a:solidFill>
          <a:ln/>
        </p:spPr>
        <p:txBody>
          <a:bodyPr/>
          <a:lstStyle/>
          <a:p>
            <a:endParaRPr lang="ru-RU" sz="1600">
              <a:latin typeface="Times New Roman" panose="02020603050405020304" pitchFamily="18" charset="0"/>
              <a:cs typeface="Times New Roman" panose="02020603050405020304" pitchFamily="18" charset="0"/>
            </a:endParaRPr>
          </a:p>
        </p:txBody>
      </p:sp>
      <p:sp>
        <p:nvSpPr>
          <p:cNvPr id="18" name="Text 5">
            <a:extLst>
              <a:ext uri="{FF2B5EF4-FFF2-40B4-BE49-F238E27FC236}">
                <a16:creationId xmlns:a16="http://schemas.microsoft.com/office/drawing/2014/main" id="{6B5D94FA-1113-CFA3-86B7-C476ED35D761}"/>
              </a:ext>
            </a:extLst>
          </p:cNvPr>
          <p:cNvSpPr/>
          <p:nvPr/>
        </p:nvSpPr>
        <p:spPr>
          <a:xfrm>
            <a:off x="9822550" y="2511061"/>
            <a:ext cx="2660546" cy="334391"/>
          </a:xfrm>
          <a:prstGeom prst="rect">
            <a:avLst/>
          </a:prstGeom>
          <a:noFill/>
          <a:ln/>
        </p:spPr>
        <p:txBody>
          <a:bodyPr wrap="none" lIns="0" tIns="0" rIns="0" bIns="0" rtlCol="0" anchor="t"/>
          <a:lstStyle/>
          <a:p>
            <a:pPr marL="0" indent="0" algn="l">
              <a:buNone/>
            </a:pPr>
            <a:r>
              <a:rPr lang="en-US" sz="1600" dirty="0">
                <a:solidFill>
                  <a:srgbClr val="D6E5EF"/>
                </a:solidFill>
                <a:latin typeface="Times New Roman" panose="02020603050405020304" pitchFamily="18" charset="0"/>
                <a:ea typeface="Roboto Slab" pitchFamily="34" charset="-122"/>
                <a:cs typeface="Times New Roman" panose="02020603050405020304" pitchFamily="18" charset="0"/>
              </a:rPr>
              <a:t>Рост популярности</a:t>
            </a:r>
            <a:endParaRPr lang="en-US" sz="1600" dirty="0">
              <a:latin typeface="Times New Roman" panose="02020603050405020304" pitchFamily="18" charset="0"/>
              <a:cs typeface="Times New Roman" panose="02020603050405020304" pitchFamily="18" charset="0"/>
            </a:endParaRPr>
          </a:p>
        </p:txBody>
      </p:sp>
      <p:sp>
        <p:nvSpPr>
          <p:cNvPr id="19" name="Text 6">
            <a:extLst>
              <a:ext uri="{FF2B5EF4-FFF2-40B4-BE49-F238E27FC236}">
                <a16:creationId xmlns:a16="http://schemas.microsoft.com/office/drawing/2014/main" id="{25523C91-1CA8-070E-D304-93C69957EC97}"/>
              </a:ext>
            </a:extLst>
          </p:cNvPr>
          <p:cNvSpPr/>
          <p:nvPr/>
        </p:nvSpPr>
        <p:spPr>
          <a:xfrm>
            <a:off x="9822550" y="2804471"/>
            <a:ext cx="3013380" cy="684963"/>
          </a:xfrm>
          <a:prstGeom prst="rect">
            <a:avLst/>
          </a:prstGeom>
          <a:noFill/>
          <a:ln/>
        </p:spPr>
        <p:txBody>
          <a:bodyPr wrap="square" lIns="0" tIns="0" rIns="0" bIns="0" rtlCol="0" anchor="t"/>
          <a:lstStyle/>
          <a:p>
            <a:pPr marL="0" indent="0" algn="l">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Киберспорт и стриминг активно увеличивают спрос.</a:t>
            </a:r>
            <a:endParaRPr lang="en-US" sz="1600" dirty="0">
              <a:latin typeface="Times New Roman" panose="02020603050405020304" pitchFamily="18" charset="0"/>
              <a:cs typeface="Times New Roman" panose="02020603050405020304" pitchFamily="18" charset="0"/>
            </a:endParaRPr>
          </a:p>
        </p:txBody>
      </p:sp>
      <p:sp>
        <p:nvSpPr>
          <p:cNvPr id="20" name="Shape 7">
            <a:extLst>
              <a:ext uri="{FF2B5EF4-FFF2-40B4-BE49-F238E27FC236}">
                <a16:creationId xmlns:a16="http://schemas.microsoft.com/office/drawing/2014/main" id="{AABB58AA-E531-4C17-831B-CD294C308813}"/>
              </a:ext>
            </a:extLst>
          </p:cNvPr>
          <p:cNvSpPr/>
          <p:nvPr/>
        </p:nvSpPr>
        <p:spPr>
          <a:xfrm>
            <a:off x="6280190" y="3571263"/>
            <a:ext cx="6424024" cy="774218"/>
          </a:xfrm>
          <a:prstGeom prst="roundRect">
            <a:avLst>
              <a:gd name="adj" fmla="val 2038"/>
            </a:avLst>
          </a:prstGeom>
          <a:solidFill>
            <a:srgbClr val="3F4652"/>
          </a:solidFill>
          <a:ln/>
        </p:spPr>
        <p:txBody>
          <a:bodyPr/>
          <a:lstStyle/>
          <a:p>
            <a:endParaRPr lang="ru-RU" sz="1600">
              <a:latin typeface="Times New Roman" panose="02020603050405020304" pitchFamily="18" charset="0"/>
              <a:cs typeface="Times New Roman" panose="02020603050405020304" pitchFamily="18" charset="0"/>
            </a:endParaRPr>
          </a:p>
        </p:txBody>
      </p:sp>
      <p:sp>
        <p:nvSpPr>
          <p:cNvPr id="21" name="Text 8">
            <a:extLst>
              <a:ext uri="{FF2B5EF4-FFF2-40B4-BE49-F238E27FC236}">
                <a16:creationId xmlns:a16="http://schemas.microsoft.com/office/drawing/2014/main" id="{14DEB640-5057-C967-5CBA-1253F6DD47AF}"/>
              </a:ext>
            </a:extLst>
          </p:cNvPr>
          <p:cNvSpPr/>
          <p:nvPr/>
        </p:nvSpPr>
        <p:spPr>
          <a:xfrm>
            <a:off x="6369112" y="3629701"/>
            <a:ext cx="3297724" cy="334391"/>
          </a:xfrm>
          <a:prstGeom prst="rect">
            <a:avLst/>
          </a:prstGeom>
          <a:noFill/>
          <a:ln/>
        </p:spPr>
        <p:txBody>
          <a:bodyPr wrap="none" lIns="0" tIns="0" rIns="0" bIns="0" rtlCol="0" anchor="t"/>
          <a:lstStyle/>
          <a:p>
            <a:pPr marL="0" indent="0" algn="l">
              <a:buNone/>
            </a:pPr>
            <a:r>
              <a:rPr lang="en-US" sz="1600" dirty="0">
                <a:solidFill>
                  <a:srgbClr val="D6E5EF"/>
                </a:solidFill>
                <a:latin typeface="Times New Roman" panose="02020603050405020304" pitchFamily="18" charset="0"/>
                <a:ea typeface="Roboto Slab" pitchFamily="34" charset="-122"/>
                <a:cs typeface="Times New Roman" panose="02020603050405020304" pitchFamily="18" charset="0"/>
              </a:rPr>
              <a:t>Устаревшие платформы</a:t>
            </a:r>
            <a:endParaRPr lang="en-US" sz="1600" dirty="0">
              <a:latin typeface="Times New Roman" panose="02020603050405020304" pitchFamily="18" charset="0"/>
              <a:cs typeface="Times New Roman" panose="02020603050405020304" pitchFamily="18" charset="0"/>
            </a:endParaRPr>
          </a:p>
        </p:txBody>
      </p:sp>
      <p:sp>
        <p:nvSpPr>
          <p:cNvPr id="22" name="Text 9">
            <a:extLst>
              <a:ext uri="{FF2B5EF4-FFF2-40B4-BE49-F238E27FC236}">
                <a16:creationId xmlns:a16="http://schemas.microsoft.com/office/drawing/2014/main" id="{70710249-A86A-4627-A68D-EE942F29C32B}"/>
              </a:ext>
            </a:extLst>
          </p:cNvPr>
          <p:cNvSpPr/>
          <p:nvPr/>
        </p:nvSpPr>
        <p:spPr>
          <a:xfrm>
            <a:off x="6358251" y="3913026"/>
            <a:ext cx="6665165" cy="684963"/>
          </a:xfrm>
          <a:prstGeom prst="rect">
            <a:avLst/>
          </a:prstGeom>
          <a:noFill/>
          <a:ln/>
        </p:spPr>
        <p:txBody>
          <a:bodyPr wrap="square" lIns="0" tIns="0" rIns="0" bIns="0" rtlCol="0" anchor="t"/>
          <a:lstStyle/>
          <a:p>
            <a:pPr marL="0" indent="0" algn="l">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Существующие площадки не соответствуют современным требованиям.</a:t>
            </a:r>
            <a:endParaRPr lang="en-US" sz="1600" dirty="0">
              <a:latin typeface="Times New Roman" panose="02020603050405020304" pitchFamily="18" charset="0"/>
              <a:cs typeface="Times New Roman" panose="02020603050405020304" pitchFamily="18" charset="0"/>
            </a:endParaRPr>
          </a:p>
        </p:txBody>
      </p:sp>
      <p:sp>
        <p:nvSpPr>
          <p:cNvPr id="23" name="Text 0">
            <a:extLst>
              <a:ext uri="{FF2B5EF4-FFF2-40B4-BE49-F238E27FC236}">
                <a16:creationId xmlns:a16="http://schemas.microsoft.com/office/drawing/2014/main" id="{D00FE2FB-E1FC-9189-8DAA-251F59E47A72}"/>
              </a:ext>
            </a:extLst>
          </p:cNvPr>
          <p:cNvSpPr/>
          <p:nvPr/>
        </p:nvSpPr>
        <p:spPr>
          <a:xfrm>
            <a:off x="6280187" y="4886527"/>
            <a:ext cx="7556421" cy="393249"/>
          </a:xfrm>
          <a:prstGeom prst="rect">
            <a:avLst/>
          </a:prstGeom>
          <a:noFill/>
          <a:ln/>
        </p:spPr>
        <p:txBody>
          <a:bodyPr wrap="square" lIns="0" tIns="0" rIns="0" bIns="0" rtlCol="0" anchor="t"/>
          <a:lstStyle/>
          <a:p>
            <a:pPr marL="0" indent="0" algn="l">
              <a:buNone/>
            </a:pPr>
            <a:r>
              <a:rPr lang="en-US" sz="1600" b="1" dirty="0">
                <a:solidFill>
                  <a:srgbClr val="76B9FF"/>
                </a:solidFill>
                <a:latin typeface="Times New Roman" panose="02020603050405020304" pitchFamily="18" charset="0"/>
                <a:ea typeface="Roboto Slab" pitchFamily="34" charset="-122"/>
                <a:cs typeface="Times New Roman" panose="02020603050405020304" pitchFamily="18" charset="0"/>
              </a:rPr>
              <a:t>Цель проекта: Создание прозрачной и безопасной платформы</a:t>
            </a:r>
            <a:endParaRPr lang="en-US" sz="1600" b="1" dirty="0">
              <a:latin typeface="Times New Roman" panose="02020603050405020304" pitchFamily="18" charset="0"/>
              <a:cs typeface="Times New Roman" panose="02020603050405020304" pitchFamily="18" charset="0"/>
            </a:endParaRPr>
          </a:p>
        </p:txBody>
      </p:sp>
      <p:sp>
        <p:nvSpPr>
          <p:cNvPr id="24" name="Shape 1">
            <a:extLst>
              <a:ext uri="{FF2B5EF4-FFF2-40B4-BE49-F238E27FC236}">
                <a16:creationId xmlns:a16="http://schemas.microsoft.com/office/drawing/2014/main" id="{D5041FE6-5A32-5AF0-5FBE-52ACF285BC26}"/>
              </a:ext>
            </a:extLst>
          </p:cNvPr>
          <p:cNvSpPr/>
          <p:nvPr/>
        </p:nvSpPr>
        <p:spPr>
          <a:xfrm>
            <a:off x="6278864" y="5398502"/>
            <a:ext cx="510302" cy="509969"/>
          </a:xfrm>
          <a:prstGeom prst="roundRect">
            <a:avLst>
              <a:gd name="adj" fmla="val 6667"/>
            </a:avLst>
          </a:prstGeom>
          <a:solidFill>
            <a:srgbClr val="3F4652"/>
          </a:solidFill>
          <a:ln/>
        </p:spPr>
        <p:txBody>
          <a:bodyPr/>
          <a:lstStyle/>
          <a:p>
            <a:endParaRPr lang="ru-RU" sz="1600">
              <a:latin typeface="Times New Roman" panose="02020603050405020304" pitchFamily="18" charset="0"/>
              <a:cs typeface="Times New Roman" panose="02020603050405020304" pitchFamily="18" charset="0"/>
            </a:endParaRPr>
          </a:p>
        </p:txBody>
      </p:sp>
      <p:sp>
        <p:nvSpPr>
          <p:cNvPr id="25" name="Text 2">
            <a:extLst>
              <a:ext uri="{FF2B5EF4-FFF2-40B4-BE49-F238E27FC236}">
                <a16:creationId xmlns:a16="http://schemas.microsoft.com/office/drawing/2014/main" id="{166C4C76-2EC8-E3CB-B218-B65D40A8C4BB}"/>
              </a:ext>
            </a:extLst>
          </p:cNvPr>
          <p:cNvSpPr/>
          <p:nvPr/>
        </p:nvSpPr>
        <p:spPr>
          <a:xfrm>
            <a:off x="7022281" y="5398502"/>
            <a:ext cx="2899410" cy="575184"/>
          </a:xfrm>
          <a:prstGeom prst="rect">
            <a:avLst/>
          </a:prstGeom>
          <a:noFill/>
          <a:ln/>
        </p:spPr>
        <p:txBody>
          <a:bodyPr wrap="square" lIns="0" tIns="0" rIns="0" bIns="0" rtlCol="0" anchor="t"/>
          <a:lstStyle/>
          <a:p>
            <a:pPr marL="0" indent="0" algn="l">
              <a:buNone/>
            </a:pPr>
            <a:r>
              <a:rPr lang="en-US" sz="1600" dirty="0">
                <a:solidFill>
                  <a:srgbClr val="D6E5EF"/>
                </a:solidFill>
                <a:latin typeface="Times New Roman" panose="02020603050405020304" pitchFamily="18" charset="0"/>
                <a:ea typeface="Roboto Slab" pitchFamily="34" charset="-122"/>
                <a:cs typeface="Times New Roman" panose="02020603050405020304" pitchFamily="18" charset="0"/>
              </a:rPr>
              <a:t>Децентрализованный маркетплейс</a:t>
            </a:r>
            <a:endParaRPr lang="en-US" sz="1600" dirty="0">
              <a:latin typeface="Times New Roman" panose="02020603050405020304" pitchFamily="18" charset="0"/>
              <a:cs typeface="Times New Roman" panose="02020603050405020304" pitchFamily="18" charset="0"/>
            </a:endParaRPr>
          </a:p>
        </p:txBody>
      </p:sp>
      <p:sp>
        <p:nvSpPr>
          <p:cNvPr id="26" name="Text 3">
            <a:extLst>
              <a:ext uri="{FF2B5EF4-FFF2-40B4-BE49-F238E27FC236}">
                <a16:creationId xmlns:a16="http://schemas.microsoft.com/office/drawing/2014/main" id="{1ED2028E-734B-39DF-4EE8-5183E3810CF0}"/>
              </a:ext>
            </a:extLst>
          </p:cNvPr>
          <p:cNvSpPr/>
          <p:nvPr/>
        </p:nvSpPr>
        <p:spPr>
          <a:xfrm>
            <a:off x="7001386" y="5985769"/>
            <a:ext cx="2899410" cy="725805"/>
          </a:xfrm>
          <a:prstGeom prst="rect">
            <a:avLst/>
          </a:prstGeom>
          <a:noFill/>
          <a:ln/>
        </p:spPr>
        <p:txBody>
          <a:bodyPr wrap="square" lIns="0" tIns="0" rIns="0" bIns="0" rtlCol="0" anchor="t"/>
          <a:lstStyle/>
          <a:p>
            <a:pPr marL="0" indent="0" algn="l">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Без посредников для торговли скинами CS2.</a:t>
            </a:r>
            <a:endParaRPr lang="en-US" sz="1600" dirty="0">
              <a:latin typeface="Times New Roman" panose="02020603050405020304" pitchFamily="18" charset="0"/>
              <a:cs typeface="Times New Roman" panose="02020603050405020304" pitchFamily="18" charset="0"/>
            </a:endParaRPr>
          </a:p>
        </p:txBody>
      </p:sp>
      <p:sp>
        <p:nvSpPr>
          <p:cNvPr id="27" name="Shape 4">
            <a:extLst>
              <a:ext uri="{FF2B5EF4-FFF2-40B4-BE49-F238E27FC236}">
                <a16:creationId xmlns:a16="http://schemas.microsoft.com/office/drawing/2014/main" id="{D0057CA5-0027-B196-4A7E-DBB63BDF6F07}"/>
              </a:ext>
            </a:extLst>
          </p:cNvPr>
          <p:cNvSpPr/>
          <p:nvPr/>
        </p:nvSpPr>
        <p:spPr>
          <a:xfrm>
            <a:off x="10154806" y="5382306"/>
            <a:ext cx="510302" cy="510302"/>
          </a:xfrm>
          <a:prstGeom prst="roundRect">
            <a:avLst>
              <a:gd name="adj" fmla="val 6667"/>
            </a:avLst>
          </a:prstGeom>
          <a:solidFill>
            <a:srgbClr val="3F4652"/>
          </a:solidFill>
          <a:ln/>
        </p:spPr>
        <p:txBody>
          <a:bodyPr/>
          <a:lstStyle/>
          <a:p>
            <a:endParaRPr lang="ru-RU" sz="1600">
              <a:latin typeface="Times New Roman" panose="02020603050405020304" pitchFamily="18" charset="0"/>
              <a:cs typeface="Times New Roman" panose="02020603050405020304" pitchFamily="18" charset="0"/>
            </a:endParaRPr>
          </a:p>
        </p:txBody>
      </p:sp>
      <p:sp>
        <p:nvSpPr>
          <p:cNvPr id="28" name="Text 5">
            <a:extLst>
              <a:ext uri="{FF2B5EF4-FFF2-40B4-BE49-F238E27FC236}">
                <a16:creationId xmlns:a16="http://schemas.microsoft.com/office/drawing/2014/main" id="{DC9A569A-36C0-94BD-8B5B-5CB20E48BE8F}"/>
              </a:ext>
            </a:extLst>
          </p:cNvPr>
          <p:cNvSpPr/>
          <p:nvPr/>
        </p:nvSpPr>
        <p:spPr>
          <a:xfrm>
            <a:off x="10898223" y="5398502"/>
            <a:ext cx="2899410" cy="517058"/>
          </a:xfrm>
          <a:prstGeom prst="rect">
            <a:avLst/>
          </a:prstGeom>
          <a:noFill/>
          <a:ln/>
        </p:spPr>
        <p:txBody>
          <a:bodyPr wrap="square" lIns="0" tIns="0" rIns="0" bIns="0" rtlCol="0" anchor="t"/>
          <a:lstStyle/>
          <a:p>
            <a:pPr marL="0" indent="0" algn="l">
              <a:buNone/>
            </a:pPr>
            <a:r>
              <a:rPr lang="en-US" sz="1600" dirty="0">
                <a:solidFill>
                  <a:srgbClr val="D6E5EF"/>
                </a:solidFill>
                <a:latin typeface="Times New Roman" panose="02020603050405020304" pitchFamily="18" charset="0"/>
                <a:ea typeface="Roboto Slab" pitchFamily="34" charset="-122"/>
                <a:cs typeface="Times New Roman" panose="02020603050405020304" pitchFamily="18" charset="0"/>
              </a:rPr>
              <a:t>Безопасность и прозрачность</a:t>
            </a:r>
            <a:endParaRPr lang="en-US" sz="1600" dirty="0">
              <a:latin typeface="Times New Roman" panose="02020603050405020304" pitchFamily="18" charset="0"/>
              <a:cs typeface="Times New Roman" panose="02020603050405020304" pitchFamily="18" charset="0"/>
            </a:endParaRPr>
          </a:p>
        </p:txBody>
      </p:sp>
      <p:sp>
        <p:nvSpPr>
          <p:cNvPr id="29" name="Text 6">
            <a:extLst>
              <a:ext uri="{FF2B5EF4-FFF2-40B4-BE49-F238E27FC236}">
                <a16:creationId xmlns:a16="http://schemas.microsoft.com/office/drawing/2014/main" id="{7FAF2FED-D6B8-2421-1F17-A11C02386AA9}"/>
              </a:ext>
            </a:extLst>
          </p:cNvPr>
          <p:cNvSpPr/>
          <p:nvPr/>
        </p:nvSpPr>
        <p:spPr>
          <a:xfrm>
            <a:off x="10877328" y="5728797"/>
            <a:ext cx="2899410" cy="489778"/>
          </a:xfrm>
          <a:prstGeom prst="rect">
            <a:avLst/>
          </a:prstGeom>
          <a:noFill/>
          <a:ln/>
        </p:spPr>
        <p:txBody>
          <a:bodyPr wrap="square" lIns="0" tIns="0" rIns="0" bIns="0" rtlCol="0" anchor="t"/>
          <a:lstStyle/>
          <a:p>
            <a:pPr marL="0" indent="0" algn="l">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Минимизация рисков и мошенничества.</a:t>
            </a:r>
            <a:endParaRPr lang="en-US" sz="1600" dirty="0">
              <a:latin typeface="Times New Roman" panose="02020603050405020304" pitchFamily="18" charset="0"/>
              <a:cs typeface="Times New Roman" panose="02020603050405020304" pitchFamily="18" charset="0"/>
            </a:endParaRPr>
          </a:p>
        </p:txBody>
      </p:sp>
      <p:sp>
        <p:nvSpPr>
          <p:cNvPr id="30" name="Shape 7">
            <a:extLst>
              <a:ext uri="{FF2B5EF4-FFF2-40B4-BE49-F238E27FC236}">
                <a16:creationId xmlns:a16="http://schemas.microsoft.com/office/drawing/2014/main" id="{E2C7FFE0-4685-0F89-AE9F-6A1342ED3D90}"/>
              </a:ext>
            </a:extLst>
          </p:cNvPr>
          <p:cNvSpPr/>
          <p:nvPr/>
        </p:nvSpPr>
        <p:spPr>
          <a:xfrm>
            <a:off x="6285164" y="6817287"/>
            <a:ext cx="510302" cy="510302"/>
          </a:xfrm>
          <a:prstGeom prst="roundRect">
            <a:avLst>
              <a:gd name="adj" fmla="val 6667"/>
            </a:avLst>
          </a:prstGeom>
          <a:solidFill>
            <a:srgbClr val="3F4652"/>
          </a:solidFill>
          <a:ln/>
        </p:spPr>
        <p:txBody>
          <a:bodyPr/>
          <a:lstStyle/>
          <a:p>
            <a:endParaRPr lang="ru-RU" sz="1600">
              <a:latin typeface="Times New Roman" panose="02020603050405020304" pitchFamily="18" charset="0"/>
              <a:cs typeface="Times New Roman" panose="02020603050405020304" pitchFamily="18" charset="0"/>
            </a:endParaRPr>
          </a:p>
        </p:txBody>
      </p:sp>
      <p:sp>
        <p:nvSpPr>
          <p:cNvPr id="31" name="Text 8">
            <a:extLst>
              <a:ext uri="{FF2B5EF4-FFF2-40B4-BE49-F238E27FC236}">
                <a16:creationId xmlns:a16="http://schemas.microsoft.com/office/drawing/2014/main" id="{421126A8-F814-6799-9165-588C963321B9}"/>
              </a:ext>
            </a:extLst>
          </p:cNvPr>
          <p:cNvSpPr/>
          <p:nvPr/>
        </p:nvSpPr>
        <p:spPr>
          <a:xfrm>
            <a:off x="7022280" y="6791155"/>
            <a:ext cx="3674864" cy="354330"/>
          </a:xfrm>
          <a:prstGeom prst="rect">
            <a:avLst/>
          </a:prstGeom>
          <a:noFill/>
          <a:ln/>
        </p:spPr>
        <p:txBody>
          <a:bodyPr wrap="none" lIns="0" tIns="0" rIns="0" bIns="0" rtlCol="0" anchor="t"/>
          <a:lstStyle/>
          <a:p>
            <a:pPr marL="0" indent="0" algn="l">
              <a:buNone/>
            </a:pPr>
            <a:r>
              <a:rPr lang="en-US" sz="1600" dirty="0">
                <a:solidFill>
                  <a:srgbClr val="D6E5EF"/>
                </a:solidFill>
                <a:latin typeface="Times New Roman" panose="02020603050405020304" pitchFamily="18" charset="0"/>
                <a:ea typeface="Roboto Slab" pitchFamily="34" charset="-122"/>
                <a:cs typeface="Times New Roman" panose="02020603050405020304" pitchFamily="18" charset="0"/>
              </a:rPr>
              <a:t>Современный интерфейс</a:t>
            </a:r>
            <a:endParaRPr lang="en-US" sz="1600" dirty="0">
              <a:latin typeface="Times New Roman" panose="02020603050405020304" pitchFamily="18" charset="0"/>
              <a:cs typeface="Times New Roman" panose="02020603050405020304" pitchFamily="18" charset="0"/>
            </a:endParaRPr>
          </a:p>
        </p:txBody>
      </p:sp>
      <p:sp>
        <p:nvSpPr>
          <p:cNvPr id="32" name="Text 9">
            <a:extLst>
              <a:ext uri="{FF2B5EF4-FFF2-40B4-BE49-F238E27FC236}">
                <a16:creationId xmlns:a16="http://schemas.microsoft.com/office/drawing/2014/main" id="{14958E4D-1A99-6C8B-6D28-649CB4E63E40}"/>
              </a:ext>
            </a:extLst>
          </p:cNvPr>
          <p:cNvSpPr/>
          <p:nvPr/>
        </p:nvSpPr>
        <p:spPr>
          <a:xfrm>
            <a:off x="7022281" y="7076654"/>
            <a:ext cx="4767270" cy="362903"/>
          </a:xfrm>
          <a:prstGeom prst="rect">
            <a:avLst/>
          </a:prstGeom>
          <a:noFill/>
          <a:ln/>
        </p:spPr>
        <p:txBody>
          <a:bodyPr wrap="none" lIns="0" tIns="0" rIns="0" bIns="0" rtlCol="0" anchor="t"/>
          <a:lstStyle/>
          <a:p>
            <a:pPr marL="0" indent="0" algn="l">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Удобство для всех пользователей платформы.</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818EC389-C899-8DD3-2AD0-7DB2D9B4663A}"/>
              </a:ext>
            </a:extLst>
          </p:cNvPr>
          <p:cNvPicPr>
            <a:picLocks noChangeAspect="1"/>
          </p:cNvPicPr>
          <p:nvPr/>
        </p:nvPicPr>
        <p:blipFill>
          <a:blip r:embed="rId2"/>
          <a:stretch>
            <a:fillRect/>
          </a:stretch>
        </p:blipFill>
        <p:spPr>
          <a:xfrm>
            <a:off x="5938463" y="1786085"/>
            <a:ext cx="8138808" cy="4657429"/>
          </a:xfrm>
          <a:prstGeom prst="rect">
            <a:avLst/>
          </a:prstGeom>
          <a:ln>
            <a:solidFill>
              <a:schemeClr val="tx1"/>
            </a:solidFill>
          </a:ln>
          <a:effectLst>
            <a:glow rad="228600">
              <a:schemeClr val="accent5">
                <a:satMod val="175000"/>
                <a:alpha val="40000"/>
              </a:schemeClr>
            </a:glow>
          </a:effectLst>
          <a:scene3d>
            <a:camera prst="orthographicFront"/>
            <a:lightRig rig="flood" dir="t">
              <a:rot lat="0" lon="0" rev="13800000"/>
            </a:lightRig>
          </a:scene3d>
          <a:sp3d extrusionH="107950" prstMaterial="plastic">
            <a:bevelT w="82550" h="63500" prst="divot"/>
            <a:bevelB/>
          </a:sp3d>
        </p:spPr>
      </p:pic>
      <p:sp>
        <p:nvSpPr>
          <p:cNvPr id="4" name="Shape 1">
            <a:extLst>
              <a:ext uri="{FF2B5EF4-FFF2-40B4-BE49-F238E27FC236}">
                <a16:creationId xmlns:a16="http://schemas.microsoft.com/office/drawing/2014/main" id="{34848B31-2DF4-46D5-702F-7D2D508309A2}"/>
              </a:ext>
            </a:extLst>
          </p:cNvPr>
          <p:cNvSpPr/>
          <p:nvPr/>
        </p:nvSpPr>
        <p:spPr>
          <a:xfrm>
            <a:off x="389469" y="1205309"/>
            <a:ext cx="5100448" cy="5818980"/>
          </a:xfrm>
          <a:prstGeom prst="roundRect">
            <a:avLst>
              <a:gd name="adj" fmla="val 2038"/>
            </a:avLst>
          </a:prstGeom>
          <a:solidFill>
            <a:srgbClr val="3F4652"/>
          </a:solidFill>
          <a:ln/>
          <a:effectLst>
            <a:outerShdw blurRad="76200" dist="12700" dir="2700000" sy="-23000" kx="-800400" algn="bl" rotWithShape="0">
              <a:prstClr val="black">
                <a:alpha val="20000"/>
              </a:prstClr>
            </a:outerShdw>
          </a:effectLst>
        </p:spPr>
        <p:txBody>
          <a:bodyPr/>
          <a:lstStyle/>
          <a:p>
            <a:pPr algn="just">
              <a:buNone/>
            </a:pPr>
            <a:r>
              <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В ходе разработки сайта для продажи скинов из Counter-Strike 2 была создана главная страница с </a:t>
            </a:r>
            <a:r>
              <a:rPr lang="ru-RU" sz="1600" b="1"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продающим заголовком</a:t>
            </a:r>
            <a:r>
              <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 кратким описанием преимуществ сервиса — моментальные выплаты, прозрачные условия, поддержка клиентов — и мотивирующим призывом к действию.</a:t>
            </a:r>
          </a:p>
          <a:p>
            <a:pPr algn="just">
              <a:buNone/>
            </a:pPr>
            <a:endPar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endParaRPr>
          </a:p>
          <a:p>
            <a:pPr algn="just">
              <a:buNone/>
            </a:pPr>
            <a:r>
              <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В верхней части страницы расположен </a:t>
            </a:r>
            <a:r>
              <a:rPr lang="ru-RU" sz="1600" b="1"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блок навигации</a:t>
            </a:r>
            <a:r>
              <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 включающий основные разделы: «Главная», «Маркет» (актуальные предложения), «Отзывы» (мнения пользователей) и «О нас» (информация о сайте). Навигация выполнена в минималистичном стиле с удобными контрастными кнопками.</a:t>
            </a:r>
          </a:p>
          <a:p>
            <a:pPr algn="just">
              <a:buNone/>
            </a:pPr>
            <a:endPar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endParaRPr>
          </a:p>
          <a:p>
            <a:pPr algn="just">
              <a:buNone/>
            </a:pPr>
            <a:r>
              <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В нижней части страницы размещён футер с копирайтом, а также добавлена </a:t>
            </a:r>
            <a:r>
              <a:rPr lang="ru-RU" sz="1600" b="1"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тематическая картинка</a:t>
            </a:r>
            <a:r>
              <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 — примеры скинов или интерфейса платформы — для визуального привлечения внимания и повышения вовлечённости пользователей.</a:t>
            </a:r>
          </a:p>
          <a:p>
            <a:pPr algn="just"/>
            <a:endPar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endParaRPr>
          </a:p>
          <a:p>
            <a:pPr algn="just"/>
            <a:r>
              <a:rPr lang="ru-RU" sz="1600" dirty="0">
                <a:solidFill>
                  <a:srgbClr val="D6E5EF"/>
                </a:solidFill>
                <a:latin typeface="Times New Roman" panose="02020603050405020304" pitchFamily="18" charset="0"/>
                <a:ea typeface="Roboto" panose="02000000000000000000" pitchFamily="2" charset="0"/>
                <a:cs typeface="Times New Roman" panose="02020603050405020304" pitchFamily="18" charset="0"/>
              </a:rPr>
              <a:t>Весь дизайн направлен на удобство и стимулирование продаж.</a:t>
            </a:r>
          </a:p>
          <a:p>
            <a:endParaRPr lang="ru-RU"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7117B5-F10A-DE60-40C6-A5B69FB27831}"/>
              </a:ext>
            </a:extLst>
          </p:cNvPr>
          <p:cNvSpPr txBox="1"/>
          <p:nvPr/>
        </p:nvSpPr>
        <p:spPr>
          <a:xfrm>
            <a:off x="3558711" y="0"/>
            <a:ext cx="7512978" cy="369332"/>
          </a:xfrm>
          <a:prstGeom prst="rect">
            <a:avLst/>
          </a:prstGeom>
          <a:noFill/>
        </p:spPr>
        <p:txBody>
          <a:bodyPr wrap="square">
            <a:spAutoFit/>
          </a:bodyPr>
          <a:lstStyle/>
          <a:p>
            <a:pPr>
              <a:buNone/>
            </a:pPr>
            <a:r>
              <a:rPr lang="ru-RU" b="1" dirty="0">
                <a:solidFill>
                  <a:srgbClr val="76B9FF"/>
                </a:solidFill>
                <a:latin typeface="Times New Roman" panose="02020603050405020304" pitchFamily="18" charset="0"/>
                <a:ea typeface="Roboto Slab" pitchFamily="2" charset="0"/>
                <a:cs typeface="Times New Roman" panose="02020603050405020304" pitchFamily="18" charset="0"/>
              </a:rPr>
              <a:t>Визуальный дизайн главной страницы сайта для продажи скинов CS2</a:t>
            </a:r>
          </a:p>
        </p:txBody>
      </p:sp>
      <p:sp>
        <p:nvSpPr>
          <p:cNvPr id="2" name="Прямоугольник 1">
            <a:extLst>
              <a:ext uri="{FF2B5EF4-FFF2-40B4-BE49-F238E27FC236}">
                <a16:creationId xmlns:a16="http://schemas.microsoft.com/office/drawing/2014/main" id="{7065D3A8-06E3-3027-2DDC-9C0EDBA4C8E5}"/>
              </a:ext>
            </a:extLst>
          </p:cNvPr>
          <p:cNvSpPr/>
          <p:nvPr/>
        </p:nvSpPr>
        <p:spPr>
          <a:xfrm>
            <a:off x="12318714" y="7438460"/>
            <a:ext cx="2311686" cy="725805"/>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396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9AA598CE-8537-15EC-FF1E-75B4BC3C01F0}"/>
              </a:ext>
            </a:extLst>
          </p:cNvPr>
          <p:cNvPicPr>
            <a:picLocks noChangeAspect="1"/>
          </p:cNvPicPr>
          <p:nvPr/>
        </p:nvPicPr>
        <p:blipFill>
          <a:blip r:embed="rId3"/>
          <a:stretch>
            <a:fillRect/>
          </a:stretch>
        </p:blipFill>
        <p:spPr>
          <a:xfrm>
            <a:off x="405759" y="1658803"/>
            <a:ext cx="8543762" cy="4911994"/>
          </a:xfrm>
          <a:prstGeom prst="rect">
            <a:avLst/>
          </a:prstGeom>
          <a:ln>
            <a:solidFill>
              <a:schemeClr val="tx1"/>
            </a:solidFill>
          </a:ln>
          <a:effectLst>
            <a:glow rad="228600">
              <a:schemeClr val="accent5">
                <a:satMod val="175000"/>
                <a:alpha val="40000"/>
              </a:schemeClr>
            </a:glow>
          </a:effectLst>
          <a:scene3d>
            <a:camera prst="orthographicFront"/>
            <a:lightRig rig="flood" dir="t">
              <a:rot lat="0" lon="0" rev="13800000"/>
            </a:lightRig>
          </a:scene3d>
          <a:sp3d extrusionH="107950" prstMaterial="plastic">
            <a:bevelT w="82550" h="63500" prst="divot"/>
            <a:bevelB/>
          </a:sp3d>
        </p:spPr>
      </p:pic>
      <p:sp>
        <p:nvSpPr>
          <p:cNvPr id="16" name="TextBox 15">
            <a:extLst>
              <a:ext uri="{FF2B5EF4-FFF2-40B4-BE49-F238E27FC236}">
                <a16:creationId xmlns:a16="http://schemas.microsoft.com/office/drawing/2014/main" id="{FDDD0A42-CD2A-A9A8-7D84-BA2D3358FB6E}"/>
              </a:ext>
            </a:extLst>
          </p:cNvPr>
          <p:cNvSpPr txBox="1"/>
          <p:nvPr/>
        </p:nvSpPr>
        <p:spPr>
          <a:xfrm>
            <a:off x="3920875" y="-4802"/>
            <a:ext cx="6788650" cy="369332"/>
          </a:xfrm>
          <a:prstGeom prst="rect">
            <a:avLst/>
          </a:prstGeom>
          <a:noFill/>
        </p:spPr>
        <p:txBody>
          <a:bodyPr wrap="square">
            <a:spAutoFit/>
          </a:bodyPr>
          <a:lstStyle/>
          <a:p>
            <a:pPr>
              <a:buNone/>
            </a:pPr>
            <a:r>
              <a:rPr lang="ru-RU" b="1" i="0" dirty="0">
                <a:solidFill>
                  <a:srgbClr val="76B9FF"/>
                </a:solidFill>
                <a:effectLst/>
                <a:latin typeface="Times New Roman" panose="02020603050405020304" pitchFamily="18" charset="0"/>
                <a:ea typeface="Roboto Slab" pitchFamily="2" charset="0"/>
                <a:cs typeface="Times New Roman" panose="02020603050405020304" pitchFamily="18" charset="0"/>
              </a:rPr>
              <a:t>Маркетплейс скинов CS2 с удобным поиском и ассортиментом</a:t>
            </a:r>
            <a:endParaRPr lang="ru-RU" b="1" dirty="0">
              <a:solidFill>
                <a:srgbClr val="76B9FF"/>
              </a:solidFill>
              <a:latin typeface="Times New Roman" panose="02020603050405020304" pitchFamily="18" charset="0"/>
              <a:ea typeface="Roboto Slab" pitchFamily="2" charset="0"/>
              <a:cs typeface="Times New Roman" panose="02020603050405020304" pitchFamily="18" charset="0"/>
            </a:endParaRPr>
          </a:p>
        </p:txBody>
      </p:sp>
      <p:sp>
        <p:nvSpPr>
          <p:cNvPr id="17" name="Shape 1">
            <a:extLst>
              <a:ext uri="{FF2B5EF4-FFF2-40B4-BE49-F238E27FC236}">
                <a16:creationId xmlns:a16="http://schemas.microsoft.com/office/drawing/2014/main" id="{E2D5DC91-3FD2-BB4A-E719-FE9BDEF6678F}"/>
              </a:ext>
            </a:extLst>
          </p:cNvPr>
          <p:cNvSpPr/>
          <p:nvPr/>
        </p:nvSpPr>
        <p:spPr>
          <a:xfrm>
            <a:off x="9241939" y="1200707"/>
            <a:ext cx="5100448" cy="5828185"/>
          </a:xfrm>
          <a:prstGeom prst="roundRect">
            <a:avLst>
              <a:gd name="adj" fmla="val 2038"/>
            </a:avLst>
          </a:prstGeom>
          <a:solidFill>
            <a:srgbClr val="3F4652"/>
          </a:solidFill>
          <a:ln/>
        </p:spPr>
        <p:txBody>
          <a:bodyPr/>
          <a:lstStyle/>
          <a:p>
            <a:pPr algn="just">
              <a:buNone/>
            </a:pPr>
            <a:r>
              <a:rPr lang="ru-RU" sz="1600" b="0" i="0" dirty="0">
                <a:solidFill>
                  <a:srgbClr val="F8FAFF"/>
                </a:solidFill>
                <a:effectLst/>
                <a:latin typeface="Times New Roman" panose="02020603050405020304" pitchFamily="18" charset="0"/>
                <a:cs typeface="Times New Roman" panose="02020603050405020304" pitchFamily="18" charset="0"/>
              </a:rPr>
              <a:t>Страница представляет собой удобную торговую площадку для покупки скинов из CS2 с системой фильтрации по типу оружия, качеству и цене. </a:t>
            </a:r>
          </a:p>
          <a:p>
            <a:pPr algn="just">
              <a:buNone/>
            </a:pPr>
            <a:endParaRPr lang="ru-RU" sz="1600" dirty="0">
              <a:solidFill>
                <a:srgbClr val="F8FAFF"/>
              </a:solidFill>
              <a:latin typeface="Times New Roman" panose="02020603050405020304" pitchFamily="18" charset="0"/>
              <a:cs typeface="Times New Roman" panose="02020603050405020304" pitchFamily="18" charset="0"/>
            </a:endParaRPr>
          </a:p>
          <a:p>
            <a:pPr algn="just">
              <a:buNone/>
            </a:pPr>
            <a:r>
              <a:rPr lang="ru-RU" sz="1600" b="0" i="0" dirty="0">
                <a:solidFill>
                  <a:srgbClr val="F8FAFF"/>
                </a:solidFill>
                <a:effectLst/>
                <a:latin typeface="Times New Roman" panose="02020603050405020304" pitchFamily="18" charset="0"/>
                <a:cs typeface="Times New Roman" panose="02020603050405020304" pitchFamily="18" charset="0"/>
              </a:rPr>
              <a:t>Каждая карточка товара содержит основную информацию (название, редкость, уникальный паттерн), цену и заметную кнопку покупки.</a:t>
            </a:r>
          </a:p>
          <a:p>
            <a:pPr algn="just">
              <a:buNone/>
            </a:pPr>
            <a:r>
              <a:rPr lang="ru-RU" sz="1600" b="0" i="0" dirty="0">
                <a:solidFill>
                  <a:srgbClr val="F8FAFF"/>
                </a:solidFill>
                <a:effectLst/>
                <a:latin typeface="Times New Roman" panose="02020603050405020304" pitchFamily="18" charset="0"/>
                <a:cs typeface="Times New Roman" panose="02020603050405020304" pitchFamily="18" charset="0"/>
              </a:rPr>
              <a:t>Интерфейс выполнен в минималистичном стиле с четким разделением на блоки. Фильтры в верхней части позволяют быстро находить нужные предметы, а единообразное оформление карточек упрощает сравнение вариантов. Особое внимание уделено usability - все ключевые действия (фильтрация, покупка) доступны в 1-2 клика.</a:t>
            </a:r>
          </a:p>
          <a:p>
            <a:pPr algn="just"/>
            <a:endParaRPr lang="ru-RU" sz="1600" b="0" i="0" dirty="0">
              <a:solidFill>
                <a:srgbClr val="F8FAFF"/>
              </a:solidFill>
              <a:effectLst/>
              <a:latin typeface="Times New Roman" panose="02020603050405020304" pitchFamily="18" charset="0"/>
              <a:cs typeface="Times New Roman" panose="02020603050405020304" pitchFamily="18" charset="0"/>
            </a:endParaRPr>
          </a:p>
          <a:p>
            <a:pPr algn="just"/>
            <a:r>
              <a:rPr lang="ru-RU" sz="1600" b="0" i="0" dirty="0">
                <a:solidFill>
                  <a:srgbClr val="F8FAFF"/>
                </a:solidFill>
                <a:effectLst/>
                <a:latin typeface="Times New Roman" panose="02020603050405020304" pitchFamily="18" charset="0"/>
                <a:cs typeface="Times New Roman" panose="02020603050405020304" pitchFamily="18" charset="0"/>
              </a:rPr>
              <a:t>Дизайн страницы ориентирован на максимальное удобство для пользователей: важная информация выделена визуально, навигация интуитивно понятна, а процесс покупки максимально упрощен. Такой подход позволяет как опытным трейдерам, так и новичкам комфортно работать с площадкой, делая маркетплейс эффективным инструментом для торговли игровыми предметами.</a:t>
            </a:r>
          </a:p>
        </p:txBody>
      </p:sp>
      <p:sp>
        <p:nvSpPr>
          <p:cNvPr id="2" name="Прямоугольник 1">
            <a:extLst>
              <a:ext uri="{FF2B5EF4-FFF2-40B4-BE49-F238E27FC236}">
                <a16:creationId xmlns:a16="http://schemas.microsoft.com/office/drawing/2014/main" id="{8734FCC9-6F26-BADE-5F15-35E53CBCED3D}"/>
              </a:ext>
            </a:extLst>
          </p:cNvPr>
          <p:cNvSpPr/>
          <p:nvPr/>
        </p:nvSpPr>
        <p:spPr>
          <a:xfrm>
            <a:off x="12318714" y="7438460"/>
            <a:ext cx="2311686" cy="725805"/>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D155B42-142C-961E-4668-B34E18A3FC89}"/>
              </a:ext>
            </a:extLst>
          </p:cNvPr>
          <p:cNvPicPr>
            <a:picLocks noChangeAspect="1"/>
          </p:cNvPicPr>
          <p:nvPr/>
        </p:nvPicPr>
        <p:blipFill>
          <a:blip r:embed="rId2"/>
          <a:stretch>
            <a:fillRect/>
          </a:stretch>
        </p:blipFill>
        <p:spPr>
          <a:xfrm>
            <a:off x="6939361" y="1843033"/>
            <a:ext cx="6968397" cy="4543533"/>
          </a:xfrm>
          <a:prstGeom prst="rect">
            <a:avLst/>
          </a:prstGeom>
          <a:ln>
            <a:solidFill>
              <a:schemeClr val="tx1"/>
            </a:solidFill>
          </a:ln>
          <a:effectLst>
            <a:glow rad="228600">
              <a:schemeClr val="accent5">
                <a:satMod val="175000"/>
                <a:alpha val="40000"/>
              </a:schemeClr>
            </a:glow>
          </a:effectLst>
        </p:spPr>
      </p:pic>
      <p:sp>
        <p:nvSpPr>
          <p:cNvPr id="5" name="TextBox 4">
            <a:extLst>
              <a:ext uri="{FF2B5EF4-FFF2-40B4-BE49-F238E27FC236}">
                <a16:creationId xmlns:a16="http://schemas.microsoft.com/office/drawing/2014/main" id="{EB3E07FB-BCE0-3F61-6E56-AE6D36AE58F6}"/>
              </a:ext>
            </a:extLst>
          </p:cNvPr>
          <p:cNvSpPr txBox="1"/>
          <p:nvPr/>
        </p:nvSpPr>
        <p:spPr>
          <a:xfrm>
            <a:off x="4862459" y="0"/>
            <a:ext cx="4905481" cy="369332"/>
          </a:xfrm>
          <a:prstGeom prst="rect">
            <a:avLst/>
          </a:prstGeom>
          <a:noFill/>
        </p:spPr>
        <p:txBody>
          <a:bodyPr wrap="square">
            <a:spAutoFit/>
          </a:bodyPr>
          <a:lstStyle/>
          <a:p>
            <a:pPr>
              <a:buNone/>
            </a:pPr>
            <a:r>
              <a:rPr lang="ru-RU" b="1" i="0" dirty="0">
                <a:solidFill>
                  <a:srgbClr val="76B9FF"/>
                </a:solidFill>
                <a:effectLst/>
                <a:latin typeface="Times New Roman" panose="02020603050405020304" pitchFamily="18" charset="0"/>
                <a:ea typeface="Roboto Slab" pitchFamily="2" charset="0"/>
                <a:cs typeface="Times New Roman" panose="02020603050405020304" pitchFamily="18" charset="0"/>
              </a:rPr>
              <a:t>Раздел отзывов клиентов маркетплейса CS2</a:t>
            </a:r>
            <a:endParaRPr lang="ru-RU" b="1" dirty="0">
              <a:solidFill>
                <a:srgbClr val="76B9FF"/>
              </a:solidFill>
              <a:latin typeface="Times New Roman" panose="02020603050405020304" pitchFamily="18" charset="0"/>
              <a:ea typeface="Roboto Slab" pitchFamily="2" charset="0"/>
              <a:cs typeface="Times New Roman" panose="02020603050405020304" pitchFamily="18" charset="0"/>
            </a:endParaRPr>
          </a:p>
        </p:txBody>
      </p:sp>
      <p:sp>
        <p:nvSpPr>
          <p:cNvPr id="6" name="Shape 1">
            <a:extLst>
              <a:ext uri="{FF2B5EF4-FFF2-40B4-BE49-F238E27FC236}">
                <a16:creationId xmlns:a16="http://schemas.microsoft.com/office/drawing/2014/main" id="{9552C4F3-1A0B-3835-338C-99BB8E26B5A6}"/>
              </a:ext>
            </a:extLst>
          </p:cNvPr>
          <p:cNvSpPr/>
          <p:nvPr/>
        </p:nvSpPr>
        <p:spPr>
          <a:xfrm>
            <a:off x="649747" y="1328532"/>
            <a:ext cx="5576392" cy="5572533"/>
          </a:xfrm>
          <a:prstGeom prst="roundRect">
            <a:avLst>
              <a:gd name="adj" fmla="val 2038"/>
            </a:avLst>
          </a:prstGeom>
          <a:solidFill>
            <a:srgbClr val="3F4652"/>
          </a:solidFill>
          <a:ln/>
        </p:spPr>
        <p:txBody>
          <a:bodyPr/>
          <a:lstStyle/>
          <a:p>
            <a:pPr algn="just">
              <a:buNone/>
            </a:pPr>
            <a:r>
              <a:rPr lang="ru-RU" sz="1600" b="0" i="0" dirty="0">
                <a:solidFill>
                  <a:srgbClr val="F8FAFF"/>
                </a:solidFill>
                <a:effectLst/>
                <a:latin typeface="Times New Roman" panose="02020603050405020304" pitchFamily="18" charset="0"/>
                <a:ea typeface="Roboto" panose="02000000000000000000" pitchFamily="2" charset="0"/>
                <a:cs typeface="Times New Roman" panose="02020603050405020304" pitchFamily="18" charset="0"/>
              </a:rPr>
              <a:t>Страница содержит два взаимосвязанных блока: отображение существующих отзывов пользователей и форму для оставления новых оценок. В верхней части представлены реальные отзывы клиентов с датами публикации, где пользователи отмечают скорость выплат, качество поддержки и общую надежность площадки, хотя некоторые упоминают о высоких комиссиях. Нижний раздел включает интерактивную форму для новых отзывов с полями для имени, оценки (возможность выбора звездного рейтинга) и текстового комментария, завершающуюся кнопкой отправки.</a:t>
            </a:r>
          </a:p>
          <a:p>
            <a:pPr algn="just"/>
            <a:endParaRPr lang="ru-RU" sz="1600" b="0" i="0" dirty="0">
              <a:solidFill>
                <a:srgbClr val="F8FAFF"/>
              </a:solidFill>
              <a:effectLst/>
              <a:latin typeface="Times New Roman" panose="02020603050405020304" pitchFamily="18" charset="0"/>
              <a:ea typeface="Roboto" panose="02000000000000000000" pitchFamily="2" charset="0"/>
              <a:cs typeface="Times New Roman" panose="02020603050405020304" pitchFamily="18" charset="0"/>
            </a:endParaRPr>
          </a:p>
          <a:p>
            <a:pPr algn="just"/>
            <a:r>
              <a:rPr lang="ru-RU" sz="1600" b="0" i="0" dirty="0">
                <a:solidFill>
                  <a:srgbClr val="F8FAFF"/>
                </a:solidFill>
                <a:effectLst/>
                <a:latin typeface="Times New Roman" panose="02020603050405020304" pitchFamily="18" charset="0"/>
                <a:ea typeface="Roboto" panose="02000000000000000000" pitchFamily="2" charset="0"/>
                <a:cs typeface="Times New Roman" panose="02020603050405020304" pitchFamily="18" charset="0"/>
              </a:rPr>
              <a:t>Интерфейс выполнен в едином стиле с четким визуальным разделением между опубликованными отзывами и формой обратной связи. Особое внимание уделено простоте взаимодействия - процесс оставления отзыва занимает минимум времени, а реальные мнения клиентов (как положительные, так и содержащие конструктивную критику) добавляют доверия к площадке. Такой подход позволяет администрации получать обратную связь, а пользователям - принимать обоснованные решения на основе опыта других.</a:t>
            </a:r>
          </a:p>
        </p:txBody>
      </p:sp>
      <p:sp>
        <p:nvSpPr>
          <p:cNvPr id="2" name="Прямоугольник 1">
            <a:extLst>
              <a:ext uri="{FF2B5EF4-FFF2-40B4-BE49-F238E27FC236}">
                <a16:creationId xmlns:a16="http://schemas.microsoft.com/office/drawing/2014/main" id="{1C73DDF4-4147-E295-512E-086E397BB0FA}"/>
              </a:ext>
            </a:extLst>
          </p:cNvPr>
          <p:cNvSpPr/>
          <p:nvPr/>
        </p:nvSpPr>
        <p:spPr>
          <a:xfrm>
            <a:off x="12318714" y="7438460"/>
            <a:ext cx="2311686" cy="725805"/>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0648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F8C613B-6726-1D87-C890-6C0D45789704}"/>
              </a:ext>
            </a:extLst>
          </p:cNvPr>
          <p:cNvPicPr>
            <a:picLocks noChangeAspect="1"/>
          </p:cNvPicPr>
          <p:nvPr/>
        </p:nvPicPr>
        <p:blipFill>
          <a:blip r:embed="rId2"/>
          <a:stretch>
            <a:fillRect/>
          </a:stretch>
        </p:blipFill>
        <p:spPr>
          <a:xfrm>
            <a:off x="735040" y="1828981"/>
            <a:ext cx="6580160" cy="4571637"/>
          </a:xfrm>
          <a:prstGeom prst="rect">
            <a:avLst/>
          </a:prstGeom>
          <a:ln>
            <a:solidFill>
              <a:schemeClr val="tx1"/>
            </a:solidFill>
          </a:ln>
          <a:effectLst>
            <a:glow rad="228600">
              <a:schemeClr val="accent5">
                <a:satMod val="175000"/>
                <a:alpha val="40000"/>
              </a:schemeClr>
            </a:glow>
          </a:effectLst>
        </p:spPr>
      </p:pic>
      <p:sp>
        <p:nvSpPr>
          <p:cNvPr id="4" name="TextBox 3">
            <a:extLst>
              <a:ext uri="{FF2B5EF4-FFF2-40B4-BE49-F238E27FC236}">
                <a16:creationId xmlns:a16="http://schemas.microsoft.com/office/drawing/2014/main" id="{67D86A4C-21CE-42BE-45A5-D991F9015F3B}"/>
              </a:ext>
            </a:extLst>
          </p:cNvPr>
          <p:cNvSpPr txBox="1"/>
          <p:nvPr/>
        </p:nvSpPr>
        <p:spPr>
          <a:xfrm>
            <a:off x="4830833" y="0"/>
            <a:ext cx="4968733" cy="369332"/>
          </a:xfrm>
          <a:prstGeom prst="rect">
            <a:avLst/>
          </a:prstGeom>
          <a:noFill/>
        </p:spPr>
        <p:txBody>
          <a:bodyPr wrap="square">
            <a:spAutoFit/>
          </a:bodyPr>
          <a:lstStyle/>
          <a:p>
            <a:pPr>
              <a:buNone/>
            </a:pPr>
            <a:r>
              <a:rPr lang="ru-RU" b="1" i="0" dirty="0">
                <a:solidFill>
                  <a:srgbClr val="76B9FF"/>
                </a:solidFill>
                <a:effectLst/>
                <a:latin typeface="Times New Roman" panose="02020603050405020304" pitchFamily="18" charset="0"/>
                <a:ea typeface="Roboto Slab" pitchFamily="2" charset="0"/>
                <a:cs typeface="Times New Roman" panose="02020603050405020304" pitchFamily="18" charset="0"/>
              </a:rPr>
              <a:t>Страница "О платформе" маркетплейса CS2</a:t>
            </a:r>
            <a:endParaRPr lang="ru-RU" b="1" dirty="0">
              <a:solidFill>
                <a:srgbClr val="76B9FF"/>
              </a:solidFill>
              <a:latin typeface="Times New Roman" panose="02020603050405020304" pitchFamily="18" charset="0"/>
              <a:ea typeface="Roboto Slab" pitchFamily="2" charset="0"/>
              <a:cs typeface="Times New Roman" panose="02020603050405020304" pitchFamily="18" charset="0"/>
            </a:endParaRPr>
          </a:p>
        </p:txBody>
      </p:sp>
      <p:sp>
        <p:nvSpPr>
          <p:cNvPr id="5" name="Shape 1">
            <a:extLst>
              <a:ext uri="{FF2B5EF4-FFF2-40B4-BE49-F238E27FC236}">
                <a16:creationId xmlns:a16="http://schemas.microsoft.com/office/drawing/2014/main" id="{E86CBE48-37BD-73DD-D407-067BACA33F4C}"/>
              </a:ext>
            </a:extLst>
          </p:cNvPr>
          <p:cNvSpPr/>
          <p:nvPr/>
        </p:nvSpPr>
        <p:spPr>
          <a:xfrm>
            <a:off x="8082662" y="1435043"/>
            <a:ext cx="5812698" cy="5359512"/>
          </a:xfrm>
          <a:prstGeom prst="roundRect">
            <a:avLst>
              <a:gd name="adj" fmla="val 2038"/>
            </a:avLst>
          </a:prstGeom>
          <a:solidFill>
            <a:srgbClr val="3F4652"/>
          </a:solidFill>
          <a:ln/>
        </p:spPr>
        <p:txBody>
          <a:bodyPr/>
          <a:lstStyle/>
          <a:p>
            <a:pPr algn="just">
              <a:buNone/>
            </a:pPr>
            <a:r>
              <a:rPr lang="ru-RU" sz="1600" dirty="0">
                <a:solidFill>
                  <a:srgbClr val="F8FAFF"/>
                </a:solidFill>
                <a:latin typeface="Times New Roman" panose="02020603050405020304" pitchFamily="18" charset="0"/>
                <a:ea typeface="Roboto" panose="02000000000000000000" pitchFamily="2" charset="0"/>
                <a:cs typeface="Times New Roman" panose="02020603050405020304" pitchFamily="18" charset="0"/>
              </a:rPr>
              <a:t>С</a:t>
            </a:r>
            <a:r>
              <a:rPr lang="ru-RU" sz="1600" b="0" i="0" dirty="0">
                <a:solidFill>
                  <a:srgbClr val="F8FAFF"/>
                </a:solidFill>
                <a:effectLst/>
                <a:latin typeface="Times New Roman" panose="02020603050405020304" pitchFamily="18" charset="0"/>
                <a:ea typeface="Roboto" panose="02000000000000000000" pitchFamily="2" charset="0"/>
                <a:cs typeface="Times New Roman" panose="02020603050405020304" pitchFamily="18" charset="0"/>
              </a:rPr>
              <a:t>траница представляет собой презентацию торговой площадки с ключевой информацией о компании. В верхнем блоке кратко описана миссия платформы - обеспечение безопасной торговли внутриигровыми предметами CS2. Далее представлены основные показатели работы: 50,000+ пользователей, 2 млн+ совершенных сделок, 99,8% положительных отзывов и круглосуточная поддержка. Особое внимание уделено разделу преимуществ, где основные конкурентные преимущества: мгновенные выплаты, безопасность сделок, выгодные цены и профессиональная поддержка.</a:t>
            </a:r>
          </a:p>
          <a:p>
            <a:pPr algn="just"/>
            <a:endParaRPr lang="ru-RU" sz="1600" b="0" i="0" dirty="0">
              <a:solidFill>
                <a:srgbClr val="F8FAFF"/>
              </a:solidFill>
              <a:effectLst/>
              <a:latin typeface="Times New Roman" panose="02020603050405020304" pitchFamily="18" charset="0"/>
              <a:ea typeface="Roboto" panose="02000000000000000000" pitchFamily="2" charset="0"/>
              <a:cs typeface="Times New Roman" panose="02020603050405020304" pitchFamily="18" charset="0"/>
            </a:endParaRPr>
          </a:p>
          <a:p>
            <a:pPr algn="just"/>
            <a:r>
              <a:rPr lang="ru-RU" sz="1600" b="0" i="0" dirty="0">
                <a:solidFill>
                  <a:srgbClr val="F8FAFF"/>
                </a:solidFill>
                <a:effectLst/>
                <a:latin typeface="Times New Roman" panose="02020603050405020304" pitchFamily="18" charset="0"/>
                <a:ea typeface="Roboto" panose="02000000000000000000" pitchFamily="2" charset="0"/>
                <a:cs typeface="Times New Roman" panose="02020603050405020304" pitchFamily="18" charset="0"/>
              </a:rPr>
              <a:t>В разделе "Наша команда" представлены профили ключевых сотрудников с описанием их ролей и опыта, включая основателя платформы и специалистов по безопасности. Завершает страницу схема работы платформы, состоящая из 5 этапов: выбор предмета, создание заявки, проверка, подтверждение сделки и получение выплаты. Несмотря на наличие некоторых текстовых недочетов, страница эффективно выполняет свою задачу - знакомит пользователей с платформой, ее преимуществами и принципами работы, формируя доверие к сервису.</a:t>
            </a:r>
          </a:p>
        </p:txBody>
      </p:sp>
      <p:sp>
        <p:nvSpPr>
          <p:cNvPr id="2" name="Прямоугольник 1">
            <a:extLst>
              <a:ext uri="{FF2B5EF4-FFF2-40B4-BE49-F238E27FC236}">
                <a16:creationId xmlns:a16="http://schemas.microsoft.com/office/drawing/2014/main" id="{58D818B5-D399-1A00-4801-AC073E2ADA7E}"/>
              </a:ext>
            </a:extLst>
          </p:cNvPr>
          <p:cNvSpPr/>
          <p:nvPr/>
        </p:nvSpPr>
        <p:spPr>
          <a:xfrm>
            <a:off x="12318714" y="7438460"/>
            <a:ext cx="2311686" cy="725805"/>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30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0738215-7743-9D20-1D4E-784C01A4B3E8}"/>
              </a:ext>
            </a:extLst>
          </p:cNvPr>
          <p:cNvPicPr>
            <a:picLocks noChangeAspect="1"/>
          </p:cNvPicPr>
          <p:nvPr/>
        </p:nvPicPr>
        <p:blipFill>
          <a:blip r:embed="rId2"/>
          <a:stretch>
            <a:fillRect/>
          </a:stretch>
        </p:blipFill>
        <p:spPr>
          <a:xfrm>
            <a:off x="5833618" y="1829227"/>
            <a:ext cx="8488558" cy="4571143"/>
          </a:xfrm>
          <a:prstGeom prst="rect">
            <a:avLst/>
          </a:prstGeom>
          <a:ln>
            <a:solidFill>
              <a:schemeClr val="tx1"/>
            </a:solidFill>
          </a:ln>
          <a:effectLst>
            <a:glow rad="228600">
              <a:schemeClr val="accent5">
                <a:satMod val="175000"/>
                <a:alpha val="40000"/>
              </a:schemeClr>
            </a:glow>
          </a:effectLst>
        </p:spPr>
      </p:pic>
      <p:sp>
        <p:nvSpPr>
          <p:cNvPr id="4" name="Shape 1">
            <a:extLst>
              <a:ext uri="{FF2B5EF4-FFF2-40B4-BE49-F238E27FC236}">
                <a16:creationId xmlns:a16="http://schemas.microsoft.com/office/drawing/2014/main" id="{3013A3C7-0EFD-7B1C-9EA6-3B3826B873CE}"/>
              </a:ext>
            </a:extLst>
          </p:cNvPr>
          <p:cNvSpPr/>
          <p:nvPr/>
        </p:nvSpPr>
        <p:spPr>
          <a:xfrm>
            <a:off x="390418" y="1061138"/>
            <a:ext cx="5100448" cy="6107322"/>
          </a:xfrm>
          <a:prstGeom prst="roundRect">
            <a:avLst>
              <a:gd name="adj" fmla="val 2038"/>
            </a:avLst>
          </a:prstGeom>
          <a:solidFill>
            <a:srgbClr val="3F4652"/>
          </a:solidFill>
          <a:ln/>
        </p:spPr>
        <p:txBody>
          <a:bodyPr/>
          <a:lstStyle/>
          <a:p>
            <a:pPr algn="just">
              <a:buNone/>
            </a:pPr>
            <a:r>
              <a:rPr lang="ru-RU" sz="1600" b="0" i="0" dirty="0">
                <a:solidFill>
                  <a:srgbClr val="F8FAFF"/>
                </a:solidFill>
                <a:effectLst/>
                <a:latin typeface="Times New Roman" panose="02020603050405020304" pitchFamily="18" charset="0"/>
                <a:ea typeface="Roboto" panose="02000000000000000000" pitchFamily="2" charset="0"/>
                <a:cs typeface="Times New Roman" panose="02020603050405020304" pitchFamily="18" charset="0"/>
              </a:rPr>
              <a:t>Данная страница отображается пользователям при попытке выполнить ключевые действия (вход через Steam или покупку скина), когда соответствующие функции временно недоступны. Интерфейс содержит четкое сообщение о проблеме: "Функция временно недоступна", с пояснением, что сервис находится в разработке или на техническом обслуживании. Страница предлагает два варианта действий: повторить попытку позже или вернуться на главную страницу через соответствующую кнопку. В нижней части размещена стандартная информация о копирайте платформы.</a:t>
            </a:r>
          </a:p>
          <a:p>
            <a:pPr algn="just"/>
            <a:endParaRPr lang="ru-RU" sz="1600" b="0" i="0" dirty="0">
              <a:solidFill>
                <a:srgbClr val="F8FAFF"/>
              </a:solidFill>
              <a:effectLst/>
              <a:latin typeface="Times New Roman" panose="02020603050405020304" pitchFamily="18" charset="0"/>
              <a:ea typeface="Roboto" panose="02000000000000000000" pitchFamily="2" charset="0"/>
              <a:cs typeface="Times New Roman" panose="02020603050405020304" pitchFamily="18" charset="0"/>
            </a:endParaRPr>
          </a:p>
          <a:p>
            <a:pPr algn="just"/>
            <a:r>
              <a:rPr lang="ru-RU" sz="1600" b="0" i="0" dirty="0">
                <a:solidFill>
                  <a:srgbClr val="F8FAFF"/>
                </a:solidFill>
                <a:effectLst/>
                <a:latin typeface="Times New Roman" panose="02020603050405020304" pitchFamily="18" charset="0"/>
                <a:ea typeface="Roboto" panose="02000000000000000000" pitchFamily="2" charset="0"/>
                <a:cs typeface="Times New Roman" panose="02020603050405020304" pitchFamily="18" charset="0"/>
              </a:rPr>
              <a:t>Дизайн страницы выполнен в минималистичном стиле, соответствующим общему оформлению площадки, с акцентом на ясность сообщения. Такое решение позволяет: 1) оперативно информировать пользователей о технических проблемах, 2) снижать уровень раздражения от невозможности совершить целевое действие, 3) направлять трафик обратно на главную страницу. Страница ошибки является важным элементом системы пользовательского опыта, помогая сохранять лояльность клиентов даже в ситуациях временной неработоспособности сервиса.</a:t>
            </a:r>
          </a:p>
          <a:p>
            <a:endParaRPr lang="ru-RU"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DB4CA6D-F72E-818F-7763-6FD2668AC15C}"/>
              </a:ext>
            </a:extLst>
          </p:cNvPr>
          <p:cNvSpPr txBox="1"/>
          <p:nvPr/>
        </p:nvSpPr>
        <p:spPr>
          <a:xfrm>
            <a:off x="4567853" y="-7774"/>
            <a:ext cx="5494694" cy="369332"/>
          </a:xfrm>
          <a:prstGeom prst="rect">
            <a:avLst/>
          </a:prstGeom>
          <a:noFill/>
        </p:spPr>
        <p:txBody>
          <a:bodyPr wrap="square">
            <a:spAutoFit/>
          </a:bodyPr>
          <a:lstStyle/>
          <a:p>
            <a:pPr>
              <a:buNone/>
            </a:pPr>
            <a:r>
              <a:rPr lang="ru-RU" b="1" i="0" dirty="0">
                <a:solidFill>
                  <a:srgbClr val="76B9FF"/>
                </a:solidFill>
                <a:effectLst/>
                <a:latin typeface="Times New Roman" panose="02020603050405020304" pitchFamily="18" charset="0"/>
                <a:ea typeface="Roboto Slab" pitchFamily="2" charset="0"/>
                <a:cs typeface="Times New Roman" panose="02020603050405020304" pitchFamily="18" charset="0"/>
              </a:rPr>
              <a:t>Страница технической ошибки маркетплейса CS2</a:t>
            </a:r>
            <a:endParaRPr lang="ru-RU" b="1" dirty="0">
              <a:solidFill>
                <a:srgbClr val="76B9FF"/>
              </a:solidFill>
              <a:latin typeface="Times New Roman" panose="02020603050405020304" pitchFamily="18" charset="0"/>
              <a:ea typeface="Roboto Slab" pitchFamily="2" charset="0"/>
              <a:cs typeface="Times New Roman" panose="02020603050405020304" pitchFamily="18" charset="0"/>
            </a:endParaRPr>
          </a:p>
        </p:txBody>
      </p:sp>
      <p:sp>
        <p:nvSpPr>
          <p:cNvPr id="2" name="Прямоугольник 1">
            <a:extLst>
              <a:ext uri="{FF2B5EF4-FFF2-40B4-BE49-F238E27FC236}">
                <a16:creationId xmlns:a16="http://schemas.microsoft.com/office/drawing/2014/main" id="{ABB6D24A-6F20-ECBC-7021-DE9B4F61951B}"/>
              </a:ext>
            </a:extLst>
          </p:cNvPr>
          <p:cNvSpPr/>
          <p:nvPr/>
        </p:nvSpPr>
        <p:spPr>
          <a:xfrm>
            <a:off x="12318714" y="7438460"/>
            <a:ext cx="2311686" cy="725805"/>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83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E9257D1-0B64-2247-7F0A-B355A151D0C3}"/>
              </a:ext>
            </a:extLst>
          </p:cNvPr>
          <p:cNvSpPr/>
          <p:nvPr/>
        </p:nvSpPr>
        <p:spPr>
          <a:xfrm>
            <a:off x="12318714" y="7438460"/>
            <a:ext cx="2311686" cy="725805"/>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8E0305-8BF7-FBF8-78F6-21774196E049}"/>
              </a:ext>
            </a:extLst>
          </p:cNvPr>
          <p:cNvSpPr txBox="1"/>
          <p:nvPr/>
        </p:nvSpPr>
        <p:spPr>
          <a:xfrm>
            <a:off x="4962418" y="5406"/>
            <a:ext cx="4705564" cy="369332"/>
          </a:xfrm>
          <a:prstGeom prst="rect">
            <a:avLst/>
          </a:prstGeom>
          <a:noFill/>
        </p:spPr>
        <p:txBody>
          <a:bodyPr wrap="square">
            <a:spAutoFit/>
          </a:bodyPr>
          <a:lstStyle/>
          <a:p>
            <a:r>
              <a:rPr lang="ru-RU" b="1" i="0" dirty="0">
                <a:solidFill>
                  <a:srgbClr val="76B9FF"/>
                </a:solidFill>
                <a:effectLst/>
                <a:latin typeface="Times New Roman" panose="02020603050405020304" pitchFamily="18" charset="0"/>
                <a:cs typeface="Times New Roman" panose="02020603050405020304" pitchFamily="18" charset="0"/>
              </a:rPr>
              <a:t>Анализ маркетплейсов игровых предметов</a:t>
            </a:r>
            <a:endParaRPr lang="ru-RU" dirty="0">
              <a:solidFill>
                <a:srgbClr val="76B9FF"/>
              </a:solidFill>
              <a:latin typeface="Times New Roman" panose="02020603050405020304" pitchFamily="18" charset="0"/>
              <a:cs typeface="Times New Roman" panose="02020603050405020304" pitchFamily="18" charset="0"/>
            </a:endParaRPr>
          </a:p>
        </p:txBody>
      </p:sp>
      <p:sp>
        <p:nvSpPr>
          <p:cNvPr id="5" name="Shape 1">
            <a:extLst>
              <a:ext uri="{FF2B5EF4-FFF2-40B4-BE49-F238E27FC236}">
                <a16:creationId xmlns:a16="http://schemas.microsoft.com/office/drawing/2014/main" id="{EA298A4B-931A-C9DD-5134-BDB96BF9C36B}"/>
              </a:ext>
            </a:extLst>
          </p:cNvPr>
          <p:cNvSpPr/>
          <p:nvPr/>
        </p:nvSpPr>
        <p:spPr>
          <a:xfrm>
            <a:off x="482884" y="708663"/>
            <a:ext cx="6267237" cy="6812274"/>
          </a:xfrm>
          <a:prstGeom prst="roundRect">
            <a:avLst>
              <a:gd name="adj" fmla="val 2038"/>
            </a:avLst>
          </a:prstGeom>
          <a:solidFill>
            <a:srgbClr val="3F4652"/>
          </a:solidFill>
          <a:ln/>
        </p:spPr>
        <p:txBody>
          <a:bodyPr/>
          <a:lstStyle/>
          <a:p>
            <a:pPr algn="l">
              <a:buNone/>
            </a:pPr>
            <a:r>
              <a:rPr lang="ru-RU" sz="1600" b="0" i="0" dirty="0">
                <a:solidFill>
                  <a:srgbClr val="D6E5EF"/>
                </a:solidFill>
                <a:effectLst/>
                <a:latin typeface="Times New Roman" panose="02020603050405020304" pitchFamily="18" charset="0"/>
                <a:ea typeface="Roboto" panose="02000000000000000000" pitchFamily="2" charset="0"/>
                <a:cs typeface="Times New Roman" panose="02020603050405020304" pitchFamily="18" charset="0"/>
              </a:rPr>
              <a:t>В таблице представлен сравнительный анализ пяти популярных площадок для торговли внутриигровыми предметами, таких как скины из CS2, RUST и Dota 2. Каждый сайт ориентирован на определённую целевую аудиторию и предлагает уникальный набор сервисов. Например, Lis Skins и Moon Market делают упор на быструю продажу и вывод средств, в то время как CS Money и Market CSGO предоставляют расширенный функционал, включая автообмен, кастомизацию и аналитику цен.</a:t>
            </a:r>
          </a:p>
          <a:p>
            <a:pPr algn="l">
              <a:buNone/>
            </a:pPr>
            <a:endParaRPr lang="ru-RU" sz="1600" b="0" i="0" dirty="0">
              <a:solidFill>
                <a:srgbClr val="D6E5EF"/>
              </a:solidFill>
              <a:effectLst/>
              <a:latin typeface="Times New Roman" panose="02020603050405020304" pitchFamily="18" charset="0"/>
              <a:ea typeface="Roboto" panose="02000000000000000000" pitchFamily="2" charset="0"/>
              <a:cs typeface="Times New Roman" panose="02020603050405020304" pitchFamily="18" charset="0"/>
            </a:endParaRPr>
          </a:p>
          <a:p>
            <a:pPr algn="l">
              <a:buNone/>
            </a:pPr>
            <a:r>
              <a:rPr lang="ru-RU" sz="1600" b="0" i="0" dirty="0">
                <a:solidFill>
                  <a:srgbClr val="D6E5EF"/>
                </a:solidFill>
                <a:effectLst/>
                <a:latin typeface="Times New Roman" panose="02020603050405020304" pitchFamily="18" charset="0"/>
                <a:ea typeface="Roboto" panose="02000000000000000000" pitchFamily="2" charset="0"/>
                <a:cs typeface="Times New Roman" panose="02020603050405020304" pitchFamily="18" charset="0"/>
              </a:rPr>
              <a:t>Дизайн и удобство использования</a:t>
            </a:r>
          </a:p>
          <a:p>
            <a:pPr algn="l">
              <a:buNone/>
            </a:pPr>
            <a:r>
              <a:rPr lang="ru-RU" sz="1600" b="0" i="0" dirty="0">
                <a:solidFill>
                  <a:srgbClr val="D6E5EF"/>
                </a:solidFill>
                <a:effectLst/>
                <a:latin typeface="Times New Roman" panose="02020603050405020304" pitchFamily="18" charset="0"/>
                <a:ea typeface="Roboto" panose="02000000000000000000" pitchFamily="2" charset="0"/>
                <a:cs typeface="Times New Roman" panose="02020603050405020304" pitchFamily="18" charset="0"/>
              </a:rPr>
              <a:t>Визуальное оформление платформ варьируется от минималистичного тёмного фона с контрастными кнопками (Lis Skins, Moon Market) до более сложных решений с неоновыми акцентами (CS Money) и оранжевыми элементами (Market CSGO). Наивысшую оценку (9 из 10) получил Market CSGO благодаря удобным фильтрам и аналитическим инструментам. Менее функциональные площадки, такие как Lis Skins, оцениваются ниже (6.5), что указывает на важность не только дизайна, но и полезных сервисов для пользователей.</a:t>
            </a:r>
          </a:p>
          <a:p>
            <a:pPr algn="l">
              <a:buNone/>
            </a:pPr>
            <a:endParaRPr lang="ru-RU" sz="1600" b="0" i="0" dirty="0">
              <a:solidFill>
                <a:srgbClr val="D6E5EF"/>
              </a:solidFill>
              <a:effectLst/>
              <a:latin typeface="Times New Roman" panose="02020603050405020304" pitchFamily="18" charset="0"/>
              <a:ea typeface="Roboto" panose="02000000000000000000" pitchFamily="2" charset="0"/>
              <a:cs typeface="Times New Roman" panose="02020603050405020304" pitchFamily="18" charset="0"/>
            </a:endParaRPr>
          </a:p>
          <a:p>
            <a:pPr algn="l">
              <a:buNone/>
            </a:pPr>
            <a:r>
              <a:rPr lang="ru-RU" sz="1600" b="0" i="0" dirty="0">
                <a:solidFill>
                  <a:srgbClr val="D6E5EF"/>
                </a:solidFill>
                <a:effectLst/>
                <a:latin typeface="Times New Roman" panose="02020603050405020304" pitchFamily="18" charset="0"/>
                <a:ea typeface="Roboto" panose="02000000000000000000" pitchFamily="2" charset="0"/>
                <a:cs typeface="Times New Roman" panose="02020603050405020304" pitchFamily="18" charset="0"/>
              </a:rPr>
              <a:t>Заключение</a:t>
            </a:r>
          </a:p>
          <a:p>
            <a:pPr algn="l">
              <a:buNone/>
            </a:pPr>
            <a:r>
              <a:rPr lang="ru-RU" sz="1600" b="0" i="0" dirty="0">
                <a:solidFill>
                  <a:srgbClr val="D6E5EF"/>
                </a:solidFill>
                <a:effectLst/>
                <a:latin typeface="Times New Roman" panose="02020603050405020304" pitchFamily="18" charset="0"/>
                <a:ea typeface="Roboto" panose="02000000000000000000" pitchFamily="2" charset="0"/>
                <a:cs typeface="Times New Roman" panose="02020603050405020304" pitchFamily="18" charset="0"/>
              </a:rPr>
              <a:t>Таблица наглядно демонстрирует, что успешные маркетплейсы сочетают в себе удобный интерфейс, широкий функционал и ориентацию на потребности игроков. Лидеры отрасли, такие как CS Money и Market CSGO, выделяются благодаря дополнительным возможностям, таким как мониторинг цен и кастомизация, что делает их более привлекательными для пользователей.</a:t>
            </a:r>
            <a:endParaRPr lang="ru-RU" dirty="0">
              <a:solidFill>
                <a:srgbClr val="D6E5EF"/>
              </a:solidFill>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3664B858-B88E-F789-2B28-D5F835369EAA}"/>
              </a:ext>
            </a:extLst>
          </p:cNvPr>
          <p:cNvPicPr>
            <a:picLocks noChangeAspect="1"/>
          </p:cNvPicPr>
          <p:nvPr/>
        </p:nvPicPr>
        <p:blipFill>
          <a:blip r:embed="rId2"/>
          <a:stretch>
            <a:fillRect/>
          </a:stretch>
        </p:blipFill>
        <p:spPr>
          <a:xfrm>
            <a:off x="8441869" y="1818954"/>
            <a:ext cx="4753638" cy="4591691"/>
          </a:xfrm>
          <a:prstGeom prst="rect">
            <a:avLst/>
          </a:prstGeom>
          <a:ln w="19050">
            <a:solidFill>
              <a:schemeClr val="tx1"/>
            </a:solidFill>
          </a:ln>
          <a:effectLst>
            <a:glow rad="228600">
              <a:schemeClr val="accent5">
                <a:satMod val="175000"/>
                <a:alpha val="40000"/>
              </a:schemeClr>
            </a:glow>
          </a:effectLst>
        </p:spPr>
      </p:pic>
    </p:spTree>
    <p:extLst>
      <p:ext uri="{BB962C8B-B14F-4D97-AF65-F5344CB8AC3E}">
        <p14:creationId xmlns:p14="http://schemas.microsoft.com/office/powerpoint/2010/main" val="208442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4781961" y="78322"/>
            <a:ext cx="5066477" cy="707591"/>
          </a:xfrm>
          <a:prstGeom prst="rect">
            <a:avLst/>
          </a:prstGeom>
          <a:noFill/>
          <a:ln/>
        </p:spPr>
        <p:txBody>
          <a:bodyPr wrap="square" lIns="0" tIns="0" rIns="0" bIns="0" rtlCol="0" anchor="t"/>
          <a:lstStyle/>
          <a:p>
            <a:pPr marL="0" indent="0" algn="l">
              <a:lnSpc>
                <a:spcPts val="5550"/>
              </a:lnSpc>
              <a:buNone/>
            </a:pPr>
            <a:r>
              <a:rPr lang="en-US" dirty="0">
                <a:solidFill>
                  <a:srgbClr val="76B9FF"/>
                </a:solidFill>
                <a:latin typeface="Times New Roman" panose="02020603050405020304" pitchFamily="18" charset="0"/>
                <a:ea typeface="Roboto Slab" pitchFamily="34" charset="-122"/>
                <a:cs typeface="Times New Roman" panose="02020603050405020304" pitchFamily="18" charset="0"/>
              </a:rPr>
              <a:t>Присоединяйтесь к революции торговли скинами!</a:t>
            </a:r>
            <a:endParaRPr lang="en-US" dirty="0">
              <a:latin typeface="Times New Roman" panose="02020603050405020304" pitchFamily="18" charset="0"/>
              <a:cs typeface="Times New Roman" panose="02020603050405020304" pitchFamily="18" charset="0"/>
            </a:endParaRPr>
          </a:p>
        </p:txBody>
      </p:sp>
      <p:sp>
        <p:nvSpPr>
          <p:cNvPr id="4" name="Text 1"/>
          <p:cNvSpPr/>
          <p:nvPr/>
        </p:nvSpPr>
        <p:spPr>
          <a:xfrm>
            <a:off x="4781961" y="6334803"/>
            <a:ext cx="5543121" cy="362903"/>
          </a:xfrm>
          <a:prstGeom prst="rect">
            <a:avLst/>
          </a:prstGeom>
          <a:noFill/>
          <a:ln/>
        </p:spPr>
        <p:txBody>
          <a:bodyPr wrap="none" lIns="0" tIns="0" rIns="0" bIns="0" rtlCol="0" anchor="t"/>
          <a:lstStyle/>
          <a:p>
            <a:pPr marL="0" indent="0" algn="l">
              <a:lnSpc>
                <a:spcPts val="2850"/>
              </a:lnSpc>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Отсканируйте QR-код для доступа к нашей бета-версии.</a:t>
            </a:r>
            <a:endParaRPr lang="en-US" sz="1600" dirty="0">
              <a:latin typeface="Times New Roman" panose="02020603050405020304" pitchFamily="18" charset="0"/>
              <a:cs typeface="Times New Roman" panose="02020603050405020304" pitchFamily="18" charset="0"/>
            </a:endParaRPr>
          </a:p>
        </p:txBody>
      </p:sp>
      <p:sp>
        <p:nvSpPr>
          <p:cNvPr id="5" name="Text 2"/>
          <p:cNvSpPr/>
          <p:nvPr/>
        </p:nvSpPr>
        <p:spPr>
          <a:xfrm>
            <a:off x="4781961" y="6952856"/>
            <a:ext cx="5224622" cy="362903"/>
          </a:xfrm>
          <a:prstGeom prst="rect">
            <a:avLst/>
          </a:prstGeom>
          <a:noFill/>
          <a:ln/>
        </p:spPr>
        <p:txBody>
          <a:bodyPr wrap="none" lIns="0" tIns="0" rIns="0" bIns="0" rtlCol="0" anchor="t"/>
          <a:lstStyle/>
          <a:p>
            <a:pPr marL="0" indent="0" algn="l">
              <a:lnSpc>
                <a:spcPts val="2850"/>
              </a:lnSpc>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Начните торговать безопасно и выгодно уже сегодня!</a:t>
            </a:r>
            <a:endParaRPr lang="en-US" sz="1600" dirty="0">
              <a:latin typeface="Times New Roman" panose="02020603050405020304" pitchFamily="18" charset="0"/>
              <a:cs typeface="Times New Roman" panose="02020603050405020304" pitchFamily="18" charset="0"/>
            </a:endParaRPr>
          </a:p>
        </p:txBody>
      </p:sp>
      <p:sp>
        <p:nvSpPr>
          <p:cNvPr id="6" name="Прямоугольник 5">
            <a:extLst>
              <a:ext uri="{FF2B5EF4-FFF2-40B4-BE49-F238E27FC236}">
                <a16:creationId xmlns:a16="http://schemas.microsoft.com/office/drawing/2014/main" id="{4CC16AB6-BFBC-1624-20D0-364287BAAEE0}"/>
              </a:ext>
            </a:extLst>
          </p:cNvPr>
          <p:cNvSpPr/>
          <p:nvPr/>
        </p:nvSpPr>
        <p:spPr>
          <a:xfrm>
            <a:off x="12318714" y="7438460"/>
            <a:ext cx="2311686" cy="725805"/>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descr="Изображение выглядит как шаблон, прямоугольный, пиксель, дизайн&#10;&#10;Контент, сгенерированный ИИ, может содержать ошибки.">
            <a:extLst>
              <a:ext uri="{FF2B5EF4-FFF2-40B4-BE49-F238E27FC236}">
                <a16:creationId xmlns:a16="http://schemas.microsoft.com/office/drawing/2014/main" id="{14010663-A454-80E3-EAE2-95B6FD35480F}"/>
              </a:ext>
            </a:extLst>
          </p:cNvPr>
          <p:cNvPicPr>
            <a:picLocks noChangeAspect="1"/>
          </p:cNvPicPr>
          <p:nvPr/>
        </p:nvPicPr>
        <p:blipFill>
          <a:blip r:embed="rId3"/>
          <a:stretch>
            <a:fillRect/>
          </a:stretch>
        </p:blipFill>
        <p:spPr>
          <a:xfrm>
            <a:off x="4781961" y="1041063"/>
            <a:ext cx="4752734" cy="4752734"/>
          </a:xfrm>
          <a:prstGeom prst="rect">
            <a:avLst/>
          </a:prstGeom>
          <a:ln w="19050">
            <a:solidFill>
              <a:schemeClr val="tx1"/>
            </a:solidFill>
          </a:ln>
          <a:effectLst>
            <a:glow rad="228600">
              <a:schemeClr val="accent5">
                <a:satMod val="175000"/>
                <a:alpha val="40000"/>
              </a:schemeClr>
            </a:glo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1137</Words>
  <Application>Microsoft Office PowerPoint</Application>
  <PresentationFormat>Произвольный</PresentationFormat>
  <Paragraphs>80</Paragraphs>
  <Slides>9</Slides>
  <Notes>3</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9</vt:i4>
      </vt:variant>
    </vt:vector>
  </HeadingPairs>
  <TitlesOfParts>
    <vt:vector size="12" baseType="lpstr">
      <vt:lpstr>Times New Roman</vt:lpstr>
      <vt:lpstr>Arial</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Владимир Сычёв</cp:lastModifiedBy>
  <cp:revision>15</cp:revision>
  <dcterms:created xsi:type="dcterms:W3CDTF">2025-05-14T21:03:55Z</dcterms:created>
  <dcterms:modified xsi:type="dcterms:W3CDTF">2025-05-14T22:50:05Z</dcterms:modified>
</cp:coreProperties>
</file>