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en-US" sz="48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Click to edit the outline text format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Second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Third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Fourth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Fifth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Sixth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Seventh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Noto Sans Regular"/>
              </a:rPr>
              <a:t>&lt;date/time&gt;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Noto Sans Regular"/>
              </a:rPr>
              <a:t>&lt;footer&gt;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E80EE46-8C93-444A-9A31-EE59BDBF2835}" type="slidenum">
              <a:rPr b="0" lang="en-US" sz="1400" spc="-1" strike="noStrike">
                <a:latin typeface="Noto Sans Regular"/>
              </a:rPr>
              <a:t>&lt;number&gt;</a:t>
            </a:fld>
            <a:r>
              <a:rPr b="0" lang="en-US" sz="1400" spc="-1" strike="noStrike">
                <a:latin typeface="Noto Sans Regular"/>
              </a:rPr>
              <a:t> / </a:t>
            </a:r>
            <a:fld id="{3A84943F-ED85-40AE-9A0F-EFF1911F5AC9}" type="slidecount">
              <a:rPr b="0" lang="en-US" sz="1400" spc="-1" strike="noStrike">
                <a:latin typeface="Noto Sans Regular"/>
              </a:rPr>
              <a:t>&lt;count&gt;</a:t>
            </a:fld>
            <a:endParaRPr b="0" lang="en-US" sz="1400" spc="-1" strike="noStrike">
              <a:latin typeface="Noto Sans Regular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Click to edit the outline text format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Second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Third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Fourth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Fifth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Sixth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Seventh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Noto Sans Regular"/>
              </a:rPr>
              <a:t>&lt;date/time&gt;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Noto Sans Regular"/>
              </a:rPr>
              <a:t>&lt;footer&gt;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0E7C9A2-F885-49E1-8743-11D52E241443}" type="slidenum">
              <a:rPr b="0" lang="en-US" sz="1400" spc="-1" strike="noStrike">
                <a:latin typeface="Noto Sans Regular"/>
              </a:rPr>
              <a:t>&lt;number&gt;</a:t>
            </a:fld>
            <a:r>
              <a:rPr b="0" lang="en-US" sz="1400" spc="-1" strike="noStrike">
                <a:latin typeface="Noto Sans Regular"/>
              </a:rPr>
              <a:t> / </a:t>
            </a:r>
            <a:fld id="{A92877F5-C841-420D-9100-3B3DCBFF4F16}" type="slidecount">
              <a:rPr b="0" lang="en-US" sz="1400" spc="-1" strike="noStrike">
                <a:latin typeface="Noto Sans Regular"/>
              </a:rPr>
              <a:t>13</a:t>
            </a:fld>
            <a:endParaRPr b="0" lang="en-US" sz="1400" spc="-1" strike="noStrike">
              <a:latin typeface="Noto Sans Regular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92000" y="399348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en-US" sz="4800" spc="-1" strike="noStrike">
                <a:solidFill>
                  <a:srgbClr val="333333"/>
                </a:solidFill>
                <a:latin typeface="Noto Sans Regular"/>
              </a:rPr>
              <a:t>Retail forecasting and c</a:t>
            </a:r>
            <a:r>
              <a:rPr b="1" lang="en-US" sz="4800" spc="-1" strike="noStrike">
                <a:solidFill>
                  <a:srgbClr val="333333"/>
                </a:solidFill>
                <a:latin typeface="Noto Sans Regular"/>
              </a:rPr>
              <a:t>lustering</a:t>
            </a:r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3200" spc="-1" strike="noStrike">
                <a:latin typeface="Noto Sans Regular"/>
              </a:rPr>
              <a:t>Vladimir Nikiforov</a:t>
            </a:r>
            <a:endParaRPr b="0" lang="en-US" sz="32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2. Clustering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Goal is to find clusters in stores data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Clustering helps divide data into a number of subsets. Each of these subsets contain data that is similar to one another. These subsets are known as clusters.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We have stores sale data and stores attributes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2. Clustering. Features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latin typeface="Noto Sans Regular"/>
              </a:rPr>
              <a:t>We want to find cluster of stores with the same power of sales:</a:t>
            </a:r>
            <a:endParaRPr b="0" lang="en-US" sz="20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latin typeface="Noto Sans Regular"/>
              </a:rPr>
              <a:t>Let’s create features for each category (level 2 of wares) and calculate </a:t>
            </a:r>
            <a:r>
              <a:rPr b="1" lang="en-US" sz="2000" spc="-1" strike="noStrike">
                <a:solidFill>
                  <a:srgbClr val="333333"/>
                </a:solidFill>
                <a:latin typeface="Noto Sans Regular"/>
              </a:rPr>
              <a:t>average monthly percent of sold quantity per “number of SKU in category”</a:t>
            </a:r>
            <a:r>
              <a:rPr b="0" lang="en-US" sz="2000" spc="-1" strike="noStrike">
                <a:solidFill>
                  <a:srgbClr val="333333"/>
                </a:solidFill>
                <a:latin typeface="Noto Sans Regular"/>
              </a:rPr>
              <a:t> from daily sales for each category </a:t>
            </a:r>
            <a:r>
              <a:rPr b="0" lang="en-US" sz="2000" spc="-1" strike="noStrike">
                <a:solidFill>
                  <a:srgbClr val="333333"/>
                </a:solidFill>
                <a:latin typeface="Noto Sans Regular"/>
              </a:rPr>
              <a:t>and “</a:t>
            </a:r>
            <a:r>
              <a:rPr b="1" lang="en-US" sz="2000" spc="-1" strike="noStrike">
                <a:solidFill>
                  <a:srgbClr val="333333"/>
                </a:solidFill>
                <a:latin typeface="Noto Sans Regular"/>
              </a:rPr>
              <a:t>revenue per 1 square feet</a:t>
            </a:r>
            <a:r>
              <a:rPr b="0" lang="en-US" sz="2000" spc="-1" strike="noStrike">
                <a:solidFill>
                  <a:srgbClr val="333333"/>
                </a:solidFill>
                <a:latin typeface="Noto Sans Regular"/>
              </a:rPr>
              <a:t>” for each store.</a:t>
            </a:r>
            <a:endParaRPr b="0" lang="en-US" sz="20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482400" y="4320000"/>
            <a:ext cx="9210240" cy="172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2. Clustering. Results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latin typeface="Noto Sans Regular"/>
              </a:rPr>
              <a:t>Hierarchical clustering method provide us clusters’ power</a:t>
            </a:r>
            <a:endParaRPr b="0" lang="en-US" sz="20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764640" y="2515680"/>
            <a:ext cx="8595360" cy="4326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2. Clustering. Results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Based on dendrogram we can split our stores to 4 big clusters or 9 small clusters.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We can provide cluster label to each store.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4 clusters</a:t>
            </a: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	</a:t>
            </a: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	</a:t>
            </a: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	</a:t>
            </a: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	</a:t>
            </a: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	</a:t>
            </a: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	</a:t>
            </a: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9 clusters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1463040" y="4600800"/>
            <a:ext cx="1028520" cy="180000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6662160" y="4383720"/>
            <a:ext cx="1018800" cy="174276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2788200" y="4206240"/>
            <a:ext cx="1600920" cy="265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1. Forecasting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 Regular"/>
              </a:rPr>
              <a:t>Goal is to calculate sale forecasts for next 28 days:</a:t>
            </a:r>
            <a:endParaRPr b="0" lang="en-US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 Regular"/>
              </a:rPr>
              <a:t>1. Region (all shops) / ware / day</a:t>
            </a:r>
            <a:endParaRPr b="0" lang="en-US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 Regular"/>
              </a:rPr>
              <a:t>2. Store / ware / day</a:t>
            </a:r>
            <a:endParaRPr b="0" lang="en-US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 Regular"/>
              </a:rPr>
              <a:t>Metric: WAPE</a:t>
            </a:r>
            <a:endParaRPr b="0" lang="en-US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 Regular"/>
              </a:rPr>
              <a:t>Goal metric values:</a:t>
            </a:r>
            <a:endParaRPr b="0" lang="en-US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 Regular"/>
              </a:rPr>
              <a:t>1. Region / ware / day less than 30%</a:t>
            </a:r>
            <a:endParaRPr b="0" lang="en-US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 Regular"/>
              </a:rPr>
              <a:t>2. Store / ware/ day less than 50%</a:t>
            </a:r>
            <a:endParaRPr b="0" lang="en-US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 Regular"/>
              </a:rPr>
              <a:t>It is desirable to apply several different techniques of forecasting and data analysis (ARIMA, random forest, …).</a:t>
            </a:r>
            <a:endParaRPr b="0" lang="en-US" sz="1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1. Forecasting. WAPE – what is it?</a:t>
            </a:r>
            <a:endParaRPr b="1" lang="en-US" sz="36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latin typeface="Noto Sans Regular"/>
              </a:rPr>
              <a:t>Weighted Absolute Percent Error (WAPE or WMAPE) is the Sum of Absolute errors divided by the Sum of the Actuals</a:t>
            </a:r>
            <a:endParaRPr b="0" lang="en-US" sz="20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latin typeface="Noto Sans Regular"/>
              </a:rPr>
              <a:t>WAPE gives you a true picture of forecast quality in an organization and how this will impact the business performance in both Sales and profits.</a:t>
            </a:r>
            <a:endParaRPr b="0" lang="en-US" sz="20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latin typeface="Noto Sans Regular"/>
              </a:rPr>
              <a:t>WAPE can also be construed as the Average Absolute Error divided by the Average Actual quantity</a:t>
            </a:r>
            <a:endParaRPr b="0" lang="en-US" sz="20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3017520" y="3038760"/>
            <a:ext cx="4009680" cy="107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1. Forecasting. Data info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333333"/>
                </a:solidFill>
                <a:latin typeface="Noto Sans Regular"/>
              </a:rPr>
              <a:t>86916 rows * 7 columns:</a:t>
            </a:r>
            <a:endParaRPr b="0" lang="en-US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 Regular"/>
              </a:rPr>
              <a:t>Store_id         86916 non-null int64</a:t>
            </a:r>
            <a:endParaRPr b="0" lang="en-US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 Regular"/>
              </a:rPr>
              <a:t>SKU_id           86916 non-null int64</a:t>
            </a:r>
            <a:endParaRPr b="0" lang="en-US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 Regular"/>
              </a:rPr>
              <a:t>Date             86916 non-null datetime64[ns]</a:t>
            </a:r>
            <a:endParaRPr b="0" lang="en-US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 Regular"/>
              </a:rPr>
              <a:t>Promo            15349 non-null float64</a:t>
            </a:r>
            <a:endParaRPr b="0" lang="en-US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 Regular"/>
              </a:rPr>
              <a:t>Demand           86916 non-null int64</a:t>
            </a:r>
            <a:endParaRPr b="0" lang="en-US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 Regular"/>
              </a:rPr>
              <a:t>Regular_Price    86916 non-null float64</a:t>
            </a:r>
            <a:endParaRPr b="0" lang="en-US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 Regular"/>
              </a:rPr>
              <a:t>Promo_Price      15349 non-null float64</a:t>
            </a:r>
            <a:endParaRPr b="0" lang="en-US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 Regular"/>
              </a:rPr>
              <a:t>There are missing values in Promo/Promo_Price. </a:t>
            </a:r>
            <a:endParaRPr b="0" lang="en-US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 Regular"/>
              </a:rPr>
              <a:t>Let’s use them to modify Regular_Price.</a:t>
            </a:r>
            <a:endParaRPr b="0" lang="en-US" sz="1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1. Forecasting. Features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333333"/>
                </a:solidFill>
                <a:latin typeface="Noto Sans Regular"/>
              </a:rPr>
              <a:t>Let’s create new features</a:t>
            </a:r>
            <a:endParaRPr b="0" lang="en-US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Noto Sans Regular"/>
              </a:rPr>
              <a:t>WEEKDAY – weekday number from Date</a:t>
            </a:r>
            <a:endParaRPr b="0" lang="en-US" sz="1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Noto Sans Regular"/>
              </a:rPr>
              <a:t>YEARDAY – cos of day number in year from Date</a:t>
            </a:r>
            <a:endParaRPr b="0" lang="en-US" sz="1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Noto Sans Regular"/>
              </a:rPr>
              <a:t>PRICE – Promo_Price if &gt;0, else Regular_Price</a:t>
            </a:r>
            <a:endParaRPr b="0" lang="en-US" sz="1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Noto Sans Regular"/>
              </a:rPr>
              <a:t>Demand_lag1_day – Demand value from yesterday</a:t>
            </a:r>
            <a:endParaRPr b="0" lang="en-US" sz="1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Noto Sans Regular"/>
              </a:rPr>
              <a:t>Demand_lag1_week – Demand value from the same weekday week ago</a:t>
            </a:r>
            <a:endParaRPr b="0" lang="en-US" sz="16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1. Forecasting. ARIMA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333333"/>
                </a:solidFill>
                <a:latin typeface="Noto Sans Regular"/>
              </a:rPr>
              <a:t>ARIMA stands for Autoregressive Integrated Moving Average models. </a:t>
            </a:r>
            <a:endParaRPr b="0" lang="en-US" sz="22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333333"/>
                </a:solidFill>
                <a:latin typeface="Noto Sans Regular"/>
              </a:rPr>
              <a:t>Univariate (single vector) ARIMA is a forecasting technique that projects the future values of a series based entirely on its own inertia. </a:t>
            </a:r>
            <a:endParaRPr b="0" lang="en-US" sz="22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333333"/>
                </a:solidFill>
                <a:latin typeface="Noto Sans Regular"/>
              </a:rPr>
              <a:t>Its main application is in the area of short term forecasting requiring at least 40 historical data points. </a:t>
            </a:r>
            <a:endParaRPr b="0" lang="en-US" sz="22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333333"/>
                </a:solidFill>
                <a:latin typeface="Noto Sans Regular"/>
              </a:rPr>
              <a:t>It works best when your data exhibits a stable or consistent pattern over time with a minimum amount of outliers. </a:t>
            </a:r>
            <a:endParaRPr b="0" lang="en-US" sz="22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1. Forecasting. ARIMA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Noto Sans Regular"/>
              </a:rPr>
              <a:t>SKU_id = 1</a:t>
            </a:r>
            <a:r>
              <a:rPr b="0" lang="en-US" sz="1600" spc="-1" strike="noStrike">
                <a:solidFill>
                  <a:srgbClr val="333333"/>
                </a:solidFill>
                <a:latin typeface="Noto Sans Regular"/>
              </a:rPr>
              <a:t>	</a:t>
            </a:r>
            <a:r>
              <a:rPr b="0" lang="en-US" sz="1600" spc="-1" strike="noStrike">
                <a:solidFill>
                  <a:srgbClr val="333333"/>
                </a:solidFill>
                <a:latin typeface="Noto Sans Regular"/>
              </a:rPr>
              <a:t>	</a:t>
            </a:r>
            <a:r>
              <a:rPr b="0" lang="en-US" sz="1600" spc="-1" strike="noStrike">
                <a:solidFill>
                  <a:srgbClr val="333333"/>
                </a:solidFill>
                <a:latin typeface="Noto Sans Regular"/>
              </a:rPr>
              <a:t>	</a:t>
            </a:r>
            <a:r>
              <a:rPr b="0" lang="en-US" sz="1600" spc="-1" strike="noStrike">
                <a:solidFill>
                  <a:srgbClr val="333333"/>
                </a:solidFill>
                <a:latin typeface="Noto Sans Regular"/>
              </a:rPr>
              <a:t>	</a:t>
            </a:r>
            <a:r>
              <a:rPr b="0" lang="en-US" sz="1600" spc="-1" strike="noStrike">
                <a:solidFill>
                  <a:srgbClr val="333333"/>
                </a:solidFill>
                <a:latin typeface="Noto Sans Regular"/>
              </a:rPr>
              <a:t>	</a:t>
            </a:r>
            <a:r>
              <a:rPr b="0" lang="en-US" sz="1600" spc="-1" strike="noStrike">
                <a:solidFill>
                  <a:srgbClr val="333333"/>
                </a:solidFill>
                <a:latin typeface="Noto Sans Regular"/>
              </a:rPr>
              <a:t>	</a:t>
            </a:r>
            <a:r>
              <a:rPr b="0" lang="en-US" sz="1600" spc="-1" strike="noStrike">
                <a:solidFill>
                  <a:srgbClr val="333333"/>
                </a:solidFill>
                <a:latin typeface="Noto Sans Regular"/>
              </a:rPr>
              <a:t>	</a:t>
            </a:r>
            <a:r>
              <a:rPr b="0" lang="en-US" sz="1600" spc="-1" strike="noStrike">
                <a:solidFill>
                  <a:srgbClr val="333333"/>
                </a:solidFill>
                <a:latin typeface="Noto Sans Regular"/>
              </a:rPr>
              <a:t>	</a:t>
            </a:r>
            <a:r>
              <a:rPr b="0" lang="en-US" sz="1600" spc="-1" strike="noStrike">
                <a:solidFill>
                  <a:srgbClr val="333333"/>
                </a:solidFill>
                <a:latin typeface="Noto Sans Regular"/>
              </a:rPr>
              <a:t>SKU_id = 2</a:t>
            </a:r>
            <a:endParaRPr b="0" lang="en-US" sz="1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endParaRPr b="0" lang="en-US" sz="16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333333"/>
                </a:solidFill>
                <a:latin typeface="Noto Sans Regular"/>
              </a:rPr>
              <a:t>WAPE = 21.65%</a:t>
            </a:r>
            <a:r>
              <a:rPr b="0" lang="en-US" sz="1600" spc="-1" strike="noStrike">
                <a:solidFill>
                  <a:srgbClr val="333333"/>
                </a:solidFill>
                <a:latin typeface="Noto Sans Regular"/>
              </a:rPr>
              <a:t>	</a:t>
            </a:r>
            <a:r>
              <a:rPr b="0" lang="en-US" sz="1600" spc="-1" strike="noStrike">
                <a:solidFill>
                  <a:srgbClr val="333333"/>
                </a:solidFill>
                <a:latin typeface="Noto Sans Regular"/>
              </a:rPr>
              <a:t>	</a:t>
            </a:r>
            <a:r>
              <a:rPr b="0" lang="en-US" sz="1600" spc="-1" strike="noStrike">
                <a:solidFill>
                  <a:srgbClr val="333333"/>
                </a:solidFill>
                <a:latin typeface="Noto Sans Regular"/>
              </a:rPr>
              <a:t>	</a:t>
            </a:r>
            <a:r>
              <a:rPr b="0" lang="en-US" sz="1600" spc="-1" strike="noStrike">
                <a:solidFill>
                  <a:srgbClr val="333333"/>
                </a:solidFill>
                <a:latin typeface="Noto Sans Regular"/>
              </a:rPr>
              <a:t>	</a:t>
            </a:r>
            <a:r>
              <a:rPr b="0" lang="en-US" sz="1600" spc="-1" strike="noStrike">
                <a:solidFill>
                  <a:srgbClr val="333333"/>
                </a:solidFill>
                <a:latin typeface="Noto Sans Regular"/>
              </a:rPr>
              <a:t>	</a:t>
            </a:r>
            <a:r>
              <a:rPr b="0" lang="en-US" sz="1600" spc="-1" strike="noStrike">
                <a:solidFill>
                  <a:srgbClr val="333333"/>
                </a:solidFill>
                <a:latin typeface="Noto Sans Regular"/>
              </a:rPr>
              <a:t>	</a:t>
            </a:r>
            <a:r>
              <a:rPr b="0" lang="en-US" sz="1600" spc="-1" strike="noStrike">
                <a:solidFill>
                  <a:srgbClr val="333333"/>
                </a:solidFill>
                <a:latin typeface="Noto Sans Regular"/>
              </a:rPr>
              <a:t>	</a:t>
            </a:r>
            <a:r>
              <a:rPr b="0" lang="en-US" sz="1600" spc="-1" strike="noStrike">
                <a:solidFill>
                  <a:srgbClr val="333333"/>
                </a:solidFill>
                <a:latin typeface="Noto Sans Regular"/>
              </a:rPr>
              <a:t>WAPE = 29.85%</a:t>
            </a:r>
            <a:endParaRPr b="0" lang="en-US" sz="16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endParaRPr b="0" lang="en-US" sz="16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i="1" lang="en-US" sz="1600" spc="-1" strike="noStrike">
                <a:solidFill>
                  <a:srgbClr val="333333"/>
                </a:solidFill>
                <a:latin typeface="Noto Sans Regular"/>
              </a:rPr>
              <a:t>* Forecast for each next day made from previous fact-data</a:t>
            </a:r>
            <a:endParaRPr b="0" lang="en-US" sz="16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352080" y="2468880"/>
            <a:ext cx="4683600" cy="246960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5123520" y="2468880"/>
            <a:ext cx="4663440" cy="2479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4000" spc="-1" strike="noStrike">
                <a:solidFill>
                  <a:srgbClr val="333333"/>
                </a:solidFill>
                <a:latin typeface="Noto Sans Regular"/>
              </a:rPr>
              <a:t>1. Forecasting. Random Forest</a:t>
            </a:r>
            <a:endParaRPr b="1" lang="en-US" sz="40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Noto Sans Regular"/>
              </a:rPr>
              <a:t>Random Forest is an ensemble of randomized decision trees.</a:t>
            </a:r>
            <a:endParaRPr b="0" lang="en-US" sz="1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Noto Sans Regular"/>
              </a:rPr>
              <a:t>Each decision tree gives a vote for the prediction of target variable. </a:t>
            </a:r>
            <a:endParaRPr b="0" lang="en-US" sz="1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Noto Sans Regular"/>
              </a:rPr>
              <a:t>Random forest chooses the prediction that gets the most vote.</a:t>
            </a:r>
            <a:endParaRPr b="0" lang="en-US" sz="1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Noto Sans Regular"/>
              </a:rPr>
              <a:t>An ensemble learning model aggregates multiple machine learning models to give a better performance.</a:t>
            </a:r>
            <a:endParaRPr b="0" lang="en-US" sz="1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Noto Sans Regular"/>
              </a:rPr>
              <a:t>In random forest we use multiple random decision trees for a better accuracy.</a:t>
            </a:r>
            <a:endParaRPr b="0" lang="en-US" sz="16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822960" y="4505760"/>
            <a:ext cx="3209760" cy="259056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4748760" y="4516560"/>
            <a:ext cx="4761000" cy="2380320"/>
          </a:xfrm>
          <a:prstGeom prst="rect">
            <a:avLst/>
          </a:prstGeom>
          <a:ln>
            <a:noFill/>
          </a:ln>
        </p:spPr>
      </p:pic>
      <p:sp>
        <p:nvSpPr>
          <p:cNvPr id="105" name="CustomShape 3"/>
          <p:cNvSpPr/>
          <p:nvPr/>
        </p:nvSpPr>
        <p:spPr>
          <a:xfrm>
            <a:off x="4114800" y="5708160"/>
            <a:ext cx="633960" cy="274320"/>
          </a:xfrm>
          <a:custGeom>
            <a:avLst/>
            <a:gdLst/>
            <a:ahLst/>
            <a:rect l="0" t="0" r="r" b="b"/>
            <a:pathLst>
              <a:path w="1763" h="764">
                <a:moveTo>
                  <a:pt x="0" y="190"/>
                </a:moveTo>
                <a:lnTo>
                  <a:pt x="1321" y="190"/>
                </a:lnTo>
                <a:lnTo>
                  <a:pt x="1321" y="0"/>
                </a:lnTo>
                <a:lnTo>
                  <a:pt x="1762" y="381"/>
                </a:lnTo>
                <a:lnTo>
                  <a:pt x="1321" y="763"/>
                </a:lnTo>
                <a:lnTo>
                  <a:pt x="1321" y="572"/>
                </a:lnTo>
                <a:lnTo>
                  <a:pt x="0" y="572"/>
                </a:lnTo>
                <a:lnTo>
                  <a:pt x="220" y="381"/>
                </a:lnTo>
                <a:lnTo>
                  <a:pt x="0" y="19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4000" spc="-1" strike="noStrike">
                <a:solidFill>
                  <a:srgbClr val="333333"/>
                </a:solidFill>
                <a:latin typeface="Noto Sans Regular"/>
              </a:rPr>
              <a:t>1. Forecasting. Random Forest</a:t>
            </a:r>
            <a:endParaRPr b="1" lang="en-US" sz="40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Detailed forecast: Store / ware / day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WAPE = 39.83%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1005840" y="3391920"/>
            <a:ext cx="6781320" cy="3352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Application>LibreOffice/6.2.5.2$Linux_X86_64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2019-08-11T17:10:35Z</dcterms:created>
  <dc:creator/>
  <dc:description/>
  <dc:language>en-US</dc:language>
  <cp:lastModifiedBy/>
  <dcterms:modified xsi:type="dcterms:W3CDTF">2019-08-11T19:37:07Z</dcterms:modified>
  <cp:revision>9</cp:revision>
  <dc:subject/>
  <dc:title>Impress</dc:title>
</cp:coreProperties>
</file>