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75" r:id="rId4"/>
    <p:sldId id="265" r:id="rId5"/>
    <p:sldId id="264" r:id="rId6"/>
    <p:sldId id="26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  <p:sldId id="288" r:id="rId18"/>
    <p:sldId id="287" r:id="rId19"/>
    <p:sldId id="286" r:id="rId20"/>
    <p:sldId id="289" r:id="rId21"/>
  </p:sldIdLst>
  <p:sldSz cx="9144000" cy="6858000" type="screen4x3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7FF"/>
    <a:srgbClr val="009DFF"/>
    <a:srgbClr val="246172"/>
    <a:srgbClr val="72BBE4"/>
    <a:srgbClr val="F67DE0"/>
    <a:srgbClr val="9A44AE"/>
    <a:srgbClr val="F1A1A2"/>
    <a:srgbClr val="01D9D4"/>
    <a:srgbClr val="B8DCEC"/>
    <a:srgbClr val="9F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620" autoAdjust="0"/>
    <p:restoredTop sz="95084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31.05.2023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4807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8407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31.05.2023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72234" y="188640"/>
            <a:ext cx="7056784" cy="141277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заказов и доставки готовой </a:t>
            </a:r>
            <a:r>
              <a:rPr lang="ru-RU" dirty="0" smtClean="0"/>
              <a:t>продукции </a:t>
            </a:r>
            <a:r>
              <a:rPr lang="ru-RU" dirty="0"/>
              <a:t>ресторана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2234" y="2204864"/>
            <a:ext cx="562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Руководитель: старший преподаватель</a:t>
            </a:r>
          </a:p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кафедры </a:t>
            </a:r>
            <a:r>
              <a:rPr lang="uk-UA" dirty="0">
                <a:solidFill>
                  <a:srgbClr val="246172"/>
                </a:solidFill>
                <a:ea typeface="Calibri" panose="020F0502020204030204" pitchFamily="34" charset="0"/>
              </a:rPr>
              <a:t>ПИ им. Л.П. Фельдмана  </a:t>
            </a:r>
            <a:endParaRPr lang="uk-UA" dirty="0" smtClean="0">
              <a:solidFill>
                <a:srgbClr val="246172"/>
              </a:solidFill>
              <a:ea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Морозова </a:t>
            </a:r>
            <a:r>
              <a:rPr lang="uk-UA" dirty="0">
                <a:solidFill>
                  <a:srgbClr val="246172"/>
                </a:solidFill>
                <a:ea typeface="Calibri" panose="020F0502020204030204" pitchFamily="34" charset="0"/>
              </a:rPr>
              <a:t>О.В.</a:t>
            </a:r>
            <a:endParaRPr lang="ru-RU" dirty="0">
              <a:solidFill>
                <a:srgbClr val="24617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27" y="35730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</a:rPr>
              <a:t>Автор: студент группы ПИ-18а</a:t>
            </a:r>
          </a:p>
          <a:p>
            <a:r>
              <a:rPr lang="ru-RU" dirty="0" smtClean="0">
                <a:solidFill>
                  <a:srgbClr val="246172"/>
                </a:solidFill>
              </a:rPr>
              <a:t>Жильцов В.А.</a:t>
            </a:r>
            <a:endParaRPr lang="ru-RU" dirty="0">
              <a:solidFill>
                <a:srgbClr val="246172"/>
              </a:solidFill>
            </a:endParaRPr>
          </a:p>
        </p:txBody>
      </p:sp>
      <p:pic>
        <p:nvPicPr>
          <p:cNvPr id="1028" name="Picture 4" descr="https://donntu.ru/sites/all/themes/donntu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69830"/>
            <a:ext cx="1008112" cy="6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Структура </a:t>
            </a:r>
            <a:r>
              <a:rPr lang="en-US" dirty="0" smtClean="0">
                <a:effectLst/>
              </a:rPr>
              <a:t>JWT</a:t>
            </a:r>
            <a:endParaRPr lang="ru-RU" dirty="0">
              <a:effectLst/>
            </a:endParaRPr>
          </a:p>
        </p:txBody>
      </p:sp>
      <p:pic>
        <p:nvPicPr>
          <p:cNvPr id="2050" name="Picture 2" descr="https://cdn.hackernoon.com/images/tQ9kB6bRVWOji0aXNiHdKY9Q17y1-2022-04-26T22:09:49.244Z-cl2gpbcfw001i0as6ehei6ct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21539" r="4692" b="10769"/>
          <a:stretch/>
        </p:blipFill>
        <p:spPr bwMode="auto">
          <a:xfrm>
            <a:off x="280978" y="2132856"/>
            <a:ext cx="851003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7" name="Овал 6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6" name="Овал 25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3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4" y="1514338"/>
            <a:ext cx="6562725" cy="4905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Схема использования </a:t>
            </a:r>
            <a:r>
              <a:rPr lang="en-US" dirty="0" smtClean="0">
                <a:effectLst/>
              </a:rPr>
              <a:t>JWT</a:t>
            </a:r>
            <a:endParaRPr lang="ru-RU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7" name="Овал 6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6" name="Овал 25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46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Карта навигации страниц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9" y="1474352"/>
            <a:ext cx="8163632" cy="527137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139952" y="6453336"/>
            <a:ext cx="612000" cy="0"/>
          </a:xfrm>
          <a:prstGeom prst="line">
            <a:avLst/>
          </a:prstGeom>
          <a:ln w="38100">
            <a:solidFill>
              <a:srgbClr val="00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04248" y="5877272"/>
            <a:ext cx="612000" cy="0"/>
          </a:xfrm>
          <a:prstGeom prst="line">
            <a:avLst/>
          </a:prstGeom>
          <a:ln w="38100">
            <a:solidFill>
              <a:srgbClr val="F56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524328" y="569260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Сайт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09984" y="6268670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1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Главная страница сайта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8210" b="4903"/>
          <a:stretch/>
        </p:blipFill>
        <p:spPr bwMode="auto">
          <a:xfrm>
            <a:off x="242630" y="1772816"/>
            <a:ext cx="8586732" cy="4196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8" name="Овал 7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7" name="Овал 26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5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Админ-страница изменения блюда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7525" b="4219"/>
          <a:stretch/>
        </p:blipFill>
        <p:spPr bwMode="auto">
          <a:xfrm>
            <a:off x="329404" y="1772816"/>
            <a:ext cx="8413183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8" name="Овал 7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7" name="Овал 26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Адаптивность – залог успеха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1810" y="1768340"/>
            <a:ext cx="1885159" cy="402685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22045" y="1766975"/>
            <a:ext cx="1870831" cy="40282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772816"/>
            <a:ext cx="1858181" cy="40268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53321" y="1771844"/>
            <a:ext cx="1885543" cy="40184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1810" y="5852073"/>
            <a:ext cx="1885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Главная страница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47358" y="5882851"/>
            <a:ext cx="2020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категорий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42248" y="5852073"/>
            <a:ext cx="185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Страница авторизации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44445" y="5852073"/>
            <a:ext cx="1890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Админ-страница просмотра заказов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32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Статистика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6841" b="3763"/>
          <a:stretch/>
        </p:blipFill>
        <p:spPr bwMode="auto">
          <a:xfrm>
            <a:off x="327369" y="1628800"/>
            <a:ext cx="4176464" cy="2100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6841" b="3763"/>
          <a:stretch/>
        </p:blipFill>
        <p:spPr bwMode="auto">
          <a:xfrm>
            <a:off x="4790192" y="1628800"/>
            <a:ext cx="4174296" cy="2098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t="6841" b="4219"/>
          <a:stretch/>
        </p:blipFill>
        <p:spPr bwMode="auto">
          <a:xfrm>
            <a:off x="328649" y="4005064"/>
            <a:ext cx="4175184" cy="2088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33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Страницы мобильного приложения</a:t>
            </a:r>
            <a:endParaRPr lang="ru-RU" dirty="0">
              <a:effectLst/>
            </a:endParaRPr>
          </a:p>
        </p:txBody>
      </p:sp>
      <p:pic>
        <p:nvPicPr>
          <p:cNvPr id="9" name="Рисунок 8" descr="C:\Users\jilts\Downloads\Telegram Desktop\Screenshot_20230521_175356_DeliveryManAp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9" y="1759136"/>
            <a:ext cx="1885159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jilts\Downloads\Telegram Desktop\Screenshot_20230521_190015_DeliveryManAp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59136"/>
            <a:ext cx="1884554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jilts\Downloads\Telegram Desktop\Screenshot_20230521_190113_DeliveryManApp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759136"/>
            <a:ext cx="1884561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C:\Users\jilts\Downloads\Telegram Desktop\Screenshot_20230521_184119_DeliveryManApp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06" y="1734592"/>
            <a:ext cx="1885917" cy="41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581809" y="6009582"/>
            <a:ext cx="1885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246172"/>
                </a:solidFill>
                <a:ea typeface="Calibri" panose="020F0502020204030204" pitchFamily="34" charset="0"/>
              </a:rPr>
              <a:t>Страница авторизации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50925" y="6028192"/>
            <a:ext cx="1942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заказов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29138" y="6009581"/>
            <a:ext cx="1884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заказов. Темная тема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97656" y="6015526"/>
            <a:ext cx="1890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деталей заказа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97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Дорожная карта</a:t>
            </a:r>
            <a:endParaRPr lang="ru-RU" dirty="0">
              <a:effectLst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480775" y="361286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组合 10"/>
          <p:cNvGrpSpPr/>
          <p:nvPr/>
        </p:nvGrpSpPr>
        <p:grpSpPr>
          <a:xfrm>
            <a:off x="144016" y="2492896"/>
            <a:ext cx="8820472" cy="3240360"/>
            <a:chOff x="-8806" y="3934124"/>
            <a:chExt cx="22105839" cy="8331572"/>
          </a:xfrm>
        </p:grpSpPr>
        <p:sp>
          <p:nvSpPr>
            <p:cNvPr id="45" name="Shape 561"/>
            <p:cNvSpPr/>
            <p:nvPr/>
          </p:nvSpPr>
          <p:spPr>
            <a:xfrm>
              <a:off x="-8806" y="5098469"/>
              <a:ext cx="19583952" cy="71672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534"/>
                  </a:moveTo>
                  <a:cubicBezTo>
                    <a:pt x="17821" y="120000"/>
                    <a:pt x="19688" y="62325"/>
                    <a:pt x="28005" y="62790"/>
                  </a:cubicBezTo>
                  <a:cubicBezTo>
                    <a:pt x="36322" y="63255"/>
                    <a:pt x="41414" y="85581"/>
                    <a:pt x="52277" y="83720"/>
                  </a:cubicBezTo>
                  <a:cubicBezTo>
                    <a:pt x="63140" y="81860"/>
                    <a:pt x="63988" y="40930"/>
                    <a:pt x="75190" y="37209"/>
                  </a:cubicBezTo>
                  <a:cubicBezTo>
                    <a:pt x="86393" y="33488"/>
                    <a:pt x="87538" y="57093"/>
                    <a:pt x="98231" y="55697"/>
                  </a:cubicBezTo>
                  <a:cubicBezTo>
                    <a:pt x="108925" y="54302"/>
                    <a:pt x="109137" y="9767"/>
                    <a:pt x="120000" y="0"/>
                  </a:cubicBezTo>
                </a:path>
              </a:pathLst>
            </a:custGeom>
            <a:noFill/>
            <a:ln w="15875" cap="flat" cmpd="sng">
              <a:solidFill>
                <a:srgbClr val="BFBFB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182825" tIns="91400" rIns="182825" bIns="91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Shape 562"/>
            <p:cNvSpPr/>
            <p:nvPr/>
          </p:nvSpPr>
          <p:spPr>
            <a:xfrm>
              <a:off x="7475140" y="9129746"/>
              <a:ext cx="1991413" cy="19864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Shape 563"/>
            <p:cNvSpPr/>
            <p:nvPr/>
          </p:nvSpPr>
          <p:spPr>
            <a:xfrm>
              <a:off x="11270297" y="6418546"/>
              <a:ext cx="1991413" cy="19864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Shape 564"/>
            <p:cNvSpPr/>
            <p:nvPr/>
          </p:nvSpPr>
          <p:spPr>
            <a:xfrm>
              <a:off x="15065456" y="7470979"/>
              <a:ext cx="1991413" cy="19864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Shape 565"/>
            <p:cNvSpPr/>
            <p:nvPr/>
          </p:nvSpPr>
          <p:spPr>
            <a:xfrm>
              <a:off x="3679982" y="7887128"/>
              <a:ext cx="1991413" cy="19864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" name="Shape 566"/>
            <p:cNvGrpSpPr/>
            <p:nvPr/>
          </p:nvGrpSpPr>
          <p:grpSpPr>
            <a:xfrm>
              <a:off x="19464338" y="3934124"/>
              <a:ext cx="2632695" cy="1580015"/>
              <a:chOff x="10452100" y="1779589"/>
              <a:chExt cx="365125" cy="219075"/>
            </a:xfrm>
          </p:grpSpPr>
          <p:sp>
            <p:nvSpPr>
              <p:cNvPr id="55" name="Shape 567"/>
              <p:cNvSpPr/>
              <p:nvPr/>
            </p:nvSpPr>
            <p:spPr>
              <a:xfrm>
                <a:off x="10550525" y="1900239"/>
                <a:ext cx="112713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5806"/>
                    </a:moveTo>
                    <a:lnTo>
                      <a:pt x="0" y="120000"/>
                    </a:lnTo>
                    <a:lnTo>
                      <a:pt x="23661" y="0"/>
                    </a:lnTo>
                    <a:lnTo>
                      <a:pt x="120000" y="5806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" name="Shape 568"/>
              <p:cNvSpPr/>
              <p:nvPr/>
            </p:nvSpPr>
            <p:spPr>
              <a:xfrm>
                <a:off x="10452100" y="1779589"/>
                <a:ext cx="365125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26218"/>
                    </a:lnTo>
                    <a:lnTo>
                      <a:pt x="73043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" name="Shape 569"/>
              <p:cNvSpPr/>
              <p:nvPr/>
            </p:nvSpPr>
            <p:spPr>
              <a:xfrm>
                <a:off x="10531475" y="1792289"/>
                <a:ext cx="258763" cy="2063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48000"/>
                    </a:lnTo>
                    <a:lnTo>
                      <a:pt x="8834" y="120000"/>
                    </a:lnTo>
                    <a:lnTo>
                      <a:pt x="19141" y="62769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1" name="Shape 579"/>
            <p:cNvSpPr/>
            <p:nvPr/>
          </p:nvSpPr>
          <p:spPr>
            <a:xfrm>
              <a:off x="15622640" y="8032603"/>
              <a:ext cx="909251" cy="9383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27" y="87532"/>
                  </a:moveTo>
                  <a:lnTo>
                    <a:pt x="67027" y="87532"/>
                  </a:lnTo>
                  <a:cubicBezTo>
                    <a:pt x="67027" y="78441"/>
                    <a:pt x="74324" y="73506"/>
                    <a:pt x="86486" y="66753"/>
                  </a:cubicBezTo>
                  <a:cubicBezTo>
                    <a:pt x="100810" y="57402"/>
                    <a:pt x="119729" y="45974"/>
                    <a:pt x="119729" y="18441"/>
                  </a:cubicBezTo>
                  <a:cubicBezTo>
                    <a:pt x="119729" y="16103"/>
                    <a:pt x="117297" y="13766"/>
                    <a:pt x="115135" y="13766"/>
                  </a:cubicBezTo>
                  <a:cubicBezTo>
                    <a:pt x="93513" y="13766"/>
                    <a:pt x="93513" y="13766"/>
                    <a:pt x="93513" y="13766"/>
                  </a:cubicBezTo>
                  <a:cubicBezTo>
                    <a:pt x="88648" y="7012"/>
                    <a:pt x="79189" y="0"/>
                    <a:pt x="60000" y="0"/>
                  </a:cubicBezTo>
                  <a:cubicBezTo>
                    <a:pt x="40810" y="0"/>
                    <a:pt x="31351" y="7012"/>
                    <a:pt x="26486" y="13766"/>
                  </a:cubicBezTo>
                  <a:cubicBezTo>
                    <a:pt x="4864" y="13766"/>
                    <a:pt x="4864" y="13766"/>
                    <a:pt x="4864" y="13766"/>
                  </a:cubicBezTo>
                  <a:cubicBezTo>
                    <a:pt x="2432" y="13766"/>
                    <a:pt x="0" y="16103"/>
                    <a:pt x="0" y="18441"/>
                  </a:cubicBezTo>
                  <a:cubicBezTo>
                    <a:pt x="0" y="45974"/>
                    <a:pt x="16756" y="57402"/>
                    <a:pt x="33513" y="66753"/>
                  </a:cubicBezTo>
                  <a:cubicBezTo>
                    <a:pt x="45675" y="73506"/>
                    <a:pt x="52702" y="78441"/>
                    <a:pt x="52702" y="87532"/>
                  </a:cubicBezTo>
                  <a:cubicBezTo>
                    <a:pt x="52702" y="96623"/>
                    <a:pt x="52702" y="96623"/>
                    <a:pt x="52702" y="96623"/>
                  </a:cubicBezTo>
                  <a:cubicBezTo>
                    <a:pt x="38378" y="98961"/>
                    <a:pt x="28918" y="103636"/>
                    <a:pt x="28918" y="108051"/>
                  </a:cubicBezTo>
                  <a:cubicBezTo>
                    <a:pt x="28918" y="115064"/>
                    <a:pt x="43243" y="119740"/>
                    <a:pt x="60000" y="119740"/>
                  </a:cubicBezTo>
                  <a:cubicBezTo>
                    <a:pt x="76486" y="119740"/>
                    <a:pt x="88648" y="115064"/>
                    <a:pt x="88648" y="108051"/>
                  </a:cubicBezTo>
                  <a:cubicBezTo>
                    <a:pt x="88648" y="103636"/>
                    <a:pt x="81621" y="98961"/>
                    <a:pt x="67027" y="96623"/>
                  </a:cubicBezTo>
                  <a:lnTo>
                    <a:pt x="67027" y="87532"/>
                  </a:lnTo>
                  <a:close/>
                  <a:moveTo>
                    <a:pt x="86486" y="55064"/>
                  </a:moveTo>
                  <a:lnTo>
                    <a:pt x="86486" y="55064"/>
                  </a:lnTo>
                  <a:cubicBezTo>
                    <a:pt x="91081" y="48311"/>
                    <a:pt x="93513" y="36883"/>
                    <a:pt x="93513" y="23116"/>
                  </a:cubicBezTo>
                  <a:cubicBezTo>
                    <a:pt x="110270" y="23116"/>
                    <a:pt x="110270" y="23116"/>
                    <a:pt x="110270" y="23116"/>
                  </a:cubicBezTo>
                  <a:cubicBezTo>
                    <a:pt x="107837" y="39220"/>
                    <a:pt x="98378" y="48311"/>
                    <a:pt x="86486" y="55064"/>
                  </a:cubicBezTo>
                  <a:close/>
                  <a:moveTo>
                    <a:pt x="60000" y="9350"/>
                  </a:moveTo>
                  <a:lnTo>
                    <a:pt x="60000" y="9350"/>
                  </a:lnTo>
                  <a:cubicBezTo>
                    <a:pt x="79189" y="9350"/>
                    <a:pt x="86486" y="16103"/>
                    <a:pt x="86486" y="18441"/>
                  </a:cubicBezTo>
                  <a:cubicBezTo>
                    <a:pt x="86486" y="20779"/>
                    <a:pt x="79189" y="27532"/>
                    <a:pt x="60000" y="29870"/>
                  </a:cubicBezTo>
                  <a:cubicBezTo>
                    <a:pt x="40810" y="27532"/>
                    <a:pt x="33513" y="20779"/>
                    <a:pt x="33513" y="18441"/>
                  </a:cubicBezTo>
                  <a:cubicBezTo>
                    <a:pt x="33513" y="16103"/>
                    <a:pt x="40810" y="9350"/>
                    <a:pt x="60000" y="9350"/>
                  </a:cubicBezTo>
                  <a:close/>
                  <a:moveTo>
                    <a:pt x="9729" y="23116"/>
                  </a:moveTo>
                  <a:lnTo>
                    <a:pt x="9729" y="23116"/>
                  </a:lnTo>
                  <a:cubicBezTo>
                    <a:pt x="26486" y="23116"/>
                    <a:pt x="26486" y="23116"/>
                    <a:pt x="26486" y="23116"/>
                  </a:cubicBezTo>
                  <a:cubicBezTo>
                    <a:pt x="26486" y="36883"/>
                    <a:pt x="28918" y="48311"/>
                    <a:pt x="33513" y="55064"/>
                  </a:cubicBezTo>
                  <a:cubicBezTo>
                    <a:pt x="21621" y="48311"/>
                    <a:pt x="9729" y="39220"/>
                    <a:pt x="9729" y="231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Shape 580"/>
            <p:cNvSpPr/>
            <p:nvPr/>
          </p:nvSpPr>
          <p:spPr>
            <a:xfrm>
              <a:off x="7962152" y="9679989"/>
              <a:ext cx="1010278" cy="909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277" y="40719"/>
                  </a:moveTo>
                  <a:lnTo>
                    <a:pt x="19277" y="40719"/>
                  </a:lnTo>
                  <a:cubicBezTo>
                    <a:pt x="23373" y="36134"/>
                    <a:pt x="27951" y="38561"/>
                    <a:pt x="34216" y="45573"/>
                  </a:cubicBezTo>
                  <a:cubicBezTo>
                    <a:pt x="36385" y="48000"/>
                    <a:pt x="36385" y="45573"/>
                    <a:pt x="36385" y="45573"/>
                  </a:cubicBezTo>
                  <a:cubicBezTo>
                    <a:pt x="38554" y="45573"/>
                    <a:pt x="44819" y="36134"/>
                    <a:pt x="46987" y="36134"/>
                  </a:cubicBezTo>
                  <a:cubicBezTo>
                    <a:pt x="46987" y="36134"/>
                    <a:pt x="46987" y="36134"/>
                    <a:pt x="46987" y="33707"/>
                  </a:cubicBezTo>
                  <a:cubicBezTo>
                    <a:pt x="44819" y="33707"/>
                    <a:pt x="42891" y="31280"/>
                    <a:pt x="42891" y="28853"/>
                  </a:cubicBezTo>
                  <a:cubicBezTo>
                    <a:pt x="32048" y="12134"/>
                    <a:pt x="72530" y="2696"/>
                    <a:pt x="66265" y="2696"/>
                  </a:cubicBezTo>
                  <a:cubicBezTo>
                    <a:pt x="61927" y="0"/>
                    <a:pt x="49156" y="0"/>
                    <a:pt x="46987" y="0"/>
                  </a:cubicBezTo>
                  <a:cubicBezTo>
                    <a:pt x="40722" y="2696"/>
                    <a:pt x="30120" y="9707"/>
                    <a:pt x="25783" y="14561"/>
                  </a:cubicBezTo>
                  <a:cubicBezTo>
                    <a:pt x="19277" y="19415"/>
                    <a:pt x="17349" y="21842"/>
                    <a:pt x="17349" y="21842"/>
                  </a:cubicBezTo>
                  <a:cubicBezTo>
                    <a:pt x="14939" y="24000"/>
                    <a:pt x="17349" y="28853"/>
                    <a:pt x="12771" y="31280"/>
                  </a:cubicBezTo>
                  <a:cubicBezTo>
                    <a:pt x="8674" y="33707"/>
                    <a:pt x="6506" y="31280"/>
                    <a:pt x="4337" y="33707"/>
                  </a:cubicBezTo>
                  <a:cubicBezTo>
                    <a:pt x="4337" y="36134"/>
                    <a:pt x="2168" y="36134"/>
                    <a:pt x="0" y="38561"/>
                  </a:cubicBezTo>
                  <a:lnTo>
                    <a:pt x="0" y="40719"/>
                  </a:lnTo>
                  <a:lnTo>
                    <a:pt x="8674" y="50426"/>
                  </a:lnTo>
                  <a:cubicBezTo>
                    <a:pt x="8674" y="52853"/>
                    <a:pt x="10602" y="52853"/>
                    <a:pt x="12771" y="52853"/>
                  </a:cubicBezTo>
                  <a:cubicBezTo>
                    <a:pt x="12771" y="50426"/>
                    <a:pt x="14939" y="48000"/>
                    <a:pt x="17349" y="48000"/>
                  </a:cubicBezTo>
                  <a:cubicBezTo>
                    <a:pt x="17349" y="48000"/>
                    <a:pt x="17349" y="40719"/>
                    <a:pt x="19277" y="40719"/>
                  </a:cubicBezTo>
                  <a:close/>
                  <a:moveTo>
                    <a:pt x="53493" y="43146"/>
                  </a:moveTo>
                  <a:lnTo>
                    <a:pt x="53493" y="43146"/>
                  </a:lnTo>
                  <a:cubicBezTo>
                    <a:pt x="51325" y="43146"/>
                    <a:pt x="51325" y="43146"/>
                    <a:pt x="51325" y="43146"/>
                  </a:cubicBezTo>
                  <a:cubicBezTo>
                    <a:pt x="42891" y="50426"/>
                    <a:pt x="42891" y="50426"/>
                    <a:pt x="42891" y="50426"/>
                  </a:cubicBezTo>
                  <a:cubicBezTo>
                    <a:pt x="40722" y="52853"/>
                    <a:pt x="40722" y="52853"/>
                    <a:pt x="40722" y="55011"/>
                  </a:cubicBezTo>
                  <a:cubicBezTo>
                    <a:pt x="91807" y="117303"/>
                    <a:pt x="91807" y="117303"/>
                    <a:pt x="91807" y="117303"/>
                  </a:cubicBezTo>
                  <a:cubicBezTo>
                    <a:pt x="91807" y="119730"/>
                    <a:pt x="94216" y="119730"/>
                    <a:pt x="96144" y="117303"/>
                  </a:cubicBezTo>
                  <a:cubicBezTo>
                    <a:pt x="102650" y="112449"/>
                    <a:pt x="102650" y="112449"/>
                    <a:pt x="102650" y="112449"/>
                  </a:cubicBezTo>
                  <a:cubicBezTo>
                    <a:pt x="102650" y="110022"/>
                    <a:pt x="102650" y="107865"/>
                    <a:pt x="102650" y="107865"/>
                  </a:cubicBezTo>
                  <a:lnTo>
                    <a:pt x="53493" y="43146"/>
                  </a:lnTo>
                  <a:close/>
                  <a:moveTo>
                    <a:pt x="119759" y="16988"/>
                  </a:moveTo>
                  <a:lnTo>
                    <a:pt x="119759" y="16988"/>
                  </a:lnTo>
                  <a:cubicBezTo>
                    <a:pt x="117590" y="12134"/>
                    <a:pt x="117590" y="14561"/>
                    <a:pt x="115421" y="14561"/>
                  </a:cubicBezTo>
                  <a:cubicBezTo>
                    <a:pt x="115421" y="16988"/>
                    <a:pt x="111084" y="21842"/>
                    <a:pt x="111084" y="24000"/>
                  </a:cubicBezTo>
                  <a:cubicBezTo>
                    <a:pt x="108915" y="28853"/>
                    <a:pt x="104819" y="33707"/>
                    <a:pt x="98313" y="28853"/>
                  </a:cubicBezTo>
                  <a:cubicBezTo>
                    <a:pt x="91807" y="21842"/>
                    <a:pt x="94216" y="19415"/>
                    <a:pt x="96144" y="16988"/>
                  </a:cubicBezTo>
                  <a:cubicBezTo>
                    <a:pt x="96144" y="14561"/>
                    <a:pt x="100481" y="7550"/>
                    <a:pt x="100481" y="5123"/>
                  </a:cubicBezTo>
                  <a:cubicBezTo>
                    <a:pt x="102650" y="5123"/>
                    <a:pt x="100481" y="2696"/>
                    <a:pt x="98313" y="2696"/>
                  </a:cubicBezTo>
                  <a:cubicBezTo>
                    <a:pt x="96144" y="5123"/>
                    <a:pt x="83373" y="9707"/>
                    <a:pt x="81204" y="19415"/>
                  </a:cubicBezTo>
                  <a:cubicBezTo>
                    <a:pt x="79036" y="26426"/>
                    <a:pt x="83373" y="33707"/>
                    <a:pt x="76867" y="40719"/>
                  </a:cubicBezTo>
                  <a:cubicBezTo>
                    <a:pt x="68433" y="50426"/>
                    <a:pt x="68433" y="50426"/>
                    <a:pt x="68433" y="50426"/>
                  </a:cubicBezTo>
                  <a:cubicBezTo>
                    <a:pt x="76867" y="62292"/>
                    <a:pt x="76867" y="62292"/>
                    <a:pt x="76867" y="62292"/>
                  </a:cubicBezTo>
                  <a:cubicBezTo>
                    <a:pt x="87710" y="50426"/>
                    <a:pt x="87710" y="50426"/>
                    <a:pt x="87710" y="50426"/>
                  </a:cubicBezTo>
                  <a:cubicBezTo>
                    <a:pt x="89638" y="48000"/>
                    <a:pt x="94216" y="45573"/>
                    <a:pt x="98313" y="48000"/>
                  </a:cubicBezTo>
                  <a:cubicBezTo>
                    <a:pt x="108915" y="50426"/>
                    <a:pt x="113253" y="45573"/>
                    <a:pt x="117590" y="38561"/>
                  </a:cubicBezTo>
                  <a:cubicBezTo>
                    <a:pt x="119759" y="31280"/>
                    <a:pt x="119759" y="19415"/>
                    <a:pt x="119759" y="16988"/>
                  </a:cubicBezTo>
                  <a:close/>
                  <a:moveTo>
                    <a:pt x="17349" y="107865"/>
                  </a:moveTo>
                  <a:lnTo>
                    <a:pt x="17349" y="107865"/>
                  </a:lnTo>
                  <a:cubicBezTo>
                    <a:pt x="14939" y="110022"/>
                    <a:pt x="14939" y="112449"/>
                    <a:pt x="17349" y="112449"/>
                  </a:cubicBezTo>
                  <a:cubicBezTo>
                    <a:pt x="21445" y="119730"/>
                    <a:pt x="21445" y="119730"/>
                    <a:pt x="21445" y="119730"/>
                  </a:cubicBezTo>
                  <a:cubicBezTo>
                    <a:pt x="23373" y="119730"/>
                    <a:pt x="25783" y="119730"/>
                    <a:pt x="25783" y="117303"/>
                  </a:cubicBezTo>
                  <a:cubicBezTo>
                    <a:pt x="55662" y="86292"/>
                    <a:pt x="55662" y="86292"/>
                    <a:pt x="55662" y="86292"/>
                  </a:cubicBezTo>
                  <a:cubicBezTo>
                    <a:pt x="46987" y="74157"/>
                    <a:pt x="46987" y="74157"/>
                    <a:pt x="46987" y="74157"/>
                  </a:cubicBezTo>
                  <a:lnTo>
                    <a:pt x="17349" y="1078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Shape 581"/>
            <p:cNvSpPr/>
            <p:nvPr/>
          </p:nvSpPr>
          <p:spPr>
            <a:xfrm>
              <a:off x="11818284" y="6885936"/>
              <a:ext cx="909251" cy="9383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65" y="41298"/>
                  </a:moveTo>
                  <a:lnTo>
                    <a:pt x="107865" y="41298"/>
                  </a:lnTo>
                  <a:cubicBezTo>
                    <a:pt x="98157" y="18441"/>
                    <a:pt x="81438" y="0"/>
                    <a:pt x="71730" y="2077"/>
                  </a:cubicBezTo>
                  <a:cubicBezTo>
                    <a:pt x="57438" y="9350"/>
                    <a:pt x="81438" y="36883"/>
                    <a:pt x="9707" y="64415"/>
                  </a:cubicBezTo>
                  <a:cubicBezTo>
                    <a:pt x="2426" y="66753"/>
                    <a:pt x="0" y="75844"/>
                    <a:pt x="2426" y="82857"/>
                  </a:cubicBezTo>
                  <a:cubicBezTo>
                    <a:pt x="4853" y="87532"/>
                    <a:pt x="14292" y="94285"/>
                    <a:pt x="21842" y="92207"/>
                  </a:cubicBezTo>
                  <a:lnTo>
                    <a:pt x="26426" y="89870"/>
                  </a:lnTo>
                  <a:cubicBezTo>
                    <a:pt x="31280" y="96623"/>
                    <a:pt x="36134" y="92207"/>
                    <a:pt x="36134" y="96623"/>
                  </a:cubicBezTo>
                  <a:cubicBezTo>
                    <a:pt x="38561" y="101298"/>
                    <a:pt x="43146" y="110389"/>
                    <a:pt x="43146" y="112727"/>
                  </a:cubicBezTo>
                  <a:cubicBezTo>
                    <a:pt x="45573" y="115064"/>
                    <a:pt x="48000" y="119740"/>
                    <a:pt x="50426" y="117402"/>
                  </a:cubicBezTo>
                  <a:cubicBezTo>
                    <a:pt x="52853" y="117402"/>
                    <a:pt x="62292" y="115064"/>
                    <a:pt x="64719" y="112727"/>
                  </a:cubicBezTo>
                  <a:cubicBezTo>
                    <a:pt x="69303" y="112727"/>
                    <a:pt x="69303" y="110389"/>
                    <a:pt x="67146" y="108051"/>
                  </a:cubicBezTo>
                  <a:cubicBezTo>
                    <a:pt x="67146" y="105974"/>
                    <a:pt x="62292" y="103636"/>
                    <a:pt x="62292" y="101298"/>
                  </a:cubicBezTo>
                  <a:cubicBezTo>
                    <a:pt x="59865" y="98961"/>
                    <a:pt x="57438" y="89870"/>
                    <a:pt x="55011" y="87532"/>
                  </a:cubicBezTo>
                  <a:cubicBezTo>
                    <a:pt x="52853" y="85194"/>
                    <a:pt x="57438" y="80519"/>
                    <a:pt x="62292" y="80519"/>
                  </a:cubicBezTo>
                  <a:cubicBezTo>
                    <a:pt x="95730" y="78441"/>
                    <a:pt x="100584" y="96623"/>
                    <a:pt x="112449" y="92207"/>
                  </a:cubicBezTo>
                  <a:cubicBezTo>
                    <a:pt x="119730" y="89870"/>
                    <a:pt x="119730" y="64415"/>
                    <a:pt x="107865" y="41298"/>
                  </a:cubicBezTo>
                  <a:close/>
                  <a:moveTo>
                    <a:pt x="105168" y="80519"/>
                  </a:moveTo>
                  <a:lnTo>
                    <a:pt x="105168" y="80519"/>
                  </a:lnTo>
                  <a:cubicBezTo>
                    <a:pt x="102741" y="80519"/>
                    <a:pt x="88449" y="71428"/>
                    <a:pt x="81438" y="52987"/>
                  </a:cubicBezTo>
                  <a:cubicBezTo>
                    <a:pt x="74157" y="34545"/>
                    <a:pt x="74157" y="16103"/>
                    <a:pt x="76584" y="16103"/>
                  </a:cubicBezTo>
                  <a:cubicBezTo>
                    <a:pt x="79011" y="16103"/>
                    <a:pt x="90876" y="27532"/>
                    <a:pt x="98157" y="45974"/>
                  </a:cubicBezTo>
                  <a:cubicBezTo>
                    <a:pt x="107865" y="64415"/>
                    <a:pt x="105168" y="78441"/>
                    <a:pt x="105168" y="80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Shape 582"/>
            <p:cNvSpPr/>
            <p:nvPr/>
          </p:nvSpPr>
          <p:spPr>
            <a:xfrm>
              <a:off x="4162028" y="8427297"/>
              <a:ext cx="923685" cy="945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008" y="78181"/>
                  </a:moveTo>
                  <a:lnTo>
                    <a:pt x="73008" y="78181"/>
                  </a:lnTo>
                  <a:cubicBezTo>
                    <a:pt x="73008" y="78181"/>
                    <a:pt x="119734" y="43896"/>
                    <a:pt x="115221" y="6753"/>
                  </a:cubicBezTo>
                  <a:lnTo>
                    <a:pt x="115221" y="4675"/>
                  </a:lnTo>
                  <a:cubicBezTo>
                    <a:pt x="112831" y="4675"/>
                    <a:pt x="112831" y="4675"/>
                    <a:pt x="112831" y="4675"/>
                  </a:cubicBezTo>
                  <a:cubicBezTo>
                    <a:pt x="75398" y="0"/>
                    <a:pt x="42212" y="46233"/>
                    <a:pt x="42212" y="46233"/>
                  </a:cubicBezTo>
                  <a:cubicBezTo>
                    <a:pt x="14070" y="41298"/>
                    <a:pt x="16460" y="48311"/>
                    <a:pt x="2389" y="78181"/>
                  </a:cubicBezTo>
                  <a:cubicBezTo>
                    <a:pt x="0" y="85194"/>
                    <a:pt x="4778" y="85194"/>
                    <a:pt x="9292" y="85194"/>
                  </a:cubicBezTo>
                  <a:cubicBezTo>
                    <a:pt x="14070" y="82857"/>
                    <a:pt x="23362" y="80519"/>
                    <a:pt x="23362" y="80519"/>
                  </a:cubicBezTo>
                  <a:cubicBezTo>
                    <a:pt x="40088" y="96623"/>
                    <a:pt x="40088" y="96623"/>
                    <a:pt x="40088" y="96623"/>
                  </a:cubicBezTo>
                  <a:cubicBezTo>
                    <a:pt x="40088" y="96623"/>
                    <a:pt x="37433" y="105714"/>
                    <a:pt x="35309" y="110389"/>
                  </a:cubicBezTo>
                  <a:cubicBezTo>
                    <a:pt x="32920" y="115064"/>
                    <a:pt x="35309" y="119740"/>
                    <a:pt x="40088" y="117402"/>
                  </a:cubicBezTo>
                  <a:cubicBezTo>
                    <a:pt x="70619" y="103376"/>
                    <a:pt x="77522" y="105714"/>
                    <a:pt x="73008" y="78181"/>
                  </a:cubicBezTo>
                  <a:close/>
                  <a:moveTo>
                    <a:pt x="79911" y="38961"/>
                  </a:moveTo>
                  <a:lnTo>
                    <a:pt x="79911" y="38961"/>
                  </a:lnTo>
                  <a:cubicBezTo>
                    <a:pt x="75398" y="34545"/>
                    <a:pt x="75398" y="29870"/>
                    <a:pt x="79911" y="25194"/>
                  </a:cubicBezTo>
                  <a:cubicBezTo>
                    <a:pt x="84690" y="20779"/>
                    <a:pt x="91592" y="20779"/>
                    <a:pt x="93982" y="25194"/>
                  </a:cubicBezTo>
                  <a:cubicBezTo>
                    <a:pt x="98761" y="29870"/>
                    <a:pt x="98761" y="34545"/>
                    <a:pt x="93982" y="38961"/>
                  </a:cubicBezTo>
                  <a:cubicBezTo>
                    <a:pt x="91592" y="43896"/>
                    <a:pt x="84690" y="43896"/>
                    <a:pt x="79911" y="38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8" name="文本框 24"/>
          <p:cNvSpPr txBox="1"/>
          <p:nvPr/>
        </p:nvSpPr>
        <p:spPr>
          <a:xfrm>
            <a:off x="5357479" y="4775555"/>
            <a:ext cx="2410109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Введение в эксплуатацию 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59" name="文本框 25"/>
          <p:cNvSpPr txBox="1"/>
          <p:nvPr/>
        </p:nvSpPr>
        <p:spPr>
          <a:xfrm>
            <a:off x="3557546" y="2971136"/>
            <a:ext cx="2886043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Тестирование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0" name="文本框 26"/>
          <p:cNvSpPr txBox="1"/>
          <p:nvPr/>
        </p:nvSpPr>
        <p:spPr>
          <a:xfrm>
            <a:off x="2321017" y="5429048"/>
            <a:ext cx="2410109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Разработка ПО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1" name="文本框 27"/>
          <p:cNvSpPr txBox="1"/>
          <p:nvPr/>
        </p:nvSpPr>
        <p:spPr>
          <a:xfrm>
            <a:off x="808126" y="3411823"/>
            <a:ext cx="2410109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Получение задачи и уточнение деталей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450892" y="1948594"/>
            <a:ext cx="1816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Счастливое будущее</a:t>
            </a:r>
            <a:endParaRPr lang="ru-RU" altLang="zh-CN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4" name="Объект 1"/>
          <p:cNvSpPr>
            <a:spLocks noGrp="1"/>
          </p:cNvSpPr>
          <p:nvPr>
            <p:ph idx="1"/>
          </p:nvPr>
        </p:nvSpPr>
        <p:spPr>
          <a:xfrm>
            <a:off x="109251" y="1486101"/>
            <a:ext cx="4535251" cy="5102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Фазы реализации проекта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4480775" y="361286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Заключение</a:t>
            </a:r>
            <a:endParaRPr lang="ru-RU" dirty="0">
              <a:effectLst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FE5C4EE-A3E7-3642-AB5B-D954DCF4AFB0}"/>
              </a:ext>
            </a:extLst>
          </p:cNvPr>
          <p:cNvSpPr/>
          <p:nvPr/>
        </p:nvSpPr>
        <p:spPr bwMode="auto">
          <a:xfrm>
            <a:off x="1352739" y="5955481"/>
            <a:ext cx="712603" cy="185896"/>
          </a:xfrm>
          <a:custGeom>
            <a:avLst/>
            <a:gdLst>
              <a:gd name="T0" fmla="*/ 339 w 339"/>
              <a:gd name="T1" fmla="*/ 45 h 89"/>
              <a:gd name="T2" fmla="*/ 291 w 339"/>
              <a:gd name="T3" fmla="*/ 89 h 89"/>
              <a:gd name="T4" fmla="*/ 48 w 339"/>
              <a:gd name="T5" fmla="*/ 89 h 89"/>
              <a:gd name="T6" fmla="*/ 0 w 339"/>
              <a:gd name="T7" fmla="*/ 45 h 89"/>
              <a:gd name="T8" fmla="*/ 0 w 339"/>
              <a:gd name="T9" fmla="*/ 45 h 89"/>
              <a:gd name="T10" fmla="*/ 48 w 339"/>
              <a:gd name="T11" fmla="*/ 0 h 89"/>
              <a:gd name="T12" fmla="*/ 291 w 339"/>
              <a:gd name="T13" fmla="*/ 0 h 89"/>
              <a:gd name="T14" fmla="*/ 339 w 339"/>
              <a:gd name="T15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" h="89">
                <a:moveTo>
                  <a:pt x="339" y="45"/>
                </a:moveTo>
                <a:cubicBezTo>
                  <a:pt x="339" y="69"/>
                  <a:pt x="318" y="89"/>
                  <a:pt x="291" y="89"/>
                </a:cubicBezTo>
                <a:cubicBezTo>
                  <a:pt x="48" y="89"/>
                  <a:pt x="48" y="89"/>
                  <a:pt x="48" y="89"/>
                </a:cubicBezTo>
                <a:cubicBezTo>
                  <a:pt x="21" y="89"/>
                  <a:pt x="0" y="69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8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8" y="0"/>
                  <a:pt x="339" y="20"/>
                  <a:pt x="339" y="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921C9E2-8CC2-5544-8E79-A894C9339BDF}"/>
              </a:ext>
            </a:extLst>
          </p:cNvPr>
          <p:cNvSpPr/>
          <p:nvPr/>
        </p:nvSpPr>
        <p:spPr bwMode="auto">
          <a:xfrm>
            <a:off x="1181519" y="5883731"/>
            <a:ext cx="1055043" cy="158175"/>
          </a:xfrm>
          <a:custGeom>
            <a:avLst/>
            <a:gdLst>
              <a:gd name="T0" fmla="*/ 68 w 503"/>
              <a:gd name="T1" fmla="*/ 75 h 75"/>
              <a:gd name="T2" fmla="*/ 434 w 503"/>
              <a:gd name="T3" fmla="*/ 75 h 75"/>
              <a:gd name="T4" fmla="*/ 464 w 503"/>
              <a:gd name="T5" fmla="*/ 45 h 75"/>
              <a:gd name="T6" fmla="*/ 503 w 503"/>
              <a:gd name="T7" fmla="*/ 0 h 75"/>
              <a:gd name="T8" fmla="*/ 0 w 503"/>
              <a:gd name="T9" fmla="*/ 0 h 75"/>
              <a:gd name="T10" fmla="*/ 3 w 503"/>
              <a:gd name="T11" fmla="*/ 6 h 75"/>
              <a:gd name="T12" fmla="*/ 68 w 503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3" h="75">
                <a:moveTo>
                  <a:pt x="68" y="75"/>
                </a:moveTo>
                <a:cubicBezTo>
                  <a:pt x="434" y="75"/>
                  <a:pt x="434" y="75"/>
                  <a:pt x="434" y="75"/>
                </a:cubicBezTo>
                <a:cubicBezTo>
                  <a:pt x="440" y="70"/>
                  <a:pt x="449" y="60"/>
                  <a:pt x="464" y="45"/>
                </a:cubicBezTo>
                <a:cubicBezTo>
                  <a:pt x="485" y="24"/>
                  <a:pt x="497" y="10"/>
                  <a:pt x="50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4"/>
                  <a:pt x="3" y="6"/>
                </a:cubicBezTo>
                <a:cubicBezTo>
                  <a:pt x="8" y="13"/>
                  <a:pt x="56" y="62"/>
                  <a:pt x="68" y="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65C389B-964D-DE42-98DC-7C8BC0D9E065}"/>
              </a:ext>
            </a:extLst>
          </p:cNvPr>
          <p:cNvSpPr/>
          <p:nvPr/>
        </p:nvSpPr>
        <p:spPr bwMode="auto">
          <a:xfrm>
            <a:off x="1145644" y="5365179"/>
            <a:ext cx="1133315" cy="107624"/>
          </a:xfrm>
          <a:custGeom>
            <a:avLst/>
            <a:gdLst>
              <a:gd name="T0" fmla="*/ 540 w 540"/>
              <a:gd name="T1" fmla="*/ 25 h 51"/>
              <a:gd name="T2" fmla="*/ 517 w 540"/>
              <a:gd name="T3" fmla="*/ 51 h 51"/>
              <a:gd name="T4" fmla="*/ 23 w 540"/>
              <a:gd name="T5" fmla="*/ 51 h 51"/>
              <a:gd name="T6" fmla="*/ 0 w 540"/>
              <a:gd name="T7" fmla="*/ 25 h 51"/>
              <a:gd name="T8" fmla="*/ 0 w 540"/>
              <a:gd name="T9" fmla="*/ 25 h 51"/>
              <a:gd name="T10" fmla="*/ 23 w 540"/>
              <a:gd name="T11" fmla="*/ 0 h 51"/>
              <a:gd name="T12" fmla="*/ 517 w 540"/>
              <a:gd name="T13" fmla="*/ 0 h 51"/>
              <a:gd name="T14" fmla="*/ 540 w 540"/>
              <a:gd name="T15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1">
                <a:moveTo>
                  <a:pt x="540" y="25"/>
                </a:moveTo>
                <a:cubicBezTo>
                  <a:pt x="540" y="40"/>
                  <a:pt x="529" y="51"/>
                  <a:pt x="51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10" y="51"/>
                  <a:pt x="0" y="40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1"/>
                  <a:pt x="540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F249001-A4FC-424D-BB23-B6C934245F3F}"/>
              </a:ext>
            </a:extLst>
          </p:cNvPr>
          <p:cNvSpPr/>
          <p:nvPr/>
        </p:nvSpPr>
        <p:spPr bwMode="auto">
          <a:xfrm>
            <a:off x="1145644" y="5523354"/>
            <a:ext cx="1133315" cy="109255"/>
          </a:xfrm>
          <a:custGeom>
            <a:avLst/>
            <a:gdLst>
              <a:gd name="T0" fmla="*/ 540 w 540"/>
              <a:gd name="T1" fmla="*/ 26 h 52"/>
              <a:gd name="T2" fmla="*/ 517 w 540"/>
              <a:gd name="T3" fmla="*/ 52 h 52"/>
              <a:gd name="T4" fmla="*/ 23 w 540"/>
              <a:gd name="T5" fmla="*/ 52 h 52"/>
              <a:gd name="T6" fmla="*/ 0 w 540"/>
              <a:gd name="T7" fmla="*/ 26 h 52"/>
              <a:gd name="T8" fmla="*/ 0 w 540"/>
              <a:gd name="T9" fmla="*/ 26 h 52"/>
              <a:gd name="T10" fmla="*/ 23 w 540"/>
              <a:gd name="T11" fmla="*/ 0 h 52"/>
              <a:gd name="T12" fmla="*/ 517 w 540"/>
              <a:gd name="T13" fmla="*/ 0 h 52"/>
              <a:gd name="T14" fmla="*/ 540 w 540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2">
                <a:moveTo>
                  <a:pt x="540" y="26"/>
                </a:moveTo>
                <a:cubicBezTo>
                  <a:pt x="540" y="40"/>
                  <a:pt x="529" y="52"/>
                  <a:pt x="51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2"/>
                  <a:pt x="540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B102034-76F5-A24C-937C-81BE4D745835}"/>
              </a:ext>
            </a:extLst>
          </p:cNvPr>
          <p:cNvSpPr/>
          <p:nvPr/>
        </p:nvSpPr>
        <p:spPr bwMode="auto">
          <a:xfrm>
            <a:off x="1145644" y="5681528"/>
            <a:ext cx="1133315" cy="109255"/>
          </a:xfrm>
          <a:custGeom>
            <a:avLst/>
            <a:gdLst>
              <a:gd name="T0" fmla="*/ 540 w 540"/>
              <a:gd name="T1" fmla="*/ 26 h 52"/>
              <a:gd name="T2" fmla="*/ 517 w 540"/>
              <a:gd name="T3" fmla="*/ 52 h 52"/>
              <a:gd name="T4" fmla="*/ 23 w 540"/>
              <a:gd name="T5" fmla="*/ 52 h 52"/>
              <a:gd name="T6" fmla="*/ 0 w 540"/>
              <a:gd name="T7" fmla="*/ 26 h 52"/>
              <a:gd name="T8" fmla="*/ 0 w 540"/>
              <a:gd name="T9" fmla="*/ 26 h 52"/>
              <a:gd name="T10" fmla="*/ 23 w 540"/>
              <a:gd name="T11" fmla="*/ 0 h 52"/>
              <a:gd name="T12" fmla="*/ 517 w 540"/>
              <a:gd name="T13" fmla="*/ 0 h 52"/>
              <a:gd name="T14" fmla="*/ 540 w 540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2">
                <a:moveTo>
                  <a:pt x="540" y="26"/>
                </a:moveTo>
                <a:cubicBezTo>
                  <a:pt x="540" y="40"/>
                  <a:pt x="529" y="52"/>
                  <a:pt x="51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2"/>
                  <a:pt x="540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38DF147-55F3-9544-B54E-4417CED5EDB5}"/>
              </a:ext>
            </a:extLst>
          </p:cNvPr>
          <p:cNvSpPr/>
          <p:nvPr/>
        </p:nvSpPr>
        <p:spPr bwMode="auto">
          <a:xfrm>
            <a:off x="1145644" y="5825027"/>
            <a:ext cx="1121901" cy="66857"/>
          </a:xfrm>
          <a:custGeom>
            <a:avLst/>
            <a:gdLst>
              <a:gd name="T0" fmla="*/ 535 w 535"/>
              <a:gd name="T1" fmla="*/ 16 h 32"/>
              <a:gd name="T2" fmla="*/ 513 w 535"/>
              <a:gd name="T3" fmla="*/ 32 h 32"/>
              <a:gd name="T4" fmla="*/ 23 w 535"/>
              <a:gd name="T5" fmla="*/ 32 h 32"/>
              <a:gd name="T6" fmla="*/ 0 w 535"/>
              <a:gd name="T7" fmla="*/ 16 h 32"/>
              <a:gd name="T8" fmla="*/ 0 w 535"/>
              <a:gd name="T9" fmla="*/ 16 h 32"/>
              <a:gd name="T10" fmla="*/ 23 w 535"/>
              <a:gd name="T11" fmla="*/ 0 h 32"/>
              <a:gd name="T12" fmla="*/ 513 w 535"/>
              <a:gd name="T13" fmla="*/ 0 h 32"/>
              <a:gd name="T14" fmla="*/ 535 w 535"/>
              <a:gd name="T15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32">
                <a:moveTo>
                  <a:pt x="535" y="16"/>
                </a:moveTo>
                <a:cubicBezTo>
                  <a:pt x="535" y="25"/>
                  <a:pt x="525" y="32"/>
                  <a:pt x="51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10" y="32"/>
                  <a:pt x="0" y="25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10" y="0"/>
                  <a:pt x="23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5" y="0"/>
                  <a:pt x="535" y="7"/>
                  <a:pt x="535" y="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157E34D-0011-0F4B-8B7F-179937CCD5DE}"/>
              </a:ext>
            </a:extLst>
          </p:cNvPr>
          <p:cNvSpPr/>
          <p:nvPr/>
        </p:nvSpPr>
        <p:spPr bwMode="auto">
          <a:xfrm>
            <a:off x="1135860" y="5205373"/>
            <a:ext cx="1151253" cy="109255"/>
          </a:xfrm>
          <a:custGeom>
            <a:avLst/>
            <a:gdLst>
              <a:gd name="T0" fmla="*/ 548 w 548"/>
              <a:gd name="T1" fmla="*/ 26 h 52"/>
              <a:gd name="T2" fmla="*/ 524 w 548"/>
              <a:gd name="T3" fmla="*/ 52 h 52"/>
              <a:gd name="T4" fmla="*/ 23 w 548"/>
              <a:gd name="T5" fmla="*/ 52 h 52"/>
              <a:gd name="T6" fmla="*/ 0 w 548"/>
              <a:gd name="T7" fmla="*/ 26 h 52"/>
              <a:gd name="T8" fmla="*/ 0 w 548"/>
              <a:gd name="T9" fmla="*/ 26 h 52"/>
              <a:gd name="T10" fmla="*/ 23 w 548"/>
              <a:gd name="T11" fmla="*/ 0 h 52"/>
              <a:gd name="T12" fmla="*/ 524 w 548"/>
              <a:gd name="T13" fmla="*/ 0 h 52"/>
              <a:gd name="T14" fmla="*/ 548 w 548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8" h="52">
                <a:moveTo>
                  <a:pt x="548" y="26"/>
                </a:moveTo>
                <a:cubicBezTo>
                  <a:pt x="548" y="40"/>
                  <a:pt x="537" y="52"/>
                  <a:pt x="524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37" y="0"/>
                  <a:pt x="548" y="12"/>
                  <a:pt x="548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33965D4-88F8-FA4F-A98D-86ED3C6528B1}"/>
              </a:ext>
            </a:extLst>
          </p:cNvPr>
          <p:cNvSpPr/>
          <p:nvPr/>
        </p:nvSpPr>
        <p:spPr bwMode="auto">
          <a:xfrm>
            <a:off x="1295666" y="1772816"/>
            <a:ext cx="1749708" cy="1105593"/>
          </a:xfrm>
          <a:custGeom>
            <a:avLst/>
            <a:gdLst>
              <a:gd name="T0" fmla="*/ 0 w 1073"/>
              <a:gd name="T1" fmla="*/ 0 h 678"/>
              <a:gd name="T2" fmla="*/ 1073 w 1073"/>
              <a:gd name="T3" fmla="*/ 678 h 678"/>
              <a:gd name="T4" fmla="*/ 868 w 1073"/>
              <a:gd name="T5" fmla="*/ 238 h 678"/>
              <a:gd name="T6" fmla="*/ 401 w 1073"/>
              <a:gd name="T7" fmla="*/ 0 h 678"/>
              <a:gd name="T8" fmla="*/ 0 w 1073"/>
              <a:gd name="T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3" h="678">
                <a:moveTo>
                  <a:pt x="0" y="0"/>
                </a:moveTo>
                <a:lnTo>
                  <a:pt x="1073" y="678"/>
                </a:lnTo>
                <a:lnTo>
                  <a:pt x="868" y="238"/>
                </a:lnTo>
                <a:lnTo>
                  <a:pt x="4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4ABAEF4-7A8C-BA43-B76C-0AB695258DA5}"/>
              </a:ext>
            </a:extLst>
          </p:cNvPr>
          <p:cNvSpPr/>
          <p:nvPr/>
        </p:nvSpPr>
        <p:spPr bwMode="auto">
          <a:xfrm>
            <a:off x="1295666" y="1772816"/>
            <a:ext cx="1749708" cy="1105593"/>
          </a:xfrm>
          <a:custGeom>
            <a:avLst/>
            <a:gdLst>
              <a:gd name="T0" fmla="*/ 0 w 1073"/>
              <a:gd name="T1" fmla="*/ 0 h 678"/>
              <a:gd name="T2" fmla="*/ 1073 w 1073"/>
              <a:gd name="T3" fmla="*/ 678 h 678"/>
              <a:gd name="T4" fmla="*/ 868 w 1073"/>
              <a:gd name="T5" fmla="*/ 238 h 678"/>
              <a:gd name="T6" fmla="*/ 401 w 1073"/>
              <a:gd name="T7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3" h="678">
                <a:moveTo>
                  <a:pt x="0" y="0"/>
                </a:moveTo>
                <a:lnTo>
                  <a:pt x="1073" y="678"/>
                </a:lnTo>
                <a:lnTo>
                  <a:pt x="868" y="238"/>
                </a:lnTo>
                <a:lnTo>
                  <a:pt x="401" y="0"/>
                </a:lnTo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17D2920-7CCC-A142-94DF-1DA31FF2210D}"/>
              </a:ext>
            </a:extLst>
          </p:cNvPr>
          <p:cNvSpPr/>
          <p:nvPr/>
        </p:nvSpPr>
        <p:spPr bwMode="auto">
          <a:xfrm>
            <a:off x="395536" y="2676206"/>
            <a:ext cx="2649838" cy="779460"/>
          </a:xfrm>
          <a:custGeom>
            <a:avLst/>
            <a:gdLst>
              <a:gd name="T0" fmla="*/ 0 w 1625"/>
              <a:gd name="T1" fmla="*/ 0 h 478"/>
              <a:gd name="T2" fmla="*/ 1625 w 1625"/>
              <a:gd name="T3" fmla="*/ 204 h 478"/>
              <a:gd name="T4" fmla="*/ 1608 w 1625"/>
              <a:gd name="T5" fmla="*/ 426 h 478"/>
              <a:gd name="T6" fmla="*/ 0 w 1625"/>
              <a:gd name="T7" fmla="*/ 478 h 478"/>
              <a:gd name="T8" fmla="*/ 0 w 1625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5" h="478">
                <a:moveTo>
                  <a:pt x="0" y="0"/>
                </a:moveTo>
                <a:lnTo>
                  <a:pt x="1625" y="204"/>
                </a:lnTo>
                <a:lnTo>
                  <a:pt x="1608" y="426"/>
                </a:lnTo>
                <a:lnTo>
                  <a:pt x="0" y="478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74E2F18-3E85-7240-8C54-B0B91EFCB98D}"/>
              </a:ext>
            </a:extLst>
          </p:cNvPr>
          <p:cNvSpPr/>
          <p:nvPr/>
        </p:nvSpPr>
        <p:spPr bwMode="auto">
          <a:xfrm>
            <a:off x="599370" y="2160915"/>
            <a:ext cx="2446004" cy="1924189"/>
          </a:xfrm>
          <a:custGeom>
            <a:avLst/>
            <a:gdLst>
              <a:gd name="T0" fmla="*/ 1295 w 1500"/>
              <a:gd name="T1" fmla="*/ 0 h 1180"/>
              <a:gd name="T2" fmla="*/ 0 w 1500"/>
              <a:gd name="T3" fmla="*/ 1077 h 1180"/>
              <a:gd name="T4" fmla="*/ 57 w 1500"/>
              <a:gd name="T5" fmla="*/ 1180 h 1180"/>
              <a:gd name="T6" fmla="*/ 1500 w 1500"/>
              <a:gd name="T7" fmla="*/ 440 h 1180"/>
              <a:gd name="T8" fmla="*/ 1295 w 1500"/>
              <a:gd name="T9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1180">
                <a:moveTo>
                  <a:pt x="1295" y="0"/>
                </a:moveTo>
                <a:lnTo>
                  <a:pt x="0" y="1077"/>
                </a:lnTo>
                <a:lnTo>
                  <a:pt x="57" y="1180"/>
                </a:lnTo>
                <a:lnTo>
                  <a:pt x="1500" y="440"/>
                </a:lnTo>
                <a:lnTo>
                  <a:pt x="12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C03D31E-7340-1144-BCB3-6DEC1DF696D0}"/>
              </a:ext>
            </a:extLst>
          </p:cNvPr>
          <p:cNvSpPr/>
          <p:nvPr/>
        </p:nvSpPr>
        <p:spPr bwMode="auto">
          <a:xfrm>
            <a:off x="599370" y="2160915"/>
            <a:ext cx="2446004" cy="1924189"/>
          </a:xfrm>
          <a:custGeom>
            <a:avLst/>
            <a:gdLst>
              <a:gd name="T0" fmla="*/ 1295 w 1500"/>
              <a:gd name="T1" fmla="*/ 0 h 1180"/>
              <a:gd name="T2" fmla="*/ 0 w 1500"/>
              <a:gd name="T3" fmla="*/ 1077 h 1180"/>
              <a:gd name="T4" fmla="*/ 57 w 1500"/>
              <a:gd name="T5" fmla="*/ 1180 h 1180"/>
              <a:gd name="T6" fmla="*/ 1500 w 1500"/>
              <a:gd name="T7" fmla="*/ 44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0" h="1180">
                <a:moveTo>
                  <a:pt x="1295" y="0"/>
                </a:moveTo>
                <a:lnTo>
                  <a:pt x="0" y="1077"/>
                </a:lnTo>
                <a:lnTo>
                  <a:pt x="57" y="1180"/>
                </a:lnTo>
                <a:lnTo>
                  <a:pt x="1500" y="440"/>
                </a:ln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19BC71E-FA69-7145-B758-73FD9A0D0200}"/>
              </a:ext>
            </a:extLst>
          </p:cNvPr>
          <p:cNvSpPr/>
          <p:nvPr/>
        </p:nvSpPr>
        <p:spPr bwMode="auto">
          <a:xfrm>
            <a:off x="599370" y="3917145"/>
            <a:ext cx="1969849" cy="787613"/>
          </a:xfrm>
          <a:custGeom>
            <a:avLst/>
            <a:gdLst>
              <a:gd name="T0" fmla="*/ 0 w 1208"/>
              <a:gd name="T1" fmla="*/ 0 h 483"/>
              <a:gd name="T2" fmla="*/ 1208 w 1208"/>
              <a:gd name="T3" fmla="*/ 258 h 483"/>
              <a:gd name="T4" fmla="*/ 1138 w 1208"/>
              <a:gd name="T5" fmla="*/ 483 h 483"/>
              <a:gd name="T6" fmla="*/ 57 w 1208"/>
              <a:gd name="T7" fmla="*/ 103 h 483"/>
              <a:gd name="T8" fmla="*/ 0 w 1208"/>
              <a:gd name="T9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483">
                <a:moveTo>
                  <a:pt x="0" y="0"/>
                </a:moveTo>
                <a:lnTo>
                  <a:pt x="1208" y="258"/>
                </a:lnTo>
                <a:lnTo>
                  <a:pt x="1138" y="483"/>
                </a:lnTo>
                <a:lnTo>
                  <a:pt x="57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A5037F4-C80B-BF4D-8FC7-7C54E3D1E711}"/>
              </a:ext>
            </a:extLst>
          </p:cNvPr>
          <p:cNvSpPr/>
          <p:nvPr/>
        </p:nvSpPr>
        <p:spPr bwMode="auto">
          <a:xfrm>
            <a:off x="870061" y="3008863"/>
            <a:ext cx="2175313" cy="1585010"/>
          </a:xfrm>
          <a:custGeom>
            <a:avLst/>
            <a:gdLst>
              <a:gd name="T0" fmla="*/ 1334 w 1334"/>
              <a:gd name="T1" fmla="*/ 0 h 972"/>
              <a:gd name="T2" fmla="*/ 0 w 1334"/>
              <a:gd name="T3" fmla="*/ 860 h 972"/>
              <a:gd name="T4" fmla="*/ 31 w 1334"/>
              <a:gd name="T5" fmla="*/ 972 h 972"/>
              <a:gd name="T6" fmla="*/ 1317 w 1334"/>
              <a:gd name="T7" fmla="*/ 222 h 972"/>
              <a:gd name="T8" fmla="*/ 1334 w 1334"/>
              <a:gd name="T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4" h="972">
                <a:moveTo>
                  <a:pt x="1334" y="0"/>
                </a:moveTo>
                <a:lnTo>
                  <a:pt x="0" y="860"/>
                </a:lnTo>
                <a:lnTo>
                  <a:pt x="31" y="972"/>
                </a:lnTo>
                <a:lnTo>
                  <a:pt x="1317" y="222"/>
                </a:lnTo>
                <a:lnTo>
                  <a:pt x="1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2B10E0F0-A4B1-194A-B180-B365F61C4BB2}"/>
              </a:ext>
            </a:extLst>
          </p:cNvPr>
          <p:cNvSpPr/>
          <p:nvPr/>
        </p:nvSpPr>
        <p:spPr bwMode="auto">
          <a:xfrm>
            <a:off x="870061" y="3008863"/>
            <a:ext cx="2175313" cy="1585010"/>
          </a:xfrm>
          <a:custGeom>
            <a:avLst/>
            <a:gdLst>
              <a:gd name="T0" fmla="*/ 1334 w 1334"/>
              <a:gd name="T1" fmla="*/ 0 h 972"/>
              <a:gd name="T2" fmla="*/ 0 w 1334"/>
              <a:gd name="T3" fmla="*/ 860 h 972"/>
              <a:gd name="T4" fmla="*/ 31 w 1334"/>
              <a:gd name="T5" fmla="*/ 972 h 972"/>
              <a:gd name="T6" fmla="*/ 1317 w 1334"/>
              <a:gd name="T7" fmla="*/ 22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4" h="972">
                <a:moveTo>
                  <a:pt x="1334" y="0"/>
                </a:moveTo>
                <a:lnTo>
                  <a:pt x="0" y="860"/>
                </a:lnTo>
                <a:lnTo>
                  <a:pt x="31" y="972"/>
                </a:lnTo>
                <a:lnTo>
                  <a:pt x="1317" y="222"/>
                </a:ln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5F43EA09-208A-2C44-8BF6-C007C84517B0}"/>
              </a:ext>
            </a:extLst>
          </p:cNvPr>
          <p:cNvSpPr/>
          <p:nvPr/>
        </p:nvSpPr>
        <p:spPr bwMode="auto">
          <a:xfrm>
            <a:off x="870061" y="4411238"/>
            <a:ext cx="1488801" cy="694665"/>
          </a:xfrm>
          <a:custGeom>
            <a:avLst/>
            <a:gdLst>
              <a:gd name="T0" fmla="*/ 0 w 913"/>
              <a:gd name="T1" fmla="*/ 0 h 426"/>
              <a:gd name="T2" fmla="*/ 913 w 913"/>
              <a:gd name="T3" fmla="*/ 361 h 426"/>
              <a:gd name="T4" fmla="*/ 864 w 913"/>
              <a:gd name="T5" fmla="*/ 426 h 426"/>
              <a:gd name="T6" fmla="*/ 31 w 913"/>
              <a:gd name="T7" fmla="*/ 112 h 426"/>
              <a:gd name="T8" fmla="*/ 0 w 913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426">
                <a:moveTo>
                  <a:pt x="0" y="0"/>
                </a:moveTo>
                <a:lnTo>
                  <a:pt x="913" y="361"/>
                </a:lnTo>
                <a:lnTo>
                  <a:pt x="864" y="426"/>
                </a:lnTo>
                <a:lnTo>
                  <a:pt x="31" y="11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AF41E195-43E2-EC47-9D1A-88B5CC1102E8}"/>
              </a:ext>
            </a:extLst>
          </p:cNvPr>
          <p:cNvSpPr/>
          <p:nvPr/>
        </p:nvSpPr>
        <p:spPr bwMode="auto">
          <a:xfrm>
            <a:off x="395536" y="1772816"/>
            <a:ext cx="1554028" cy="1682850"/>
          </a:xfrm>
          <a:custGeom>
            <a:avLst/>
            <a:gdLst>
              <a:gd name="T0" fmla="*/ 552 w 953"/>
              <a:gd name="T1" fmla="*/ 0 h 1032"/>
              <a:gd name="T2" fmla="*/ 0 w 953"/>
              <a:gd name="T3" fmla="*/ 554 h 1032"/>
              <a:gd name="T4" fmla="*/ 0 w 953"/>
              <a:gd name="T5" fmla="*/ 1032 h 1032"/>
              <a:gd name="T6" fmla="*/ 953 w 953"/>
              <a:gd name="T7" fmla="*/ 0 h 1032"/>
              <a:gd name="T8" fmla="*/ 552 w 953"/>
              <a:gd name="T9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" h="1032">
                <a:moveTo>
                  <a:pt x="552" y="0"/>
                </a:moveTo>
                <a:lnTo>
                  <a:pt x="0" y="554"/>
                </a:lnTo>
                <a:lnTo>
                  <a:pt x="0" y="1032"/>
                </a:lnTo>
                <a:lnTo>
                  <a:pt x="953" y="0"/>
                </a:lnTo>
                <a:lnTo>
                  <a:pt x="55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 dirty="0">
              <a:cs typeface="+mn-ea"/>
              <a:sym typeface="+mn-lt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24DCBCA-10C7-B04C-806B-A1AFC167E48C}"/>
              </a:ext>
            </a:extLst>
          </p:cNvPr>
          <p:cNvSpPr/>
          <p:nvPr/>
        </p:nvSpPr>
        <p:spPr bwMode="auto">
          <a:xfrm>
            <a:off x="1067372" y="4337858"/>
            <a:ext cx="1501847" cy="768045"/>
          </a:xfrm>
          <a:custGeom>
            <a:avLst/>
            <a:gdLst>
              <a:gd name="T0" fmla="*/ 58 w 921"/>
              <a:gd name="T1" fmla="*/ 471 h 471"/>
              <a:gd name="T2" fmla="*/ 851 w 921"/>
              <a:gd name="T3" fmla="*/ 225 h 471"/>
              <a:gd name="T4" fmla="*/ 921 w 921"/>
              <a:gd name="T5" fmla="*/ 0 h 471"/>
              <a:gd name="T6" fmla="*/ 0 w 921"/>
              <a:gd name="T7" fmla="*/ 415 h 471"/>
              <a:gd name="T8" fmla="*/ 58 w 921"/>
              <a:gd name="T9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1" h="471">
                <a:moveTo>
                  <a:pt x="58" y="471"/>
                </a:moveTo>
                <a:lnTo>
                  <a:pt x="851" y="225"/>
                </a:lnTo>
                <a:lnTo>
                  <a:pt x="921" y="0"/>
                </a:lnTo>
                <a:lnTo>
                  <a:pt x="0" y="415"/>
                </a:lnTo>
                <a:lnTo>
                  <a:pt x="58" y="4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C5BCAD2B-793B-854E-8B30-D25562A7B1A3}"/>
              </a:ext>
            </a:extLst>
          </p:cNvPr>
          <p:cNvSpPr/>
          <p:nvPr/>
        </p:nvSpPr>
        <p:spPr bwMode="auto">
          <a:xfrm>
            <a:off x="1067372" y="4999909"/>
            <a:ext cx="1291490" cy="105993"/>
          </a:xfrm>
          <a:custGeom>
            <a:avLst/>
            <a:gdLst>
              <a:gd name="T0" fmla="*/ 0 w 792"/>
              <a:gd name="T1" fmla="*/ 9 h 65"/>
              <a:gd name="T2" fmla="*/ 792 w 792"/>
              <a:gd name="T3" fmla="*/ 0 h 65"/>
              <a:gd name="T4" fmla="*/ 743 w 792"/>
              <a:gd name="T5" fmla="*/ 65 h 65"/>
              <a:gd name="T6" fmla="*/ 58 w 792"/>
              <a:gd name="T7" fmla="*/ 65 h 65"/>
              <a:gd name="T8" fmla="*/ 0 w 792"/>
              <a:gd name="T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65">
                <a:moveTo>
                  <a:pt x="0" y="9"/>
                </a:moveTo>
                <a:lnTo>
                  <a:pt x="792" y="0"/>
                </a:lnTo>
                <a:lnTo>
                  <a:pt x="743" y="65"/>
                </a:lnTo>
                <a:lnTo>
                  <a:pt x="58" y="65"/>
                </a:lnTo>
                <a:lnTo>
                  <a:pt x="0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3211370" y="1772816"/>
            <a:ext cx="5609102" cy="810399"/>
            <a:chOff x="3211370" y="1772816"/>
            <a:chExt cx="2935517" cy="810399"/>
          </a:xfrm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0371192B-0ECB-1646-9F72-48CCF275A541}"/>
                </a:ext>
              </a:extLst>
            </p:cNvPr>
            <p:cNvSpPr/>
            <p:nvPr/>
          </p:nvSpPr>
          <p:spPr>
            <a:xfrm>
              <a:off x="3211370" y="1879008"/>
              <a:ext cx="290661" cy="55093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Group 5">
              <a:extLst>
                <a:ext uri="{FF2B5EF4-FFF2-40B4-BE49-F238E27FC236}">
                  <a16:creationId xmlns:a16="http://schemas.microsoft.com/office/drawing/2014/main" id="{4C4E1F90-7CE0-5741-BF8B-AA79AFF1A035}"/>
                </a:ext>
              </a:extLst>
            </p:cNvPr>
            <p:cNvGrpSpPr/>
            <p:nvPr/>
          </p:nvGrpSpPr>
          <p:grpSpPr>
            <a:xfrm>
              <a:off x="3588905" y="1772816"/>
              <a:ext cx="2557982" cy="810399"/>
              <a:chOff x="7688676" y="2583618"/>
              <a:chExt cx="2557982" cy="810399"/>
            </a:xfrm>
          </p:grpSpPr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569C832C-5877-A041-945F-D4AF507C3C33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47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ыли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изучены теоретические основы и принципы работы онлайн-торговли продуктами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питания.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CACB2-41E0-C744-B503-CF1ACAAE7E78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Изучение предметной области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Группа 45"/>
          <p:cNvGrpSpPr/>
          <p:nvPr/>
        </p:nvGrpSpPr>
        <p:grpSpPr>
          <a:xfrm>
            <a:off x="3211370" y="3025183"/>
            <a:ext cx="5609102" cy="763946"/>
            <a:chOff x="3211370" y="3025183"/>
            <a:chExt cx="2935517" cy="76394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7CF4D698-CA96-1A4B-A37E-1331894C9975}"/>
                </a:ext>
              </a:extLst>
            </p:cNvPr>
            <p:cNvSpPr/>
            <p:nvPr/>
          </p:nvSpPr>
          <p:spPr>
            <a:xfrm>
              <a:off x="3211370" y="3120617"/>
              <a:ext cx="290661" cy="5509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36A92845-2CEF-CC4F-9D1D-531955A9CB10}"/>
                </a:ext>
              </a:extLst>
            </p:cNvPr>
            <p:cNvGrpSpPr/>
            <p:nvPr/>
          </p:nvGrpSpPr>
          <p:grpSpPr>
            <a:xfrm>
              <a:off x="3588905" y="3025183"/>
              <a:ext cx="2557982" cy="763946"/>
              <a:chOff x="7688676" y="2583618"/>
              <a:chExt cx="2557982" cy="763946"/>
            </a:xfrm>
          </p:grpSpPr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43CAF735-FE67-8C4D-A0D8-FB32F84FFC32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015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ыли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определены задачи, которые необходимо выполнить, а также требования к проекту, которым он должен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соответствовать.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B16DC0-533A-964D-96D8-DB7E767E622E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Определение задач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Rectangle 11">
            <a:extLst>
              <a:ext uri="{FF2B5EF4-FFF2-40B4-BE49-F238E27FC236}">
                <a16:creationId xmlns:a16="http://schemas.microsoft.com/office/drawing/2014/main" id="{1B185D2D-F243-0846-BBFB-FA4DCD04D661}"/>
              </a:ext>
            </a:extLst>
          </p:cNvPr>
          <p:cNvSpPr/>
          <p:nvPr/>
        </p:nvSpPr>
        <p:spPr>
          <a:xfrm>
            <a:off x="3244817" y="1980135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DC87C17C-595F-6249-B016-076CE4A41586}"/>
              </a:ext>
            </a:extLst>
          </p:cNvPr>
          <p:cNvSpPr/>
          <p:nvPr/>
        </p:nvSpPr>
        <p:spPr>
          <a:xfrm>
            <a:off x="3236107" y="3246529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3211370" y="4277550"/>
            <a:ext cx="5609102" cy="810399"/>
            <a:chOff x="3211370" y="4277550"/>
            <a:chExt cx="2935517" cy="810399"/>
          </a:xfrm>
        </p:grpSpPr>
        <p:sp>
          <p:nvSpPr>
            <p:cNvPr id="34" name="Rounded Rectangle 13">
              <a:extLst>
                <a:ext uri="{FF2B5EF4-FFF2-40B4-BE49-F238E27FC236}">
                  <a16:creationId xmlns:a16="http://schemas.microsoft.com/office/drawing/2014/main" id="{89E421AA-DBED-BC4B-BDF8-91E63654B6E9}"/>
                </a:ext>
              </a:extLst>
            </p:cNvPr>
            <p:cNvSpPr/>
            <p:nvPr/>
          </p:nvSpPr>
          <p:spPr>
            <a:xfrm>
              <a:off x="3211370" y="4383742"/>
              <a:ext cx="290661" cy="55093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63FB2ED0-D8AA-D744-A6C1-707A8FFECC70}"/>
                </a:ext>
              </a:extLst>
            </p:cNvPr>
            <p:cNvGrpSpPr/>
            <p:nvPr/>
          </p:nvGrpSpPr>
          <p:grpSpPr>
            <a:xfrm>
              <a:off x="3588905" y="4277550"/>
              <a:ext cx="2557982" cy="810399"/>
              <a:chOff x="7688676" y="2583618"/>
              <a:chExt cx="2557982" cy="810399"/>
            </a:xfrm>
          </p:grpSpPr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CB7948E9-FE37-224F-9E11-9E45437A74F6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47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Был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разработан сервис, предоставляющих необходимый функционал сотрудникам и клиентам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компании.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A7F3BF-B132-C740-80C0-3B8F2B083E61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Клиентоориентированный сервис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Группа 47"/>
          <p:cNvGrpSpPr/>
          <p:nvPr/>
        </p:nvGrpSpPr>
        <p:grpSpPr>
          <a:xfrm>
            <a:off x="3211370" y="5529918"/>
            <a:ext cx="5609102" cy="763945"/>
            <a:chOff x="3211370" y="5529918"/>
            <a:chExt cx="2935517" cy="763945"/>
          </a:xfrm>
        </p:grpSpPr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8522B368-9A71-AB41-A44B-A1DA535321DE}"/>
                </a:ext>
              </a:extLst>
            </p:cNvPr>
            <p:cNvSpPr/>
            <p:nvPr/>
          </p:nvSpPr>
          <p:spPr>
            <a:xfrm>
              <a:off x="3211370" y="5625351"/>
              <a:ext cx="290661" cy="5509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18">
              <a:extLst>
                <a:ext uri="{FF2B5EF4-FFF2-40B4-BE49-F238E27FC236}">
                  <a16:creationId xmlns:a16="http://schemas.microsoft.com/office/drawing/2014/main" id="{D2AAD07D-EC3D-D548-9702-59FB54448DC6}"/>
                </a:ext>
              </a:extLst>
            </p:cNvPr>
            <p:cNvGrpSpPr/>
            <p:nvPr/>
          </p:nvGrpSpPr>
          <p:grpSpPr>
            <a:xfrm>
              <a:off x="3588905" y="5529918"/>
              <a:ext cx="2557982" cy="763945"/>
              <a:chOff x="7688676" y="2583619"/>
              <a:chExt cx="2557982" cy="763945"/>
            </a:xfrm>
          </p:grpSpPr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87E96685-8BB8-AB47-B7C3-22E2BDE2DD2C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015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Был реализована архитектура, посредством заявленных ЯП и технологий, которая облегчает дальнейшее развитие продукта.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6E88EF-A0EC-524D-8A80-31BDB93B39D4}"/>
                  </a:ext>
                </a:extLst>
              </p:cNvPr>
              <p:cNvSpPr txBox="1"/>
              <p:nvPr/>
            </p:nvSpPr>
            <p:spPr>
              <a:xfrm>
                <a:off x="7688676" y="2583619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Качественная архитектура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Rectangle 21">
            <a:extLst>
              <a:ext uri="{FF2B5EF4-FFF2-40B4-BE49-F238E27FC236}">
                <a16:creationId xmlns:a16="http://schemas.microsoft.com/office/drawing/2014/main" id="{D28121EB-48D2-2541-B89F-0B4B8E0B93E8}"/>
              </a:ext>
            </a:extLst>
          </p:cNvPr>
          <p:cNvSpPr/>
          <p:nvPr/>
        </p:nvSpPr>
        <p:spPr>
          <a:xfrm>
            <a:off x="3244818" y="4484869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14C0047C-FE71-EB4F-B780-811C88B02525}"/>
              </a:ext>
            </a:extLst>
          </p:cNvPr>
          <p:cNvSpPr/>
          <p:nvPr/>
        </p:nvSpPr>
        <p:spPr>
          <a:xfrm>
            <a:off x="3236108" y="5751263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46172"/>
                </a:solidFill>
                <a:effectLst/>
                <a:ea typeface="Calibri" panose="020F0502020204030204" pitchFamily="34" charset="0"/>
              </a:rPr>
              <a:t>Специальная часть</a:t>
            </a:r>
            <a:endParaRPr lang="ru-RU" dirty="0">
              <a:effectLst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497935"/>
            <a:ext cx="8136904" cy="25791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Разработка интерфейса, программных модулей, базы данных системы с использованием технологий и языков программирования </a:t>
            </a:r>
            <a:r>
              <a:rPr lang="en-US" dirty="0">
                <a:solidFill>
                  <a:srgbClr val="246172"/>
                </a:solidFill>
                <a:ea typeface="Calibri" panose="020F0502020204030204" pitchFamily="34" charset="0"/>
              </a:rPr>
              <a:t>C#, ASP.NET, Neo4j, Yandex.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Облако, </a:t>
            </a:r>
            <a:r>
              <a:rPr lang="en-US" dirty="0">
                <a:solidFill>
                  <a:srgbClr val="246172"/>
                </a:solidFill>
                <a:ea typeface="Calibri" panose="020F0502020204030204" pitchFamily="34" charset="0"/>
              </a:rPr>
              <a:t>HTML5, CSS3, Bootstrap, JavaScript, React, Kotlin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2483" y="4020361"/>
            <a:ext cx="5497942" cy="2502422"/>
            <a:chOff x="222483" y="4020361"/>
            <a:chExt cx="5497942" cy="250242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100" y="4020361"/>
              <a:ext cx="775528" cy="798338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770" y="5946904"/>
              <a:ext cx="1308810" cy="33041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483" y="5745279"/>
              <a:ext cx="551718" cy="777504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948" y="4714542"/>
              <a:ext cx="547682" cy="794129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4678" y="4604137"/>
              <a:ext cx="585747" cy="77750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9039" y="4229625"/>
              <a:ext cx="1229567" cy="544973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342" y="5086248"/>
              <a:ext cx="1063559" cy="418576"/>
            </a:xfrm>
            <a:prstGeom prst="rect">
              <a:avLst/>
            </a:prstGeom>
          </p:spPr>
        </p:pic>
        <p:pic>
          <p:nvPicPr>
            <p:cNvPr id="2060" name="Picture 12" descr="https://miro.medium.com/max/1328/1*aqF9aRHnEcA_tMj7AgLCHw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561" y="4115931"/>
              <a:ext cx="1680501" cy="445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68758" y="5946904"/>
              <a:ext cx="881584" cy="541807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35952" y="5086248"/>
              <a:ext cx="659998" cy="70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4E191D03-53A3-45E7-A6BF-D36C2FEAB066}"/>
              </a:ext>
            </a:extLst>
          </p:cNvPr>
          <p:cNvSpPr/>
          <p:nvPr/>
        </p:nvSpPr>
        <p:spPr>
          <a:xfrm>
            <a:off x="4882216" y="1624282"/>
            <a:ext cx="395704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</a:rPr>
              <a:t>Объект </a:t>
            </a:r>
            <a:r>
              <a:rPr lang="ru-RU" sz="3600" dirty="0" smtClean="0">
                <a:effectLst/>
              </a:rPr>
              <a:t>исследования, цели, результаты</a:t>
            </a:r>
            <a:endParaRPr lang="ru-RU" sz="3600" dirty="0">
              <a:effectLst/>
            </a:endParaRPr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E7CE8066-2C50-4BDD-97C8-BBE761066BBC}"/>
              </a:ext>
            </a:extLst>
          </p:cNvPr>
          <p:cNvSpPr/>
          <p:nvPr/>
        </p:nvSpPr>
        <p:spPr>
          <a:xfrm rot="3600000" flipV="1">
            <a:off x="4167101" y="2568706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AD76CAE-C774-491B-B466-ABE0E72B40BA}"/>
              </a:ext>
            </a:extLst>
          </p:cNvPr>
          <p:cNvSpPr/>
          <p:nvPr/>
        </p:nvSpPr>
        <p:spPr>
          <a:xfrm rot="18000000">
            <a:off x="4147609" y="492590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E191D03-53A3-45E7-A6BF-D36C2FEAB066}"/>
              </a:ext>
            </a:extLst>
          </p:cNvPr>
          <p:cNvSpPr/>
          <p:nvPr/>
        </p:nvSpPr>
        <p:spPr>
          <a:xfrm>
            <a:off x="262122" y="4016861"/>
            <a:ext cx="395704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Pentagon 34">
            <a:extLst>
              <a:ext uri="{FF2B5EF4-FFF2-40B4-BE49-F238E27FC236}">
                <a16:creationId xmlns:a16="http://schemas.microsoft.com/office/drawing/2014/main" id="{E04AA2DC-D97B-4894-BBC5-93BFC533AAAD}"/>
              </a:ext>
            </a:extLst>
          </p:cNvPr>
          <p:cNvSpPr/>
          <p:nvPr/>
        </p:nvSpPr>
        <p:spPr>
          <a:xfrm rot="10800000">
            <a:off x="3241857" y="3951116"/>
            <a:ext cx="1131849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E682433-501A-4A36-960D-23DE6CBB5DEA}"/>
              </a:ext>
            </a:extLst>
          </p:cNvPr>
          <p:cNvSpPr/>
          <p:nvPr/>
        </p:nvSpPr>
        <p:spPr>
          <a:xfrm flipV="1">
            <a:off x="256482" y="1628800"/>
            <a:ext cx="3968415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EB044BAF-A56B-41F6-9EF1-C7FD6F1F8476}"/>
              </a:ext>
            </a:extLst>
          </p:cNvPr>
          <p:cNvSpPr/>
          <p:nvPr/>
        </p:nvSpPr>
        <p:spPr>
          <a:xfrm rot="7200000">
            <a:off x="4725663" y="2568706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Pentagon 41">
            <a:extLst>
              <a:ext uri="{FF2B5EF4-FFF2-40B4-BE49-F238E27FC236}">
                <a16:creationId xmlns:a16="http://schemas.microsoft.com/office/drawing/2014/main" id="{E7F90C88-688C-48E0-9AE4-EB94B6AB5936}"/>
              </a:ext>
            </a:extLst>
          </p:cNvPr>
          <p:cNvSpPr/>
          <p:nvPr/>
        </p:nvSpPr>
        <p:spPr>
          <a:xfrm rot="10800000" flipV="1">
            <a:off x="3239461" y="2685069"/>
            <a:ext cx="1153735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Pentagon 42">
            <a:extLst>
              <a:ext uri="{FF2B5EF4-FFF2-40B4-BE49-F238E27FC236}">
                <a16:creationId xmlns:a16="http://schemas.microsoft.com/office/drawing/2014/main" id="{F0A45BF4-890D-4CBD-B601-20A4AD98193E}"/>
              </a:ext>
            </a:extLst>
          </p:cNvPr>
          <p:cNvSpPr/>
          <p:nvPr/>
        </p:nvSpPr>
        <p:spPr>
          <a:xfrm>
            <a:off x="4715193" y="2685069"/>
            <a:ext cx="1124763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DA783-E799-4BEB-8559-8E861429B58F}"/>
              </a:ext>
            </a:extLst>
          </p:cNvPr>
          <p:cNvSpPr txBox="1"/>
          <p:nvPr/>
        </p:nvSpPr>
        <p:spPr>
          <a:xfrm>
            <a:off x="3616630" y="2701089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 smtClean="0">
                <a:solidFill>
                  <a:schemeClr val="bg1"/>
                </a:solidFill>
                <a:cs typeface="Arial" pitchFamily="34" charset="0"/>
              </a:rPr>
              <a:t>О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3D021-343F-40DE-BA89-0DDB30ECE401}"/>
              </a:ext>
            </a:extLst>
          </p:cNvPr>
          <p:cNvSpPr txBox="1"/>
          <p:nvPr/>
        </p:nvSpPr>
        <p:spPr>
          <a:xfrm>
            <a:off x="4644228" y="2675272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 smtClean="0">
                <a:solidFill>
                  <a:schemeClr val="bg1"/>
                </a:solidFill>
                <a:cs typeface="Arial" pitchFamily="34" charset="0"/>
              </a:rPr>
              <a:t>Ц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DBDF1-2768-468E-8ABC-D837A2A075B8}"/>
              </a:ext>
            </a:extLst>
          </p:cNvPr>
          <p:cNvSpPr txBox="1"/>
          <p:nvPr/>
        </p:nvSpPr>
        <p:spPr>
          <a:xfrm>
            <a:off x="3611703" y="3961232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>
                <a:solidFill>
                  <a:schemeClr val="bg1"/>
                </a:solidFill>
                <a:cs typeface="Arial" pitchFamily="34" charset="0"/>
              </a:rPr>
              <a:t>Т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F96C1BA0-61BA-4118-B2A2-75FA594D09A8}"/>
              </a:ext>
            </a:extLst>
          </p:cNvPr>
          <p:cNvGrpSpPr/>
          <p:nvPr/>
        </p:nvGrpSpPr>
        <p:grpSpPr>
          <a:xfrm>
            <a:off x="286998" y="1757614"/>
            <a:ext cx="2989506" cy="1592932"/>
            <a:chOff x="562451" y="1489862"/>
            <a:chExt cx="2312711" cy="15929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0A315C-FCA9-4DCE-8D39-E892D8A02DD2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Объект исследования</a:t>
              </a:r>
              <a:endParaRPr lang="ru-R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C5F6CA-4137-411A-830C-101B73D9ECF7}"/>
                </a:ext>
              </a:extLst>
            </p:cNvPr>
            <p:cNvSpPr txBox="1"/>
            <p:nvPr/>
          </p:nvSpPr>
          <p:spPr>
            <a:xfrm>
              <a:off x="562451" y="1805521"/>
              <a:ext cx="231271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Теоретические основы и принципы работы онлайн-торговли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продуктами питания. Алгоритмы, обеспечивающие </a:t>
              </a:r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стабильную работу сервиса и возможность его масштабировать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38CFCCB6-C0F9-40BE-977C-9D64DC865AD7}"/>
              </a:ext>
            </a:extLst>
          </p:cNvPr>
          <p:cNvGrpSpPr/>
          <p:nvPr/>
        </p:nvGrpSpPr>
        <p:grpSpPr>
          <a:xfrm>
            <a:off x="286998" y="4111247"/>
            <a:ext cx="2993297" cy="1628305"/>
            <a:chOff x="562452" y="3699704"/>
            <a:chExt cx="2315644" cy="16283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08BA12-D464-4C61-ABC7-57D532F4081E}"/>
                </a:ext>
              </a:extLst>
            </p:cNvPr>
            <p:cNvSpPr txBox="1"/>
            <p:nvPr/>
          </p:nvSpPr>
          <p:spPr>
            <a:xfrm>
              <a:off x="647166" y="3699704"/>
              <a:ext cx="222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Требования к результату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96498-7BF6-4253-8BAE-39F8D958A6F7}"/>
                </a:ext>
              </a:extLst>
            </p:cNvPr>
            <p:cNvSpPr txBox="1"/>
            <p:nvPr/>
          </p:nvSpPr>
          <p:spPr>
            <a:xfrm>
              <a:off x="562452" y="4035347"/>
              <a:ext cx="23156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Программное обеспечение нацеленное на конечных потребителей, которыми являются клиенты и сотрудники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ресторана. Качественный</a:t>
              </a:r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легко поддерживаемый код и оптимальная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архитектура</a:t>
              </a:r>
              <a:endParaRPr lang="ru-RU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BA5BE778-DAF3-41BA-A899-626E4E5AC443}"/>
              </a:ext>
            </a:extLst>
          </p:cNvPr>
          <p:cNvGrpSpPr/>
          <p:nvPr/>
        </p:nvGrpSpPr>
        <p:grpSpPr>
          <a:xfrm>
            <a:off x="5774659" y="1719559"/>
            <a:ext cx="2880000" cy="1415527"/>
            <a:chOff x="6296493" y="1489862"/>
            <a:chExt cx="2227996" cy="14155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79CD8-6B65-4EF0-AD4C-0CA7493E2C97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Цели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253C42-FEF6-4A86-A9D6-B5A4B069CBA7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Изучить предметную область и разработать автоматизированную информационную систему «Система заказов и доставки готовой продукции ресторана»</a:t>
              </a:r>
            </a:p>
          </p:txBody>
        </p:sp>
      </p:grpSp>
      <p:sp>
        <p:nvSpPr>
          <p:cNvPr id="37" name="Right Triangle 30">
            <a:extLst>
              <a:ext uri="{FF2B5EF4-FFF2-40B4-BE49-F238E27FC236}">
                <a16:creationId xmlns:a16="http://schemas.microsoft.com/office/drawing/2014/main" id="{F0BE880E-A1B2-441A-B69E-48CC871BCB90}"/>
              </a:ext>
            </a:extLst>
          </p:cNvPr>
          <p:cNvSpPr/>
          <p:nvPr/>
        </p:nvSpPr>
        <p:spPr>
          <a:xfrm rot="5400000">
            <a:off x="141536" y="1503126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ight Triangle 32">
            <a:extLst>
              <a:ext uri="{FF2B5EF4-FFF2-40B4-BE49-F238E27FC236}">
                <a16:creationId xmlns:a16="http://schemas.microsoft.com/office/drawing/2014/main" id="{EFEF72E6-193C-46B3-9D28-EA9EB62AA287}"/>
              </a:ext>
            </a:extLst>
          </p:cNvPr>
          <p:cNvSpPr/>
          <p:nvPr/>
        </p:nvSpPr>
        <p:spPr>
          <a:xfrm rot="10800000">
            <a:off x="8050088" y="1503126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Right Triangle 33">
            <a:extLst>
              <a:ext uri="{FF2B5EF4-FFF2-40B4-BE49-F238E27FC236}">
                <a16:creationId xmlns:a16="http://schemas.microsoft.com/office/drawing/2014/main" id="{06D22737-AF20-4D5D-B682-834C1B4205BC}"/>
              </a:ext>
            </a:extLst>
          </p:cNvPr>
          <p:cNvSpPr/>
          <p:nvPr/>
        </p:nvSpPr>
        <p:spPr>
          <a:xfrm>
            <a:off x="141536" y="5250904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160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Поставленные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85727" y="363645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3"/>
          <p:cNvCxnSpPr/>
          <p:nvPr/>
        </p:nvCxnSpPr>
        <p:spPr>
          <a:xfrm>
            <a:off x="4465301" y="5564998"/>
            <a:ext cx="0" cy="312274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4"/>
          <p:cNvCxnSpPr/>
          <p:nvPr/>
        </p:nvCxnSpPr>
        <p:spPr>
          <a:xfrm>
            <a:off x="4564683" y="1966330"/>
            <a:ext cx="0" cy="312274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Parallelogram 5"/>
          <p:cNvSpPr/>
          <p:nvPr/>
        </p:nvSpPr>
        <p:spPr>
          <a:xfrm>
            <a:off x="3707712" y="4863272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Parallelogram 6"/>
          <p:cNvSpPr>
            <a:spLocks noChangeAspect="1"/>
          </p:cNvSpPr>
          <p:nvPr/>
        </p:nvSpPr>
        <p:spPr>
          <a:xfrm flipH="1">
            <a:off x="2689758" y="3466562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Parallelogram 7"/>
          <p:cNvSpPr/>
          <p:nvPr/>
        </p:nvSpPr>
        <p:spPr>
          <a:xfrm>
            <a:off x="2685479" y="4149557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8"/>
          <p:cNvSpPr>
            <a:spLocks noChangeAspect="1"/>
          </p:cNvSpPr>
          <p:nvPr/>
        </p:nvSpPr>
        <p:spPr>
          <a:xfrm flipH="1">
            <a:off x="4705982" y="4868071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Parallelogram 9"/>
          <p:cNvSpPr>
            <a:spLocks noChangeAspect="1"/>
          </p:cNvSpPr>
          <p:nvPr/>
        </p:nvSpPr>
        <p:spPr>
          <a:xfrm flipH="1">
            <a:off x="5723936" y="4155670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5727937" y="3446841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697104" y="5074669"/>
            <a:ext cx="1750924" cy="514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702074" y="4353980"/>
            <a:ext cx="1748572" cy="5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546173" y="3644490"/>
            <a:ext cx="1868288" cy="517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674455" y="2948682"/>
            <a:ext cx="1753337" cy="5238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3695637" y="2233916"/>
            <a:ext cx="1738092" cy="517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8381" y="2940873"/>
            <a:ext cx="1754682" cy="5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7936" y="3643822"/>
            <a:ext cx="1868400" cy="5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9358" y="4357880"/>
            <a:ext cx="1753200" cy="5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11600" y="2283743"/>
            <a:ext cx="1167878" cy="369332"/>
            <a:chOff x="1293542" y="3213154"/>
            <a:chExt cx="1167878" cy="369332"/>
          </a:xfrm>
        </p:grpSpPr>
        <p:sp>
          <p:nvSpPr>
            <p:cNvPr id="23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75180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Расходы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436"/>
            <p:cNvSpPr>
              <a:spLocks noChangeArrowheads="1"/>
            </p:cNvSpPr>
            <p:nvPr/>
          </p:nvSpPr>
          <p:spPr bwMode="auto">
            <a:xfrm>
              <a:off x="1293542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01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71608" y="3016141"/>
            <a:ext cx="1602258" cy="369332"/>
            <a:chOff x="1293541" y="3213154"/>
            <a:chExt cx="1725202" cy="369332"/>
          </a:xfrm>
        </p:grpSpPr>
        <p:sp>
          <p:nvSpPr>
            <p:cNvPr id="26" name="Rectangle 1436"/>
            <p:cNvSpPr>
              <a:spLocks noChangeArrowheads="1"/>
            </p:cNvSpPr>
            <p:nvPr/>
          </p:nvSpPr>
          <p:spPr bwMode="auto">
            <a:xfrm>
              <a:off x="1748406" y="3314432"/>
              <a:ext cx="127033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Автоматизация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</a:t>
              </a: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2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87833" y="3001627"/>
            <a:ext cx="1370436" cy="369332"/>
            <a:chOff x="1293541" y="3213154"/>
            <a:chExt cx="977121" cy="369332"/>
          </a:xfrm>
        </p:grpSpPr>
        <p:sp>
          <p:nvSpPr>
            <p:cNvPr id="29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5610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Сроки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02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063" y="3725090"/>
            <a:ext cx="1662277" cy="369332"/>
            <a:chOff x="1293541" y="3213154"/>
            <a:chExt cx="1533364" cy="369332"/>
          </a:xfrm>
        </p:grpSpPr>
        <p:sp>
          <p:nvSpPr>
            <p:cNvPr id="32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111729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Архитектура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03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68360" y="3725090"/>
            <a:ext cx="1817764" cy="369332"/>
            <a:chOff x="1264231" y="3213154"/>
            <a:chExt cx="1698448" cy="369332"/>
          </a:xfrm>
        </p:grpSpPr>
        <p:sp>
          <p:nvSpPr>
            <p:cNvPr id="35" name="Rectangle 1436"/>
            <p:cNvSpPr>
              <a:spLocks noChangeArrowheads="1"/>
            </p:cNvSpPr>
            <p:nvPr/>
          </p:nvSpPr>
          <p:spPr bwMode="auto">
            <a:xfrm>
              <a:off x="1661493" y="3297792"/>
              <a:ext cx="130118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Взаимодействие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Rectangle 1436"/>
            <p:cNvSpPr>
              <a:spLocks noChangeArrowheads="1"/>
            </p:cNvSpPr>
            <p:nvPr/>
          </p:nvSpPr>
          <p:spPr bwMode="auto">
            <a:xfrm>
              <a:off x="1264231" y="3213154"/>
              <a:ext cx="398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03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94152" y="4440461"/>
            <a:ext cx="1467728" cy="369332"/>
            <a:chOff x="1216509" y="3220672"/>
            <a:chExt cx="1467728" cy="369332"/>
          </a:xfrm>
        </p:grpSpPr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1647987" y="3304612"/>
              <a:ext cx="10362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Статистика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1436"/>
            <p:cNvSpPr>
              <a:spLocks noChangeArrowheads="1"/>
            </p:cNvSpPr>
            <p:nvPr/>
          </p:nvSpPr>
          <p:spPr bwMode="auto">
            <a:xfrm>
              <a:off x="1216509" y="3220672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04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44606" y="4445303"/>
            <a:ext cx="1659962" cy="369332"/>
            <a:chOff x="1338530" y="3241324"/>
            <a:chExt cx="1659962" cy="369332"/>
          </a:xfrm>
        </p:grpSpPr>
        <p:sp>
          <p:nvSpPr>
            <p:cNvPr id="41" name="Rectangle 1436"/>
            <p:cNvSpPr>
              <a:spLocks noChangeArrowheads="1"/>
            </p:cNvSpPr>
            <p:nvPr/>
          </p:nvSpPr>
          <p:spPr bwMode="auto">
            <a:xfrm>
              <a:off x="1759370" y="3304546"/>
              <a:ext cx="12391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Адаптивность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1436"/>
            <p:cNvSpPr>
              <a:spLocks noChangeArrowheads="1"/>
            </p:cNvSpPr>
            <p:nvPr/>
          </p:nvSpPr>
          <p:spPr bwMode="auto">
            <a:xfrm>
              <a:off x="1338530" y="324132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04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6787" y="5142710"/>
            <a:ext cx="1243557" cy="369332"/>
            <a:chOff x="1293541" y="3213154"/>
            <a:chExt cx="1268868" cy="369332"/>
          </a:xfrm>
        </p:grpSpPr>
        <p:sp>
          <p:nvSpPr>
            <p:cNvPr id="44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85279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Контроль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05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6" name="Content Placeholder 7"/>
          <p:cNvSpPr txBox="1">
            <a:spLocks/>
          </p:cNvSpPr>
          <p:nvPr/>
        </p:nvSpPr>
        <p:spPr>
          <a:xfrm>
            <a:off x="3422400" y="3570419"/>
            <a:ext cx="2338021" cy="581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Сервис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596336" y="3909756"/>
            <a:ext cx="609382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6297688" y="2351116"/>
            <a:ext cx="1014958" cy="593002"/>
            <a:chOff x="1931323" y="1809750"/>
            <a:chExt cx="864261" cy="412240"/>
          </a:xfrm>
        </p:grpSpPr>
        <p:cxnSp>
          <p:nvCxnSpPr>
            <p:cNvPr id="49" name="Straight Connector 48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H="1" flipV="1">
            <a:off x="6291804" y="4863762"/>
            <a:ext cx="1014958" cy="581535"/>
            <a:chOff x="1931323" y="1809750"/>
            <a:chExt cx="864261" cy="412240"/>
          </a:xfrm>
        </p:grpSpPr>
        <p:cxnSp>
          <p:nvCxnSpPr>
            <p:cNvPr id="52" name="Straight Connector 51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9"/>
          <p:cNvCxnSpPr/>
          <p:nvPr/>
        </p:nvCxnSpPr>
        <p:spPr>
          <a:xfrm flipH="1">
            <a:off x="973367" y="3892319"/>
            <a:ext cx="609527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60"/>
          <p:cNvGrpSpPr/>
          <p:nvPr/>
        </p:nvGrpSpPr>
        <p:grpSpPr>
          <a:xfrm>
            <a:off x="1819632" y="2328761"/>
            <a:ext cx="1015200" cy="593002"/>
            <a:chOff x="1931323" y="1809750"/>
            <a:chExt cx="864261" cy="412240"/>
          </a:xfrm>
        </p:grpSpPr>
        <p:cxnSp>
          <p:nvCxnSpPr>
            <p:cNvPr id="56" name="Straight Connector 61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2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63"/>
          <p:cNvGrpSpPr/>
          <p:nvPr/>
        </p:nvGrpSpPr>
        <p:grpSpPr>
          <a:xfrm flipV="1">
            <a:off x="1794812" y="4863761"/>
            <a:ext cx="1015200" cy="581535"/>
            <a:chOff x="1931323" y="1809750"/>
            <a:chExt cx="864261" cy="412240"/>
          </a:xfrm>
        </p:grpSpPr>
        <p:cxnSp>
          <p:nvCxnSpPr>
            <p:cNvPr id="59" name="Straight Connector 64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5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84"/>
          <p:cNvSpPr txBox="1"/>
          <p:nvPr/>
        </p:nvSpPr>
        <p:spPr>
          <a:xfrm>
            <a:off x="3334551" y="1477789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сокращении расходов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2" name="Parallelogram 6"/>
          <p:cNvSpPr>
            <a:spLocks noChangeAspect="1"/>
          </p:cNvSpPr>
          <p:nvPr/>
        </p:nvSpPr>
        <p:spPr>
          <a:xfrm flipH="1">
            <a:off x="3698062" y="2751232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Parallelogram 12"/>
          <p:cNvSpPr/>
          <p:nvPr/>
        </p:nvSpPr>
        <p:spPr>
          <a:xfrm>
            <a:off x="4702074" y="2732104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84"/>
          <p:cNvSpPr txBox="1"/>
          <p:nvPr/>
        </p:nvSpPr>
        <p:spPr>
          <a:xfrm>
            <a:off x="302606" y="1811163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автоматизации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5" name="TextBox 84"/>
          <p:cNvSpPr txBox="1"/>
          <p:nvPr/>
        </p:nvSpPr>
        <p:spPr>
          <a:xfrm>
            <a:off x="6404568" y="1832682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соблюдении сроков доставки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-9159" y="3204254"/>
            <a:ext cx="143640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Необходимость качественной архитектуры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7" name="TextBox 84"/>
          <p:cNvSpPr txBox="1"/>
          <p:nvPr/>
        </p:nvSpPr>
        <p:spPr>
          <a:xfrm>
            <a:off x="7400478" y="3207441"/>
            <a:ext cx="18205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Необходимость эффективной схемы взаимодействия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8" name="TextBox 84"/>
          <p:cNvSpPr txBox="1"/>
          <p:nvPr/>
        </p:nvSpPr>
        <p:spPr>
          <a:xfrm>
            <a:off x="6539003" y="4782045"/>
            <a:ext cx="257251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оформлять заказы с устройств, имеющих любое расширение экрана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9" name="TextBox 84"/>
          <p:cNvSpPr txBox="1"/>
          <p:nvPr/>
        </p:nvSpPr>
        <p:spPr>
          <a:xfrm>
            <a:off x="-91603" y="5034988"/>
            <a:ext cx="25314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просмотра статистики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70" name="TextBox 84"/>
          <p:cNvSpPr txBox="1"/>
          <p:nvPr/>
        </p:nvSpPr>
        <p:spPr>
          <a:xfrm>
            <a:off x="3133278" y="5959376"/>
            <a:ext cx="261046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контролировать и манипулировать жизненным циклом заказа</a:t>
            </a:r>
            <a:endParaRPr lang="ru-RU" altLang="zh-CN" sz="14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1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79"/>
          <p:cNvGrpSpPr/>
          <p:nvPr/>
        </p:nvGrpSpPr>
        <p:grpSpPr>
          <a:xfrm>
            <a:off x="207552" y="3829825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9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5" name="组合 79"/>
          <p:cNvGrpSpPr/>
          <p:nvPr/>
        </p:nvGrpSpPr>
        <p:grpSpPr>
          <a:xfrm>
            <a:off x="965697" y="1750788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6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2" name="组合 79"/>
          <p:cNvGrpSpPr/>
          <p:nvPr/>
        </p:nvGrpSpPr>
        <p:grpSpPr>
          <a:xfrm>
            <a:off x="3643338" y="1513758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3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4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9" name="组合 79"/>
          <p:cNvGrpSpPr/>
          <p:nvPr/>
        </p:nvGrpSpPr>
        <p:grpSpPr>
          <a:xfrm>
            <a:off x="6484259" y="1676623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0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1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152128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Роли и их потребности</a:t>
            </a: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4156570" y="4422861"/>
            <a:ext cx="869137" cy="2081377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5" name="Straight Connector 23"/>
          <p:cNvCxnSpPr/>
          <p:nvPr/>
        </p:nvCxnSpPr>
        <p:spPr>
          <a:xfrm flipV="1">
            <a:off x="4516610" y="3645024"/>
            <a:ext cx="0" cy="6632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1" name="Freeform 4"/>
          <p:cNvSpPr>
            <a:spLocks noEditPoints="1"/>
          </p:cNvSpPr>
          <p:nvPr/>
        </p:nvSpPr>
        <p:spPr bwMode="auto">
          <a:xfrm>
            <a:off x="3187793" y="4404988"/>
            <a:ext cx="619537" cy="195761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" name="Straight Connector 26"/>
          <p:cNvCxnSpPr/>
          <p:nvPr/>
        </p:nvCxnSpPr>
        <p:spPr>
          <a:xfrm flipV="1">
            <a:off x="3497561" y="3429000"/>
            <a:ext cx="0" cy="720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3" name="Straight Connector 27"/>
          <p:cNvCxnSpPr/>
          <p:nvPr/>
        </p:nvCxnSpPr>
        <p:spPr>
          <a:xfrm flipH="1">
            <a:off x="2876590" y="3429000"/>
            <a:ext cx="62097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5380706" y="4341195"/>
            <a:ext cx="526394" cy="1983684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1" name="Straight Connector 25"/>
          <p:cNvCxnSpPr/>
          <p:nvPr/>
        </p:nvCxnSpPr>
        <p:spPr>
          <a:xfrm>
            <a:off x="5596730" y="3429000"/>
            <a:ext cx="64345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7" name="Freeform 3"/>
          <p:cNvSpPr>
            <a:spLocks noEditPoints="1"/>
          </p:cNvSpPr>
          <p:nvPr/>
        </p:nvSpPr>
        <p:spPr bwMode="auto">
          <a:xfrm>
            <a:off x="2486463" y="4149079"/>
            <a:ext cx="453674" cy="1847381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8" name="Straight Connector 28"/>
          <p:cNvCxnSpPr/>
          <p:nvPr/>
        </p:nvCxnSpPr>
        <p:spPr>
          <a:xfrm flipH="1">
            <a:off x="1953208" y="4879498"/>
            <a:ext cx="45855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2" name="矩形 82"/>
          <p:cNvSpPr>
            <a:spLocks noChangeArrowheads="1"/>
          </p:cNvSpPr>
          <p:nvPr/>
        </p:nvSpPr>
        <p:spPr bwMode="auto">
          <a:xfrm>
            <a:off x="317146" y="4111755"/>
            <a:ext cx="1611608" cy="6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Анонимный клиент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33" name="文本框 13"/>
          <p:cNvSpPr txBox="1"/>
          <p:nvPr/>
        </p:nvSpPr>
        <p:spPr>
          <a:xfrm>
            <a:off x="148492" y="5042952"/>
            <a:ext cx="1979570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анонимный клиент, я хочу заказать еду, при этом потратить как можно меньше времени на формальности</a:t>
            </a: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6100786" y="4211628"/>
            <a:ext cx="590975" cy="189272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Straight Connector 29"/>
          <p:cNvCxnSpPr/>
          <p:nvPr/>
        </p:nvCxnSpPr>
        <p:spPr>
          <a:xfrm flipH="1">
            <a:off x="6691762" y="5098238"/>
            <a:ext cx="4155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57" name="矩形 82"/>
          <p:cNvSpPr>
            <a:spLocks noChangeArrowheads="1"/>
          </p:cNvSpPr>
          <p:nvPr/>
        </p:nvSpPr>
        <p:spPr bwMode="auto">
          <a:xfrm>
            <a:off x="1076911" y="2047911"/>
            <a:ext cx="1611608" cy="6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Сотрудник кухни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58" name="文本框 13"/>
          <p:cNvSpPr txBox="1"/>
          <p:nvPr/>
        </p:nvSpPr>
        <p:spPr>
          <a:xfrm>
            <a:off x="869843" y="2984105"/>
            <a:ext cx="2043632" cy="608299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сотрудник кухни, я хочу управлять заказами кухни, чтобы выполнять свою работу</a:t>
            </a:r>
          </a:p>
        </p:txBody>
      </p:sp>
      <p:sp>
        <p:nvSpPr>
          <p:cNvPr id="62" name="矩形 82"/>
          <p:cNvSpPr>
            <a:spLocks noChangeArrowheads="1"/>
          </p:cNvSpPr>
          <p:nvPr/>
        </p:nvSpPr>
        <p:spPr bwMode="auto">
          <a:xfrm>
            <a:off x="3586413" y="1875666"/>
            <a:ext cx="1895448" cy="3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Администратор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3530271" y="2723518"/>
            <a:ext cx="2078057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администратор, я хочу видеть статистику и управлять всеми блюдами, заказами и пользователями в системе </a:t>
            </a:r>
          </a:p>
        </p:txBody>
      </p:sp>
      <p:sp>
        <p:nvSpPr>
          <p:cNvPr id="67" name="矩形 82"/>
          <p:cNvSpPr>
            <a:spLocks noChangeArrowheads="1"/>
          </p:cNvSpPr>
          <p:nvPr/>
        </p:nvSpPr>
        <p:spPr bwMode="auto">
          <a:xfrm>
            <a:off x="6604417" y="2049424"/>
            <a:ext cx="1611608" cy="3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Курьер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68" name="文本框 13"/>
          <p:cNvSpPr txBox="1"/>
          <p:nvPr/>
        </p:nvSpPr>
        <p:spPr>
          <a:xfrm>
            <a:off x="6266373" y="2905627"/>
            <a:ext cx="2287699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курьер, я хочу иметь мобильное приложение, позволяющее автоматизировать рутинные формальные процессы</a:t>
            </a:r>
          </a:p>
        </p:txBody>
      </p:sp>
      <p:grpSp>
        <p:nvGrpSpPr>
          <p:cNvPr id="74" name="组合 79"/>
          <p:cNvGrpSpPr/>
          <p:nvPr/>
        </p:nvGrpSpPr>
        <p:grpSpPr>
          <a:xfrm>
            <a:off x="7066936" y="4003039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75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77" name="矩形 82"/>
          <p:cNvSpPr>
            <a:spLocks noChangeArrowheads="1"/>
          </p:cNvSpPr>
          <p:nvPr/>
        </p:nvSpPr>
        <p:spPr bwMode="auto">
          <a:xfrm>
            <a:off x="7051078" y="4308300"/>
            <a:ext cx="1885134" cy="60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500" b="0" dirty="0" smtClean="0">
                <a:solidFill>
                  <a:schemeClr val="accent2"/>
                </a:solidFill>
              </a:rPr>
              <a:t>Авторизованный клиент</a:t>
            </a:r>
            <a:endParaRPr lang="zh-CN" altLang="en-US" sz="1500" b="0" dirty="0">
              <a:solidFill>
                <a:schemeClr val="accent2"/>
              </a:solidFill>
            </a:endParaRPr>
          </a:p>
        </p:txBody>
      </p:sp>
      <p:sp>
        <p:nvSpPr>
          <p:cNvPr id="78" name="文本框 13"/>
          <p:cNvSpPr txBox="1"/>
          <p:nvPr/>
        </p:nvSpPr>
        <p:spPr>
          <a:xfrm>
            <a:off x="7066936" y="5231659"/>
            <a:ext cx="1969560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авторизованный клиент, я хочу заказать </a:t>
            </a:r>
            <a:r>
              <a:rPr lang="ru-RU" sz="1100" dirty="0" smtClean="0">
                <a:solidFill>
                  <a:srgbClr val="246172"/>
                </a:solidFill>
              </a:rPr>
              <a:t>еду </a:t>
            </a:r>
            <a:r>
              <a:rPr lang="ru-RU" sz="1100" dirty="0">
                <a:solidFill>
                  <a:srgbClr val="246172"/>
                </a:solidFill>
              </a:rPr>
              <a:t>и иметь возможность видеть степень выполнения заказа</a:t>
            </a:r>
          </a:p>
        </p:txBody>
      </p:sp>
      <p:cxnSp>
        <p:nvCxnSpPr>
          <p:cNvPr id="93" name="Straight Connector 26"/>
          <p:cNvCxnSpPr/>
          <p:nvPr/>
        </p:nvCxnSpPr>
        <p:spPr>
          <a:xfrm flipV="1">
            <a:off x="5596730" y="3429000"/>
            <a:ext cx="0" cy="6827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530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ьная выноска 15"/>
          <p:cNvSpPr/>
          <p:nvPr/>
        </p:nvSpPr>
        <p:spPr>
          <a:xfrm flipH="1">
            <a:off x="6520862" y="3176326"/>
            <a:ext cx="2340470" cy="648072"/>
          </a:xfrm>
          <a:prstGeom prst="wedgeEllipseCallout">
            <a:avLst>
              <a:gd name="adj1" fmla="val 58933"/>
              <a:gd name="adj2" fmla="val -785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4" name="Овальная выноска 13"/>
          <p:cNvSpPr/>
          <p:nvPr/>
        </p:nvSpPr>
        <p:spPr>
          <a:xfrm flipH="1">
            <a:off x="2035294" y="1458326"/>
            <a:ext cx="2340470" cy="648072"/>
          </a:xfrm>
          <a:prstGeom prst="wedgeEllipseCallout">
            <a:avLst>
              <a:gd name="adj1" fmla="val -52414"/>
              <a:gd name="adj2" fmla="val 73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Жизненный цикл заказа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3" y="3428992"/>
            <a:ext cx="13" cy="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" y="1916832"/>
            <a:ext cx="5877523" cy="46085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72816"/>
            <a:ext cx="1877285" cy="171111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123728" y="1533674"/>
            <a:ext cx="2116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46172"/>
                </a:solidFill>
              </a:rPr>
              <a:t>То чувство, когда имеешь диплом экономиста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74807" y="3238752"/>
            <a:ext cx="223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46172"/>
                </a:solidFill>
              </a:rPr>
              <a:t>А экономишь только на метро, ДОСТАВЛЯЯ ЗАКАЗ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36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Схема базы данных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3" y="3428992"/>
            <a:ext cx="13" cy="15"/>
          </a:xfrm>
          <a:prstGeom prst="rect">
            <a:avLst/>
          </a:prstGeom>
        </p:spPr>
      </p:pic>
      <p:pic>
        <p:nvPicPr>
          <p:cNvPr id="6" name="Рисунок 5" descr="E:\University\Диплом\Пояснительная записка\Изображения\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85"/>
            <a:ext cx="842493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142266" y="6280727"/>
            <a:ext cx="8846531" cy="46064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Схема графовой базы данных состоит из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узлов и 8 связей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E:\University\Diploma\Пояснительная записка\Диаграммы\Class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940425" cy="4629785"/>
          </a:xfrm>
          <a:prstGeom prst="foldedCorner">
            <a:avLst>
              <a:gd name="adj" fmla="val 22263"/>
            </a:avLst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effectLst/>
              </a:rPr>
              <a:t>Диаграмма классов модуля работы с базой данных</a:t>
            </a:r>
          </a:p>
        </p:txBody>
      </p:sp>
      <p:sp>
        <p:nvSpPr>
          <p:cNvPr id="9" name="Равнобедренный треугольник 8"/>
          <p:cNvSpPr/>
          <p:nvPr/>
        </p:nvSpPr>
        <p:spPr>
          <a:xfrm rot="18939353">
            <a:off x="4720292" y="5233025"/>
            <a:ext cx="1465964" cy="4335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72200" y="17138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С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базой данных, связано 38 классов, из которых 17 являются узлами или связями.</a:t>
            </a:r>
          </a:p>
        </p:txBody>
      </p:sp>
    </p:spTree>
    <p:extLst>
      <p:ext uri="{BB962C8B-B14F-4D97-AF65-F5344CB8AC3E}">
        <p14:creationId xmlns:p14="http://schemas.microsoft.com/office/powerpoint/2010/main" val="34066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1" y="1389484"/>
            <a:ext cx="6105525" cy="36957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Архитектура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1556792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REST </a:t>
            </a:r>
            <a:r>
              <a:rPr lang="en-US" smtClean="0">
                <a:solidFill>
                  <a:srgbClr val="246172"/>
                </a:solidFill>
                <a:ea typeface="Calibri" panose="020F0502020204030204" pitchFamily="34" charset="0"/>
              </a:rPr>
              <a:t>API – </a:t>
            </a:r>
            <a:r>
              <a:rPr lang="ru-RU" smtClean="0">
                <a:solidFill>
                  <a:srgbClr val="246172"/>
                </a:solidFill>
                <a:ea typeface="Calibri" panose="020F0502020204030204" pitchFamily="34" charset="0"/>
              </a:rPr>
              <a:t>стиль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разработки веб-сервисов, который определяет набор принципов и ограничений для создания масштабируемых и гибких API.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5085184"/>
            <a:ext cx="501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Клиенты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отвечают за пользовательский интерфейс и взаимодействие с пользователем, в то время как серверы предоставляют данные и выполняют бизнес-логику.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4240882"/>
            <a:ext cx="2392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REST API следует принципу разделения клиента и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5608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27a272af19c9149b54e591d6cbfc26db421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548</Words>
  <Application>Microsoft Office PowerPoint</Application>
  <PresentationFormat>Экран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맑은 고딕</vt:lpstr>
      <vt:lpstr>微软雅黑</vt:lpstr>
      <vt:lpstr>宋体</vt:lpstr>
      <vt:lpstr>Arial</vt:lpstr>
      <vt:lpstr>Calibri</vt:lpstr>
      <vt:lpstr>Lato</vt:lpstr>
      <vt:lpstr>Roboto</vt:lpstr>
      <vt:lpstr>Times New Roman</vt:lpstr>
      <vt:lpstr>Тема Office</vt:lpstr>
      <vt:lpstr>Система заказов и доставки готовой продукции ресторана</vt:lpstr>
      <vt:lpstr>Специальная часть</vt:lpstr>
      <vt:lpstr>Объект исследования, цели, результаты</vt:lpstr>
      <vt:lpstr>Поставленные задачи</vt:lpstr>
      <vt:lpstr>Роли и их потребности</vt:lpstr>
      <vt:lpstr>Жизненный цикл заказа</vt:lpstr>
      <vt:lpstr>Схема базы данных</vt:lpstr>
      <vt:lpstr>Диаграмма классов модуля работы с базой данных</vt:lpstr>
      <vt:lpstr>Архитектура</vt:lpstr>
      <vt:lpstr>Структура JWT</vt:lpstr>
      <vt:lpstr>Схема использования JWT</vt:lpstr>
      <vt:lpstr>Карта навигации страниц</vt:lpstr>
      <vt:lpstr>Главная страница сайта</vt:lpstr>
      <vt:lpstr>Админ-страница изменения блюда</vt:lpstr>
      <vt:lpstr>Адаптивность – залог успеха</vt:lpstr>
      <vt:lpstr>Статистика</vt:lpstr>
      <vt:lpstr>Страницы мобильного приложения</vt:lpstr>
      <vt:lpstr>Дорожная карта</vt:lpstr>
      <vt:lpstr>Заключение</vt:lpstr>
      <vt:lpstr>Спасибо за внимание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Эра инноваций</dc:title>
  <dc:creator>Vladimir None</dc:creator>
  <dc:description>Шаблон презентации с сайта https://presentation-creation.ru/</dc:description>
  <cp:lastModifiedBy>Vladimir None</cp:lastModifiedBy>
  <cp:revision>1190</cp:revision>
  <dcterms:created xsi:type="dcterms:W3CDTF">2018-02-25T09:09:03Z</dcterms:created>
  <dcterms:modified xsi:type="dcterms:W3CDTF">2023-05-31T09:28:40Z</dcterms:modified>
</cp:coreProperties>
</file>