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3FEB5C-FBA9-48B2-981C-E05AC041D041}">
          <p14:sldIdLst>
            <p14:sldId id="256"/>
            <p14:sldId id="260"/>
            <p14:sldId id="261"/>
            <p14:sldId id="262"/>
            <p14:sldId id="257"/>
            <p14:sldId id="263"/>
            <p14:sldId id="264"/>
            <p14:sldId id="265"/>
            <p14:sldId id="259"/>
            <p14:sldId id="266"/>
            <p14:sldId id="267"/>
            <p14:sldId id="268"/>
            <p14:sldId id="269"/>
            <p14:sldId id="270"/>
            <p14:sldId id="271"/>
            <p14:sldId id="272"/>
            <p14:sldId id="276"/>
            <p14:sldId id="273"/>
            <p14:sldId id="274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438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6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691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3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70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9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043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07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D2A2109-135B-442F-8D17-8B8D20E46987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AB2590C-1356-46D0-ADB7-442842A778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8C7EE-E855-4C87-93AA-7EA2FF42F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694" y="1204050"/>
            <a:ext cx="9464093" cy="2098226"/>
          </a:xfrm>
        </p:spPr>
        <p:txBody>
          <a:bodyPr/>
          <a:lstStyle/>
          <a:p>
            <a:r>
              <a:rPr lang="ru-RU" sz="5400" dirty="0"/>
              <a:t>Программное обеспечение ДЛЯ системы ЭДО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BBB9BA-8ACC-4BBE-8BF6-6EE5D943F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42900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Спецчасть: Разработка клиентской и серверной части веб-приложения для работы со служебными записками с использованием СУБД </a:t>
            </a:r>
            <a:r>
              <a:rPr lang="ru-RU" dirty="0" err="1"/>
              <a:t>PostgreSQL</a:t>
            </a:r>
            <a:r>
              <a:rPr lang="ru-RU" dirty="0"/>
              <a:t>, PHP, 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4E618-9730-9A90-F509-421C0A4BCCCA}"/>
              </a:ext>
            </a:extLst>
          </p:cNvPr>
          <p:cNvSpPr txBox="1"/>
          <p:nvPr/>
        </p:nvSpPr>
        <p:spPr>
          <a:xfrm>
            <a:off x="2679905" y="4674837"/>
            <a:ext cx="8341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 студент гр. ПИ-18в Парсаданян Яна Романовна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</a:rPr>
              <a:t>Руководитель ст. преп. каф. ПИ им. Л.П. Фельдмана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</a:rPr>
              <a:t>Щедрин Сергей Валериевич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8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86370-B6FA-493B-B542-42A89A35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10580914" cy="844032"/>
          </a:xfrm>
        </p:spPr>
        <p:txBody>
          <a:bodyPr/>
          <a:lstStyle/>
          <a:p>
            <a:r>
              <a:rPr lang="ru-RU" dirty="0"/>
              <a:t>Интересные решения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B220-959B-4DF5-9FE0-B7FEE59F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990599"/>
            <a:ext cx="6066453" cy="5867401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Иерархический справочник</a:t>
            </a:r>
          </a:p>
          <a:p>
            <a:pPr marL="0" indent="0" algn="just">
              <a:buNone/>
            </a:pPr>
            <a:r>
              <a:rPr lang="ru-RU" sz="1800" dirty="0"/>
              <a:t>Код хранится в виде строки, состоящей из пятнадцати цифр – пяти триад. Первая триада хранит код университета, вторая – института, третья – факультета, четвёртая – кафедры, пятая – должности. Таким образом видна вся иерархия – университета. </a:t>
            </a:r>
          </a:p>
          <a:p>
            <a:pPr marL="0" indent="0" algn="just">
              <a:buNone/>
            </a:pPr>
            <a:r>
              <a:rPr lang="ru-RU" sz="1800" dirty="0"/>
              <a:t>Рассмотрим пример такого кода – 001001001001005. 001 – </a:t>
            </a:r>
            <a:r>
              <a:rPr lang="ru-RU" sz="1800" dirty="0" err="1"/>
              <a:t>ДонНТУ</a:t>
            </a:r>
            <a:r>
              <a:rPr lang="ru-RU" sz="1800" dirty="0"/>
              <a:t>, 001 – институт КНТ, 001 – факультет ИСП, 001 – кафедра ПИ им. Фельдмана, 005 – ассистент. </a:t>
            </a:r>
          </a:p>
          <a:p>
            <a:pPr algn="just"/>
            <a:r>
              <a:rPr lang="ru-RU" b="1" dirty="0"/>
              <a:t>Использование массивов</a:t>
            </a:r>
          </a:p>
          <a:p>
            <a:pPr marL="0" indent="0" algn="just">
              <a:buNone/>
            </a:pPr>
            <a:r>
              <a:rPr lang="ru-RU" sz="1800" dirty="0"/>
              <a:t>В СУБД </a:t>
            </a:r>
            <a:r>
              <a:rPr lang="ru-RU" sz="1800" dirty="0" err="1"/>
              <a:t>Postgre</a:t>
            </a:r>
            <a:r>
              <a:rPr lang="en-US" sz="1800" dirty="0"/>
              <a:t>SQL</a:t>
            </a:r>
            <a:r>
              <a:rPr lang="ru-RU" sz="1800" dirty="0"/>
              <a:t> доступна работа с массивами. Для обхождения связи многие ко многим использовался массив для хранения идентификаторов записок, которые пользователь отметил избранными. </a:t>
            </a:r>
          </a:p>
          <a:p>
            <a:pPr marL="0" indent="0" algn="just">
              <a:buNone/>
            </a:pPr>
            <a:r>
              <a:rPr lang="ru-RU" sz="1800" dirty="0"/>
              <a:t>В таком случае не работает отношение по внешнему ключу в привычном его проявлении, поэтому целостность данных добивалась в «ручном режиме», с помощью триггеров.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82769-D695-9338-5DCE-2B6E8F3B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10" y="1183451"/>
            <a:ext cx="5094514" cy="27913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0EC3C5-4DBE-EE22-55CC-E20E0213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97" y="4660538"/>
            <a:ext cx="4096140" cy="14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86370-B6FA-493B-B542-42A89A35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10580914" cy="844032"/>
          </a:xfrm>
        </p:spPr>
        <p:txBody>
          <a:bodyPr/>
          <a:lstStyle/>
          <a:p>
            <a:r>
              <a:rPr lang="ru-RU" dirty="0"/>
              <a:t>Безопасность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B220-959B-4DF5-9FE0-B7FEE59F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990599"/>
            <a:ext cx="11234057" cy="5867401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базе данных предусмотрены две группы пользователей: </a:t>
            </a:r>
            <a:r>
              <a:rPr lang="ru-RU" sz="1800" dirty="0" err="1"/>
              <a:t>EDO_users</a:t>
            </a:r>
            <a:r>
              <a:rPr lang="ru-RU" sz="1800" dirty="0"/>
              <a:t>, </a:t>
            </a:r>
            <a:r>
              <a:rPr lang="ru-RU" sz="1800" dirty="0" err="1"/>
              <a:t>EDO_Admin</a:t>
            </a:r>
            <a:r>
              <a:rPr lang="ru-RU" sz="1800" dirty="0"/>
              <a:t>.</a:t>
            </a:r>
          </a:p>
          <a:p>
            <a:pPr algn="just"/>
            <a:r>
              <a:rPr lang="ru-RU" sz="1800" b="1" dirty="0"/>
              <a:t>Права доступа </a:t>
            </a:r>
            <a:r>
              <a:rPr lang="ru-RU" sz="1800" dirty="0"/>
              <a:t>– правила, согласно которым пользователь имеет (или не имеет) возможность на различные действия с объектом базы данных.</a:t>
            </a:r>
          </a:p>
          <a:p>
            <a:pPr algn="just"/>
            <a:endParaRPr lang="ru-RU" sz="1800" dirty="0"/>
          </a:p>
          <a:p>
            <a:pPr algn="just"/>
            <a:endParaRPr lang="ru-RU" sz="1800" dirty="0"/>
          </a:p>
          <a:p>
            <a:pPr algn="just"/>
            <a:endParaRPr lang="ru-RU" sz="1800" dirty="0"/>
          </a:p>
          <a:p>
            <a:pPr algn="just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ажно защитить данные таким образом, чтоб нельзя было злоупотреблять работой с чужими записями.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Политики защиты строк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могут применяться к определённым командам и/или ролям.</a:t>
            </a:r>
            <a:endParaRPr lang="ru-RU" sz="1800" dirty="0"/>
          </a:p>
          <a:p>
            <a:pPr algn="just"/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B5B678-90E1-132E-A60E-57F62414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84" y="2174402"/>
            <a:ext cx="9335601" cy="8440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6F0818-A5DE-E155-BAFC-6E994911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06" y="4017179"/>
            <a:ext cx="10789948" cy="13840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E4656D-5FEE-6E64-0665-D95D6CA85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551"/>
          <a:stretch/>
        </p:blipFill>
        <p:spPr>
          <a:xfrm>
            <a:off x="1813220" y="5485220"/>
            <a:ext cx="9308919" cy="7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C70EA-9120-B2B9-6031-213BA097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486"/>
            <a:ext cx="9601200" cy="751114"/>
          </a:xfrm>
        </p:spPr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3CA34-8EE5-0C3A-78B0-4C513B8A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0"/>
            <a:ext cx="9601200" cy="3245498"/>
          </a:xfrm>
        </p:spPr>
        <p:txBody>
          <a:bodyPr numCol="2"/>
          <a:lstStyle/>
          <a:p>
            <a:r>
              <a:rPr lang="ru-RU" dirty="0"/>
              <a:t>Получение роли пользователя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Заполнение выпадающего меню должностями пользователя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6FEC96-0ADA-B409-F317-33A7AD4D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1451"/>
            <a:ext cx="4446905" cy="24237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AABF56-CF81-DE4F-3805-C1D59749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39296"/>
            <a:ext cx="5940425" cy="1885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A8559B-AA9C-5363-6982-7D8A3436B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19"/>
          <a:stretch/>
        </p:blipFill>
        <p:spPr>
          <a:xfrm>
            <a:off x="4502136" y="4194720"/>
            <a:ext cx="7610489" cy="2423794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27CEC61-3EB7-CCB0-D9D4-CB17860B0592}"/>
              </a:ext>
            </a:extLst>
          </p:cNvPr>
          <p:cNvSpPr txBox="1">
            <a:spLocks/>
          </p:cNvSpPr>
          <p:nvPr/>
        </p:nvSpPr>
        <p:spPr>
          <a:xfrm>
            <a:off x="967274" y="4356923"/>
            <a:ext cx="3349689" cy="104969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Запрос в БД для получения должностей всех пользователей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5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5099C-1139-076E-6205-9D049937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866" y="62899"/>
            <a:ext cx="9601200" cy="713792"/>
          </a:xfrm>
        </p:spPr>
        <p:txBody>
          <a:bodyPr/>
          <a:lstStyle/>
          <a:p>
            <a:r>
              <a:rPr lang="ru-RU" dirty="0"/>
              <a:t>Отправка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88DEEB-A458-3709-A730-1F46A913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28" b="3329"/>
          <a:stretch/>
        </p:blipFill>
        <p:spPr>
          <a:xfrm>
            <a:off x="783514" y="793880"/>
            <a:ext cx="7694864" cy="38158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AED09-3B67-6588-5759-1890F076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65" y="4727643"/>
            <a:ext cx="8061580" cy="20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B5154F-FF24-8D37-3EFB-F865828C1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01" b="47907"/>
          <a:stretch/>
        </p:blipFill>
        <p:spPr>
          <a:xfrm>
            <a:off x="269239" y="1151794"/>
            <a:ext cx="11653521" cy="4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44392-9B0B-B963-B8EE-8C12521E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4624"/>
            <a:ext cx="9601200" cy="732454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и работа ПО</a:t>
            </a:r>
            <a:br>
              <a:rPr lang="ru-RU" dirty="0"/>
            </a:br>
            <a:r>
              <a:rPr lang="ru-RU" dirty="0"/>
              <a:t>Вход в систему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D01C6-63E5-2319-BDBD-B70B6EE6E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4" t="25921" r="36702" b="21459"/>
          <a:stretch/>
        </p:blipFill>
        <p:spPr bwMode="auto">
          <a:xfrm>
            <a:off x="1091680" y="1801747"/>
            <a:ext cx="4394719" cy="4472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AEF5F-B2D1-013D-CA54-7C08BD2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19" y="58394"/>
            <a:ext cx="3719272" cy="34867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B84563-7AA1-9142-FBA4-0B7F24F23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78" y="3138140"/>
            <a:ext cx="3542626" cy="35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50876-B07F-2316-0D32-FF609137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486"/>
            <a:ext cx="9601200" cy="751114"/>
          </a:xfrm>
        </p:spPr>
        <p:txBody>
          <a:bodyPr/>
          <a:lstStyle/>
          <a:p>
            <a:r>
              <a:rPr lang="ru-RU" dirty="0"/>
              <a:t>Основная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80F63-8EF2-C977-6179-C191DB43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4433AD-EFB3-95CF-8E78-DD9516C8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1" y="1511560"/>
            <a:ext cx="11266352" cy="43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50876-B07F-2316-0D32-FF609137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486"/>
            <a:ext cx="9601200" cy="751114"/>
          </a:xfrm>
        </p:spPr>
        <p:txBody>
          <a:bodyPr/>
          <a:lstStyle/>
          <a:p>
            <a:r>
              <a:rPr lang="ru-RU" dirty="0"/>
              <a:t>Основная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80F63-8EF2-C977-6179-C191DB43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AE3391-F3B8-5317-32A5-940BB125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2" y="1090107"/>
            <a:ext cx="11977396" cy="4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7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547-B49C-20DC-A862-74D3434C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8" y="64098"/>
            <a:ext cx="9601200" cy="629816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документа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E2F7BF-F36B-1F7F-39DF-F4BCACDF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82" y="667477"/>
            <a:ext cx="9330612" cy="60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0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FBEEBB-6297-C77D-E188-17D437E7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9" y="611155"/>
            <a:ext cx="10820011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7F734F-CCFE-489D-98C8-613796BA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962" y="914400"/>
            <a:ext cx="10338319" cy="5029200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Объект исследования </a:t>
            </a:r>
            <a:r>
              <a:rPr lang="ru-RU" sz="2400" dirty="0"/>
              <a:t>– принцип работы технологии электронного документооборота; алгоритмы, позволяющие реализовать собственное программное обеспечение.</a:t>
            </a:r>
          </a:p>
          <a:p>
            <a:pPr marL="0" indent="0" algn="just">
              <a:buNone/>
            </a:pPr>
            <a:endParaRPr lang="ru-RU" sz="2400" dirty="0"/>
          </a:p>
          <a:p>
            <a:pPr algn="just"/>
            <a:r>
              <a:rPr lang="ru-RU" sz="2400" b="1" dirty="0"/>
              <a:t>Цель</a:t>
            </a:r>
            <a:r>
              <a:rPr lang="ru-RU" sz="2400" dirty="0"/>
              <a:t> – изучить принцип работы документооборота, структуру и жизненный цикл документа; на основе полученных теоретических знаний разработать собственное программное обеспечение для работы со служебными записками для внедрения системы электронного документооборота в университете.</a:t>
            </a:r>
          </a:p>
          <a:p>
            <a:pPr marL="0" indent="0" algn="just">
              <a:buNone/>
            </a:pPr>
            <a:endParaRPr lang="ru-RU" sz="2400" dirty="0"/>
          </a:p>
          <a:p>
            <a:pPr algn="just"/>
            <a:r>
              <a:rPr lang="ru-RU" sz="2400" b="1" dirty="0"/>
              <a:t>Ожидаемый результат </a:t>
            </a:r>
            <a:r>
              <a:rPr lang="ru-RU" sz="2400" dirty="0"/>
              <a:t>– корректно работающее ПО для создания, подписания и ведения документации (в виде служебных записок) в ВУЗе; грамотно составленный «каркас» полноценной системы ЭДО.</a:t>
            </a:r>
          </a:p>
        </p:txBody>
      </p:sp>
    </p:spTree>
    <p:extLst>
      <p:ext uri="{BB962C8B-B14F-4D97-AF65-F5344CB8AC3E}">
        <p14:creationId xmlns:p14="http://schemas.microsoft.com/office/powerpoint/2010/main" val="413022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12DA-136F-E76F-9120-0DBCD1C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2" y="209939"/>
            <a:ext cx="9601200" cy="667139"/>
          </a:xfrm>
        </p:spPr>
        <p:txBody>
          <a:bodyPr>
            <a:normAutofit fontScale="90000"/>
          </a:bodyPr>
          <a:lstStyle/>
          <a:p>
            <a:r>
              <a:rPr lang="ru-RU" dirty="0"/>
              <a:t>Чтение и подписание документа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73EB-8F71-1E54-28F1-18C71BDF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69" y="877078"/>
            <a:ext cx="9041861" cy="56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F6D8E-15D3-8770-BC33-43A05900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7" y="125963"/>
            <a:ext cx="10888825" cy="1485900"/>
          </a:xfrm>
        </p:spPr>
        <p:txBody>
          <a:bodyPr/>
          <a:lstStyle/>
          <a:p>
            <a:r>
              <a:rPr lang="ru-RU" dirty="0"/>
              <a:t>Чат для комментариев и журналирования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912573-5AE9-1AC9-DCBC-75691F542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8" t="22460" r="7034"/>
          <a:stretch/>
        </p:blipFill>
        <p:spPr>
          <a:xfrm>
            <a:off x="1697405" y="936518"/>
            <a:ext cx="8797190" cy="25681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16B641-2455-31FB-4A91-52A0E7D91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7" t="16681" r="8965"/>
          <a:stretch/>
        </p:blipFill>
        <p:spPr>
          <a:xfrm>
            <a:off x="2286235" y="3631527"/>
            <a:ext cx="7619530" cy="32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6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C53F-3587-7E1B-2845-E54802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5253"/>
            <a:ext cx="9601200" cy="110567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6E347-4511-37EF-D203-44AAFAE9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9" y="1520890"/>
            <a:ext cx="10991461" cy="516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результате работы создано программное обеспечения для электронного документооборота в виде клиентской и серверной части веб-приложения для работы со служебными записками с использованием СУБД </a:t>
            </a:r>
            <a:r>
              <a:rPr lang="ru-RU" dirty="0" err="1"/>
              <a:t>PostgreSQL</a:t>
            </a:r>
            <a:r>
              <a:rPr lang="ru-RU" dirty="0"/>
              <a:t>, PHP, JavaScript.</a:t>
            </a:r>
          </a:p>
          <a:p>
            <a:pPr marL="0" indent="0" algn="just">
              <a:buNone/>
            </a:pPr>
            <a:r>
              <a:rPr lang="ru-RU" dirty="0"/>
              <a:t>Разработанное ПО удовлетворяет установленным требованиям, выполняет поставленные в задачах функционал.</a:t>
            </a:r>
          </a:p>
          <a:p>
            <a:pPr marL="0" indent="0" algn="just">
              <a:buNone/>
            </a:pPr>
            <a:r>
              <a:rPr lang="ru-RU" b="1" dirty="0"/>
              <a:t>Преимущества разработки: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полное импортозамещение;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удобство и простота в использовании;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бесплатное ПО. </a:t>
            </a:r>
          </a:p>
          <a:p>
            <a:pPr marL="0" indent="0" algn="just">
              <a:buNone/>
            </a:pPr>
            <a:r>
              <a:rPr lang="ru-RU" i="1" dirty="0"/>
              <a:t>Данный продукт становится началом системы ЭДО. В дальнейшем планируется работа над проектом с целью добавления функционала для работы администратора, контроля исполнения, формирования маршрута документа, добавления обслуживания новых документов и т.д.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1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D6682-2C7F-6FEA-69F3-26E3FEA5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6744"/>
            <a:ext cx="9601200" cy="1186154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816110-823F-75AB-1D0D-CA239D63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29" y="3305175"/>
            <a:ext cx="4580615" cy="29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ловек смотрит смешное видео на ноутбуке, смеясь над экраном компьютера и  радостно улыбаясь, стоя на белом фоне. | Премиум Фото">
            <a:extLst>
              <a:ext uri="{FF2B5EF4-FFF2-40B4-BE49-F238E27FC236}">
                <a16:creationId xmlns:a16="http://schemas.microsoft.com/office/drawing/2014/main" id="{FB401A38-3426-AB2F-42C3-5DEE001B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303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086B5E2-89CA-C554-555E-BEDC2E06FCE5}"/>
              </a:ext>
            </a:extLst>
          </p:cNvPr>
          <p:cNvSpPr/>
          <p:nvPr/>
        </p:nvSpPr>
        <p:spPr>
          <a:xfrm>
            <a:off x="2827176" y="1730828"/>
            <a:ext cx="3116424" cy="1176091"/>
          </a:xfrm>
          <a:custGeom>
            <a:avLst/>
            <a:gdLst>
              <a:gd name="connsiteX0" fmla="*/ 0 w 3116424"/>
              <a:gd name="connsiteY0" fmla="*/ 1176091 h 1176091"/>
              <a:gd name="connsiteX1" fmla="*/ 419877 w 3116424"/>
              <a:gd name="connsiteY1" fmla="*/ 522948 h 1176091"/>
              <a:gd name="connsiteX2" fmla="*/ 1287624 w 3116424"/>
              <a:gd name="connsiteY2" fmla="*/ 37757 h 1176091"/>
              <a:gd name="connsiteX3" fmla="*/ 3116424 w 3116424"/>
              <a:gd name="connsiteY3" fmla="*/ 47087 h 117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6424" h="1176091">
                <a:moveTo>
                  <a:pt x="0" y="1176091"/>
                </a:moveTo>
                <a:cubicBezTo>
                  <a:pt x="102636" y="944380"/>
                  <a:pt x="205273" y="712670"/>
                  <a:pt x="419877" y="522948"/>
                </a:cubicBezTo>
                <a:cubicBezTo>
                  <a:pt x="634481" y="333226"/>
                  <a:pt x="838200" y="117067"/>
                  <a:pt x="1287624" y="37757"/>
                </a:cubicBezTo>
                <a:cubicBezTo>
                  <a:pt x="1737048" y="-41553"/>
                  <a:pt x="2766526" y="25316"/>
                  <a:pt x="3116424" y="470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6A17A77-8E12-F181-1D2A-08537EAB12FE}"/>
              </a:ext>
            </a:extLst>
          </p:cNvPr>
          <p:cNvCxnSpPr>
            <a:cxnSpLocks/>
          </p:cNvCxnSpPr>
          <p:nvPr/>
        </p:nvCxnSpPr>
        <p:spPr>
          <a:xfrm flipH="1" flipV="1">
            <a:off x="5703628" y="1660849"/>
            <a:ext cx="239972" cy="139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5432C4-28FD-0402-A00E-852D6B4A3EB1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5673012" y="1777915"/>
            <a:ext cx="270588" cy="141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4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86370-B6FA-493B-B542-42A89A35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2535"/>
            <a:ext cx="9601200" cy="853751"/>
          </a:xfrm>
        </p:spPr>
        <p:txBody>
          <a:bodyPr/>
          <a:lstStyle/>
          <a:p>
            <a:r>
              <a:rPr lang="ru-RU" dirty="0"/>
              <a:t>Понятие ЭДО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B220-959B-4DF5-9FE0-B7FEE59F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4866"/>
            <a:ext cx="9601200" cy="46326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Электронный документооборот </a:t>
            </a:r>
            <a:r>
              <a:rPr lang="ru-RU" sz="2400" dirty="0"/>
              <a:t>– это многопользовательская система для формирования, передачи и подписания документов в электронном виде. </a:t>
            </a:r>
          </a:p>
          <a:p>
            <a:pPr marL="0" indent="0" algn="just">
              <a:buNone/>
            </a:pPr>
            <a:r>
              <a:rPr lang="ru-RU" sz="2400" b="1" dirty="0"/>
              <a:t>Преимущества электронного документооборота</a:t>
            </a:r>
            <a:r>
              <a:rPr lang="ru-RU" sz="2400" dirty="0"/>
              <a:t>: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/>
              <a:t>экономия времени,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/>
              <a:t>качественное использование ресурсов,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/>
              <a:t>повышение прозрачности работы,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/>
              <a:t>ведение истории каждого файла,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/>
              <a:t>гибкость,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/>
              <a:t>снижение затрат на распечатку и канцелярию для отправки документа.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1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86370-B6FA-493B-B542-42A89A35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326572"/>
            <a:ext cx="9601200" cy="853751"/>
          </a:xfrm>
        </p:spPr>
        <p:txBody>
          <a:bodyPr/>
          <a:lstStyle/>
          <a:p>
            <a:r>
              <a:rPr lang="ru-RU" dirty="0"/>
              <a:t>Поставленные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B220-959B-4DF5-9FE0-B7FEE59F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1" y="1436913"/>
            <a:ext cx="10860833" cy="5094515"/>
          </a:xfrm>
        </p:spPr>
        <p:txBody>
          <a:bodyPr numCol="1" spcCol="180000"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800" dirty="0"/>
              <a:t>Разработать приложение, в котором </a:t>
            </a:r>
            <a:r>
              <a:rPr lang="ru-RU" sz="3800" b="1" dirty="0"/>
              <a:t>пользователь сможет</a:t>
            </a:r>
            <a:r>
              <a:rPr lang="ru-RU" sz="3800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получить данные о документах, к которым он имеет отношение;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разделять по категориям документы;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читать документы, подписывать их;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оставлять комментарии к документу, а также отследить историю изменения документа;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сам составить документ, добавить участников;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при необходимости редактировать документ;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создавать для себя черновики и шаблоны, а после создавать документы на их основе;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dirty="0"/>
              <a:t>добавить/удалить из избранного документ;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3800" i="1" dirty="0"/>
              <a:t>видеть своего рода оповещения.</a:t>
            </a:r>
          </a:p>
          <a:p>
            <a:pPr marL="0" indent="0" algn="just">
              <a:buNone/>
            </a:pPr>
            <a:endParaRPr lang="ru-RU" sz="4000" i="1" dirty="0"/>
          </a:p>
          <a:p>
            <a:pPr marL="0" indent="0" algn="just">
              <a:buNone/>
            </a:pPr>
            <a:r>
              <a:rPr lang="ru-RU" sz="4000" i="1" dirty="0"/>
              <a:t>Разработанная программа должна быть основой для доработок и новых модулей с целью получения полноценной системы электронного документооборота!!!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347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86370-B6FA-493B-B542-42A89A35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10580914" cy="1485900"/>
          </a:xfrm>
        </p:spPr>
        <p:txBody>
          <a:bodyPr/>
          <a:lstStyle/>
          <a:p>
            <a:r>
              <a:rPr lang="ru-RU" dirty="0"/>
              <a:t>Структура и участники служебной записки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B220-959B-4DF5-9FE0-B7FEE59F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6" y="1265464"/>
            <a:ext cx="10431624" cy="55925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dirty="0"/>
              <a:t>Адресат (должность, ФИО)</a:t>
            </a:r>
          </a:p>
          <a:p>
            <a:pPr marL="0" indent="0" algn="r">
              <a:buNone/>
            </a:pPr>
            <a:r>
              <a:rPr lang="ru-RU" dirty="0" err="1"/>
              <a:t>Адесант</a:t>
            </a:r>
            <a:r>
              <a:rPr lang="ru-RU" dirty="0"/>
              <a:t> (должность, ФИО)</a:t>
            </a:r>
          </a:p>
          <a:p>
            <a:pPr marL="0" indent="0" algn="r">
              <a:buNone/>
            </a:pPr>
            <a:r>
              <a:rPr lang="ru-RU" dirty="0"/>
              <a:t>Дата номер</a:t>
            </a:r>
          </a:p>
          <a:p>
            <a:pPr marL="0" indent="0" algn="r">
              <a:buNone/>
            </a:pPr>
            <a:r>
              <a:rPr lang="ru-RU" dirty="0"/>
              <a:t>ТЕМА</a:t>
            </a:r>
          </a:p>
          <a:p>
            <a:pPr marL="0" indent="0" algn="ctr">
              <a:buNone/>
            </a:pPr>
            <a:r>
              <a:rPr lang="ru-RU" dirty="0"/>
              <a:t>Служебная записка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ОСНОВНОЙ ТЕКСТ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Исполнитель (должность, ФИО)</a:t>
            </a:r>
          </a:p>
          <a:p>
            <a:pPr marL="0" indent="0">
              <a:buNone/>
            </a:pPr>
            <a:r>
              <a:rPr lang="ru-RU" dirty="0"/>
              <a:t>	Согласующий (должность, ФИО)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Ознакамливаемый</a:t>
            </a:r>
            <a:r>
              <a:rPr lang="ru-RU" dirty="0"/>
              <a:t> (должность, ФИО)</a:t>
            </a:r>
          </a:p>
        </p:txBody>
      </p:sp>
    </p:spTree>
    <p:extLst>
      <p:ext uri="{BB962C8B-B14F-4D97-AF65-F5344CB8AC3E}">
        <p14:creationId xmlns:p14="http://schemas.microsoft.com/office/powerpoint/2010/main" val="389138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B0C734-8424-2189-37F4-3A21B731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4" r="39847"/>
          <a:stretch/>
        </p:blipFill>
        <p:spPr>
          <a:xfrm>
            <a:off x="0" y="48034"/>
            <a:ext cx="12192000" cy="67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7582BD-367B-A77F-B35D-85F77FE85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80"/>
          <a:stretch/>
        </p:blipFill>
        <p:spPr>
          <a:xfrm>
            <a:off x="0" y="93306"/>
            <a:ext cx="5924939" cy="5831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2D7F6D-8FDB-FBE3-06A9-F09199E4A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186196" y="975050"/>
            <a:ext cx="6005804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5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A62072-15CD-4974-5085-346CEE4F7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12" y="798730"/>
            <a:ext cx="9646749" cy="526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D1CE7-2053-4512-A25B-DD4E8F19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30" y="191277"/>
            <a:ext cx="9601200" cy="769776"/>
          </a:xfrm>
        </p:spPr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60A83-777D-B3C1-BD91-0FA569C6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30" y="961053"/>
            <a:ext cx="10293414" cy="58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532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967</TotalTime>
  <Words>684</Words>
  <Application>Microsoft Office PowerPoint</Application>
  <PresentationFormat>Широкоэкранный</PresentationFormat>
  <Paragraphs>85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Franklin Gothic Book</vt:lpstr>
      <vt:lpstr>Times New Roman</vt:lpstr>
      <vt:lpstr>Wingdings</vt:lpstr>
      <vt:lpstr>Уголки</vt:lpstr>
      <vt:lpstr>Программное обеспечение ДЛЯ системы ЭДО </vt:lpstr>
      <vt:lpstr>Презентация PowerPoint</vt:lpstr>
      <vt:lpstr>Понятие ЭДО</vt:lpstr>
      <vt:lpstr>Поставленные задачи</vt:lpstr>
      <vt:lpstr>Структура и участники служебной записки</vt:lpstr>
      <vt:lpstr>Презентация PowerPoint</vt:lpstr>
      <vt:lpstr>Презентация PowerPoint</vt:lpstr>
      <vt:lpstr>Презентация PowerPoint</vt:lpstr>
      <vt:lpstr>Проектирование базы данных</vt:lpstr>
      <vt:lpstr>Интересные решения БД</vt:lpstr>
      <vt:lpstr>Безопасность БД</vt:lpstr>
      <vt:lpstr>Алгоритмы</vt:lpstr>
      <vt:lpstr>Отправка данных</vt:lpstr>
      <vt:lpstr>Презентация PowerPoint</vt:lpstr>
      <vt:lpstr>Интерфейс и работа ПО Вход в систему</vt:lpstr>
      <vt:lpstr>Основная страница</vt:lpstr>
      <vt:lpstr>Основная страница</vt:lpstr>
      <vt:lpstr>Создание документа</vt:lpstr>
      <vt:lpstr>Презентация PowerPoint</vt:lpstr>
      <vt:lpstr>Чтение и подписание документа</vt:lpstr>
      <vt:lpstr>Чат для комментариев и журналирования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документооборот</dc:title>
  <dc:creator>Яна</dc:creator>
  <cp:lastModifiedBy>Яна</cp:lastModifiedBy>
  <cp:revision>8</cp:revision>
  <dcterms:created xsi:type="dcterms:W3CDTF">2022-02-16T08:35:06Z</dcterms:created>
  <dcterms:modified xsi:type="dcterms:W3CDTF">2022-06-23T10:10:20Z</dcterms:modified>
</cp:coreProperties>
</file>