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11/26/2023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smtClean="0"/>
              <a:t>Кафе менаџмент</a:t>
            </a:r>
            <a:endParaRPr lang="en-US" dirty="0"/>
          </a:p>
        </p:txBody>
      </p:sp>
      <p:sp>
        <p:nvSpPr>
          <p:cNvPr id="3" name="Subtitle 2"/>
          <p:cNvSpPr>
            <a:spLocks noGrp="1"/>
          </p:cNvSpPr>
          <p:nvPr>
            <p:ph type="subTitle" idx="1"/>
          </p:nvPr>
        </p:nvSpPr>
        <p:spPr/>
        <p:txBody>
          <a:bodyPr/>
          <a:lstStyle/>
          <a:p>
            <a:r>
              <a:rPr lang="mk-MK" dirty="0" smtClean="0"/>
              <a:t>Владимир</a:t>
            </a:r>
            <a:r>
              <a:rPr lang="en-US" dirty="0" smtClean="0"/>
              <a:t> / </a:t>
            </a:r>
            <a:r>
              <a:rPr lang="mk-MK" dirty="0" smtClean="0"/>
              <a:t>Христијан</a:t>
            </a:r>
          </a:p>
        </p:txBody>
      </p:sp>
    </p:spTree>
    <p:extLst>
      <p:ext uri="{BB962C8B-B14F-4D97-AF65-F5344CB8AC3E}">
        <p14:creationId xmlns:p14="http://schemas.microsoft.com/office/powerpoint/2010/main" val="3626289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5078" y="6063342"/>
            <a:ext cx="2609494" cy="561393"/>
          </a:xfrm>
        </p:spPr>
        <p:txBody>
          <a:bodyPr>
            <a:normAutofit fontScale="92500"/>
          </a:bodyPr>
          <a:lstStyle/>
          <a:p>
            <a:r>
              <a:rPr lang="mk-MK" dirty="0" smtClean="0"/>
              <a:t>Прозорец на буџет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1" y="107639"/>
            <a:ext cx="11884090" cy="5955703"/>
          </a:xfrm>
          <a:prstGeom prst="rect">
            <a:avLst/>
          </a:prstGeom>
        </p:spPr>
      </p:pic>
    </p:spTree>
    <p:extLst>
      <p:ext uri="{BB962C8B-B14F-4D97-AF65-F5344CB8AC3E}">
        <p14:creationId xmlns:p14="http://schemas.microsoft.com/office/powerpoint/2010/main" val="95785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245" y="96253"/>
            <a:ext cx="9905998" cy="850231"/>
          </a:xfrm>
        </p:spPr>
        <p:txBody>
          <a:bodyPr/>
          <a:lstStyle/>
          <a:p>
            <a:pPr algn="ctr"/>
            <a:r>
              <a:rPr lang="mk-MK" dirty="0" smtClean="0"/>
              <a:t>денови</a:t>
            </a:r>
            <a:endParaRPr lang="en-US" dirty="0"/>
          </a:p>
        </p:txBody>
      </p:sp>
      <p:sp>
        <p:nvSpPr>
          <p:cNvPr id="3" name="Content Placeholder 2"/>
          <p:cNvSpPr>
            <a:spLocks noGrp="1"/>
          </p:cNvSpPr>
          <p:nvPr>
            <p:ph idx="1"/>
          </p:nvPr>
        </p:nvSpPr>
        <p:spPr>
          <a:xfrm>
            <a:off x="1141413" y="946484"/>
            <a:ext cx="9905998" cy="5421659"/>
          </a:xfrm>
        </p:spPr>
        <p:txBody>
          <a:bodyPr>
            <a:normAutofit fontScale="62500" lnSpcReduction="20000"/>
          </a:bodyPr>
          <a:lstStyle/>
          <a:p>
            <a:pPr marL="0" indent="0">
              <a:buNone/>
            </a:pPr>
            <a:r>
              <a:rPr lang="mk-MK" dirty="0" smtClean="0"/>
              <a:t>Делот за денови служи за евиденција на деновите на вработените, доделување на слободни денови, </a:t>
            </a:r>
            <a:r>
              <a:rPr lang="mk-MK" dirty="0"/>
              <a:t>доделување</a:t>
            </a:r>
            <a:r>
              <a:rPr lang="mk-MK" dirty="0" smtClean="0"/>
              <a:t> на искористени денови и пребарување на денови. Со избирање на понудените опции во полето за чекирање се појавува прозорец со своја форма. Имаме три листи за сите понудени опции кои ги содржат потребните подотоци. Има и копче ОСВЕЖИ за повторно вчитување на податоците.</a:t>
            </a:r>
          </a:p>
          <a:p>
            <a:r>
              <a:rPr lang="mk-MK" b="1" dirty="0"/>
              <a:t>доделување</a:t>
            </a:r>
            <a:r>
              <a:rPr lang="mk-MK" b="1" dirty="0" smtClean="0"/>
              <a:t> слободен ден</a:t>
            </a:r>
          </a:p>
          <a:p>
            <a:pPr marL="457200" lvl="1" indent="0">
              <a:buNone/>
            </a:pPr>
            <a:r>
              <a:rPr lang="mk-MK" dirty="0" smtClean="0"/>
              <a:t>Формата се состои од избирачка листа со корисничките имиња на сите вработени, поле за внесување на слободен ден, избирачка листа на слободни денови, забелешка и копче за доделување на слободните денови. При кликнување на копчето, сите полиња се задолжителни освен полето за забелешка.  Доколку е неуспешено делувањето се појавува известување.</a:t>
            </a:r>
          </a:p>
          <a:p>
            <a:r>
              <a:rPr lang="mk-MK" b="1" dirty="0"/>
              <a:t>доделување</a:t>
            </a:r>
            <a:r>
              <a:rPr lang="mk-MK" b="1" dirty="0" smtClean="0"/>
              <a:t> искористен ден</a:t>
            </a:r>
          </a:p>
          <a:p>
            <a:pPr marL="457200" lvl="1" indent="0">
              <a:buNone/>
            </a:pPr>
            <a:r>
              <a:rPr lang="mk-MK" dirty="0" smtClean="0"/>
              <a:t>Формата </a:t>
            </a:r>
            <a:r>
              <a:rPr lang="mk-MK" dirty="0"/>
              <a:t>се </a:t>
            </a:r>
            <a:r>
              <a:rPr lang="mk-MK" dirty="0" smtClean="0"/>
              <a:t>состои од избирачка листа со корисничките имиња на сите вработени, избирачки календари за датумите од кога ќе се користат деновите, до кога и кога ќе биди датумот на враќањето на работа (при погрешен датум се појавува известување), поле за вкупниот број на денови, избирачка листа за деновите (доколку е боледување и дарување крв во полето за број на денови се запишува нула), поле за забелешка и копче за доделување на искористен ден.  </a:t>
            </a:r>
            <a:r>
              <a:rPr lang="mk-MK" dirty="0"/>
              <a:t>При кликнување на копчето, сите</a:t>
            </a:r>
            <a:r>
              <a:rPr lang="mk-MK" dirty="0" smtClean="0"/>
              <a:t> полиња се задолжителни, освен забелешка. </a:t>
            </a:r>
            <a:r>
              <a:rPr lang="mk-MK" dirty="0"/>
              <a:t>Доколку е неуспешено делувањето се појавува известување</a:t>
            </a:r>
            <a:r>
              <a:rPr lang="mk-MK" dirty="0" smtClean="0"/>
              <a:t>.</a:t>
            </a:r>
          </a:p>
          <a:p>
            <a:r>
              <a:rPr lang="mk-MK" b="1" dirty="0" smtClean="0"/>
              <a:t>Пребарај ден</a:t>
            </a:r>
          </a:p>
          <a:p>
            <a:pPr marL="457200" lvl="1" indent="0">
              <a:buNone/>
            </a:pPr>
            <a:r>
              <a:rPr lang="mk-MK" dirty="0" smtClean="0"/>
              <a:t>Формата </a:t>
            </a:r>
            <a:r>
              <a:rPr lang="mk-MK" dirty="0"/>
              <a:t>се </a:t>
            </a:r>
            <a:r>
              <a:rPr lang="mk-MK" dirty="0" smtClean="0"/>
              <a:t>состои од избирачка листа со сите вработени, доколку </a:t>
            </a:r>
            <a:r>
              <a:rPr lang="mk-MK" dirty="0"/>
              <a:t>е празна се појавува </a:t>
            </a:r>
            <a:r>
              <a:rPr lang="mk-MK" dirty="0" smtClean="0"/>
              <a:t>известување и копче пребарај. Со избирање на вработениот се појавуваат деновите во трите листи.</a:t>
            </a:r>
            <a:endParaRPr lang="mk-MK" b="1" dirty="0"/>
          </a:p>
          <a:p>
            <a:r>
              <a:rPr lang="mk-MK" b="1" dirty="0" smtClean="0"/>
              <a:t>Листа за моментална состоја на вработените и нивните слободни денови</a:t>
            </a:r>
          </a:p>
          <a:p>
            <a:pPr marL="457200" lvl="1" indent="0">
              <a:buNone/>
            </a:pPr>
            <a:r>
              <a:rPr lang="mk-MK" dirty="0" smtClean="0"/>
              <a:t>Листата </a:t>
            </a:r>
            <a:r>
              <a:rPr lang="mk-MK" dirty="0"/>
              <a:t>се состои </a:t>
            </a:r>
            <a:r>
              <a:rPr lang="mk-MK" dirty="0" smtClean="0"/>
              <a:t>од корисничко име, име и презиме на вработениот, вкупен број на слободни денови и забелешка.</a:t>
            </a:r>
          </a:p>
          <a:p>
            <a:r>
              <a:rPr lang="mk-MK" b="1" dirty="0" smtClean="0"/>
              <a:t>Листа за доделени слободни денови</a:t>
            </a:r>
          </a:p>
          <a:p>
            <a:pPr marL="457200" lvl="1" indent="0">
              <a:buNone/>
            </a:pPr>
            <a:r>
              <a:rPr lang="mk-MK" dirty="0"/>
              <a:t>Листата се состои од корисничко име, име и презиме на вработениот, вкупен број на </a:t>
            </a:r>
            <a:r>
              <a:rPr lang="mk-MK" dirty="0" smtClean="0"/>
              <a:t>доделени денови, датум на доделување, причина на доделување, корисничко име на сопственикот што ги доделил слобдните денови.</a:t>
            </a:r>
            <a:endParaRPr lang="mk-MK" b="1" dirty="0" smtClean="0"/>
          </a:p>
          <a:p>
            <a:r>
              <a:rPr lang="mk-MK" b="1" dirty="0" smtClean="0"/>
              <a:t>Листа искористени денови</a:t>
            </a:r>
          </a:p>
          <a:p>
            <a:pPr marL="457200" lvl="1" indent="0">
              <a:buNone/>
            </a:pPr>
            <a:r>
              <a:rPr lang="mk-MK" dirty="0"/>
              <a:t>Листата се состои од корисничко име, име и презиме на вработениот, </a:t>
            </a:r>
            <a:r>
              <a:rPr lang="mk-MK" dirty="0" smtClean="0"/>
              <a:t>датум на почетокот на користење на денот, датум на завршеток на користење на денот, датум на враќање на работа, вкупен број, причина, датум на креирање на креирање на искористените денови, забелешка и корисничко име кој го креирал ги креирал искористените денови.</a:t>
            </a:r>
            <a:endParaRPr lang="mk-MK" b="1" dirty="0"/>
          </a:p>
          <a:p>
            <a:pPr marL="457200" lvl="1" indent="0">
              <a:buNone/>
            </a:pPr>
            <a:endParaRPr lang="mk-MK" dirty="0"/>
          </a:p>
        </p:txBody>
      </p:sp>
      <p:sp>
        <p:nvSpPr>
          <p:cNvPr id="4" name="Content Placeholder 2"/>
          <p:cNvSpPr txBox="1">
            <a:spLocks/>
          </p:cNvSpPr>
          <p:nvPr/>
        </p:nvSpPr>
        <p:spPr>
          <a:xfrm>
            <a:off x="643813" y="6368143"/>
            <a:ext cx="12014717" cy="419879"/>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mk-MK" dirty="0" smtClean="0"/>
              <a:t>Во продолжение ќе го погледнете како изгледа прозорецот за </a:t>
            </a:r>
            <a:r>
              <a:rPr lang="mk-MK" dirty="0" smtClean="0"/>
              <a:t>денови </a:t>
            </a:r>
            <a:r>
              <a:rPr lang="mk-MK" dirty="0" smtClean="0"/>
              <a:t>и сите известување што можат да се појават при работа.</a:t>
            </a:r>
          </a:p>
        </p:txBody>
      </p:sp>
    </p:spTree>
    <p:extLst>
      <p:ext uri="{BB962C8B-B14F-4D97-AF65-F5344CB8AC3E}">
        <p14:creationId xmlns:p14="http://schemas.microsoft.com/office/powerpoint/2010/main" val="309716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1" y="78818"/>
            <a:ext cx="11774906" cy="27125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59" y="2898920"/>
            <a:ext cx="1656050" cy="36221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41" y="2898921"/>
            <a:ext cx="1933490" cy="362219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6164" y="2898920"/>
            <a:ext cx="2905530" cy="1457528"/>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3798" y="5449152"/>
            <a:ext cx="4829547" cy="1381318"/>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6862" y="4356448"/>
            <a:ext cx="4756483" cy="101596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2437" y="4464042"/>
            <a:ext cx="2905530" cy="113465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1141" y="2860284"/>
            <a:ext cx="4902205" cy="1419423"/>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76041" y="5662992"/>
            <a:ext cx="2851926" cy="1030949"/>
          </a:xfrm>
          <a:prstGeom prst="rect">
            <a:avLst/>
          </a:prstGeom>
        </p:spPr>
      </p:pic>
    </p:spTree>
    <p:extLst>
      <p:ext uri="{BB962C8B-B14F-4D97-AF65-F5344CB8AC3E}">
        <p14:creationId xmlns:p14="http://schemas.microsoft.com/office/powerpoint/2010/main" val="399224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2295"/>
            <a:ext cx="9905998" cy="657726"/>
          </a:xfrm>
        </p:spPr>
        <p:txBody>
          <a:bodyPr/>
          <a:lstStyle/>
          <a:p>
            <a:pPr algn="ctr"/>
            <a:r>
              <a:rPr lang="mk-MK" dirty="0" smtClean="0"/>
              <a:t>Сметки</a:t>
            </a:r>
            <a:endParaRPr lang="en-US" dirty="0"/>
          </a:p>
        </p:txBody>
      </p:sp>
      <p:sp>
        <p:nvSpPr>
          <p:cNvPr id="3" name="Content Placeholder 2"/>
          <p:cNvSpPr>
            <a:spLocks noGrp="1"/>
          </p:cNvSpPr>
          <p:nvPr>
            <p:ph idx="1"/>
          </p:nvPr>
        </p:nvSpPr>
        <p:spPr>
          <a:xfrm>
            <a:off x="753980" y="770022"/>
            <a:ext cx="10293432" cy="5630778"/>
          </a:xfrm>
        </p:spPr>
        <p:txBody>
          <a:bodyPr>
            <a:normAutofit fontScale="55000" lnSpcReduction="20000"/>
          </a:bodyPr>
          <a:lstStyle/>
          <a:p>
            <a:pPr marL="0" indent="0">
              <a:buNone/>
            </a:pPr>
            <a:r>
              <a:rPr lang="mk-MK" dirty="0" smtClean="0"/>
              <a:t>Делот служи за внесување на сметка, промена на постоечка сметка, плаќање на сметка и прегледување фактура, пребарување на платена сметка, бришење на сметка и листи со сите сметки и сите платени сметки.</a:t>
            </a:r>
          </a:p>
          <a:p>
            <a:r>
              <a:rPr lang="mk-MK" b="1" dirty="0" smtClean="0"/>
              <a:t>Внесување на сметка</a:t>
            </a:r>
          </a:p>
          <a:p>
            <a:pPr marL="457200" lvl="1" indent="0">
              <a:buNone/>
            </a:pPr>
            <a:r>
              <a:rPr lang="mk-MK" sz="2100" dirty="0" smtClean="0"/>
              <a:t>Имаме поле за име на примачот на сметката, избирачка листа со типови на сметката, трансакциска сметка на примачот на сметката, забелешка, копче за избирање на слика и копче за внесување на сметката.</a:t>
            </a:r>
          </a:p>
          <a:p>
            <a:r>
              <a:rPr lang="mk-MK" b="1" dirty="0" smtClean="0"/>
              <a:t>Промена на постоечка сметка</a:t>
            </a:r>
            <a:endParaRPr lang="en-US" b="1" dirty="0" smtClean="0"/>
          </a:p>
          <a:p>
            <a:pPr marL="457200" lvl="1" indent="0">
              <a:buNone/>
            </a:pPr>
            <a:r>
              <a:rPr lang="mk-MK" sz="2200" dirty="0" smtClean="0"/>
              <a:t>Имаме избирачка листа со сите типови на сметка внесени во листата сите сметки, поле за име на сметката, поле за трансакциска сметка поле за забелешка и копче за промена. Можеме да избереме сметка со дупли клик од листата сите сметки и да се појават сите податоци во полињата за промена. При клик на </a:t>
            </a:r>
            <a:r>
              <a:rPr lang="mk-MK" sz="2500" dirty="0" smtClean="0"/>
              <a:t>промена</a:t>
            </a:r>
            <a:r>
              <a:rPr lang="mk-MK" sz="2200" dirty="0" smtClean="0"/>
              <a:t> сите полиња се задолжителни.</a:t>
            </a:r>
            <a:endParaRPr lang="en-US" sz="2200" dirty="0" smtClean="0"/>
          </a:p>
          <a:p>
            <a:r>
              <a:rPr lang="mk-MK" b="1" dirty="0" smtClean="0"/>
              <a:t>Плаќање на сметка</a:t>
            </a:r>
          </a:p>
          <a:p>
            <a:pPr marL="457200" lvl="1" indent="0">
              <a:buNone/>
            </a:pPr>
            <a:r>
              <a:rPr lang="mk-MK" dirty="0" smtClean="0"/>
              <a:t>Со избирање на типот на сметката од избирачката листа или со дупли клик на сметката од листата на сите сметки се внесуваат податоците во формата за плаќање сметка и задолжително во полето за сума на сметка се внесува сумата на целосната сметка пресметана со ддв</a:t>
            </a:r>
            <a:r>
              <a:rPr lang="en-US" dirty="0" smtClean="0"/>
              <a:t>.</a:t>
            </a:r>
            <a:r>
              <a:rPr lang="mk-MK" dirty="0" smtClean="0"/>
              <a:t> При кликнување на плати сметка доколку е неуспешно се појавува известување, доколку е успешно се внесува во листата на платени сметки.</a:t>
            </a:r>
            <a:r>
              <a:rPr lang="en-US" dirty="0" smtClean="0"/>
              <a:t> </a:t>
            </a:r>
            <a:endParaRPr lang="mk-MK" dirty="0" smtClean="0"/>
          </a:p>
          <a:p>
            <a:r>
              <a:rPr lang="mk-MK" b="1" dirty="0" smtClean="0"/>
              <a:t>Пребарување на платена сметка</a:t>
            </a:r>
          </a:p>
          <a:p>
            <a:pPr marL="457200" lvl="1" indent="0">
              <a:buNone/>
            </a:pPr>
            <a:r>
              <a:rPr lang="mk-MK" dirty="0" smtClean="0"/>
              <a:t>Во пребарување после секое чекирање се појава дел за пребарување или критериум по кој сакаме да пребарува. </a:t>
            </a:r>
            <a:r>
              <a:rPr lang="mk-MK" dirty="0"/>
              <a:t>Пребарувањето се состои од</a:t>
            </a:r>
            <a:r>
              <a:rPr lang="en-US" dirty="0"/>
              <a:t>:</a:t>
            </a:r>
            <a:r>
              <a:rPr lang="mk-MK" dirty="0"/>
              <a:t> </a:t>
            </a:r>
            <a:r>
              <a:rPr lang="mk-MK" dirty="0" smtClean="0"/>
              <a:t>пребарување </a:t>
            </a:r>
            <a:r>
              <a:rPr lang="mk-MK" dirty="0"/>
              <a:t>по број </a:t>
            </a:r>
            <a:r>
              <a:rPr lang="mk-MK" dirty="0" smtClean="0"/>
              <a:t>на </a:t>
            </a:r>
            <a:r>
              <a:rPr lang="mk-MK" dirty="0"/>
              <a:t>фактура, по име на примач, пребарување по тип, пребарување по датум на плаќање, пребарување по сума на плаќање и пребарување по кој уплатил. Се пребарува со кликање на полето според кое сакаме да се врши пребарувањето и на копчето </a:t>
            </a:r>
            <a:r>
              <a:rPr lang="mk-MK" dirty="0" smtClean="0"/>
              <a:t>ПРЕБАРАЈ. </a:t>
            </a:r>
            <a:r>
              <a:rPr lang="mk-MK" dirty="0"/>
              <a:t>Но може и да се пребарува и со опција ПРЕБАРАЈ ГИ СИТЕ</a:t>
            </a:r>
            <a:r>
              <a:rPr lang="mk-MK" dirty="0" smtClean="0"/>
              <a:t>.</a:t>
            </a:r>
            <a:endParaRPr lang="mk-MK" sz="1900" dirty="0" smtClean="0"/>
          </a:p>
          <a:p>
            <a:r>
              <a:rPr lang="mk-MK" b="1" dirty="0" smtClean="0"/>
              <a:t>Бришење на сметка</a:t>
            </a:r>
            <a:endParaRPr lang="en-US" b="1" dirty="0" smtClean="0"/>
          </a:p>
          <a:p>
            <a:pPr marL="457200" lvl="1" indent="0">
              <a:buNone/>
            </a:pPr>
            <a:r>
              <a:rPr lang="mk-MK" dirty="0" smtClean="0"/>
              <a:t>Задолжително со клик на сметката од листата сите сметки се избира сметката за бришење и се клика на копчето ИЗБРИШЕТЕ СМЕТКА.  Доколку нема селектирана сметка во листата ќе се појави известување.</a:t>
            </a:r>
            <a:endParaRPr lang="mk-MK" b="1" dirty="0" smtClean="0"/>
          </a:p>
          <a:p>
            <a:r>
              <a:rPr lang="mk-MK" b="1" dirty="0" smtClean="0"/>
              <a:t>Листа со сите сметки</a:t>
            </a:r>
          </a:p>
          <a:p>
            <a:pPr marL="457200" lvl="1" indent="0">
              <a:buNone/>
            </a:pPr>
            <a:r>
              <a:rPr lang="mk-MK" dirty="0" smtClean="0"/>
              <a:t>Се состои од уникатен број на сметката кој се генерира сам при внесување на сметката, име на примачот на сметката, тип на сметката, трансакциска сметка и забелешка.</a:t>
            </a:r>
          </a:p>
          <a:p>
            <a:r>
              <a:rPr lang="mk-MK" b="1" dirty="0" smtClean="0"/>
              <a:t>Листа со платени сметки</a:t>
            </a:r>
          </a:p>
          <a:p>
            <a:pPr marL="457200" lvl="1" indent="0">
              <a:buNone/>
            </a:pPr>
            <a:r>
              <a:rPr lang="mk-MK" b="1" dirty="0" smtClean="0"/>
              <a:t>СО ДУПЛИ КЛИК СЕ ОТВОРА ФАКТУРАТА И ИМАМЕ МОЖНОСТ ДА ЈА ПОГЛЕДНИМЕ</a:t>
            </a:r>
            <a:r>
              <a:rPr lang="mk-MK" dirty="0" smtClean="0"/>
              <a:t>. Се состои од број на фактура, име на примачот, тип, сума, датум и време на плаќање, име и презиме на тој што ја уплатил и забелешка за платената сметка.</a:t>
            </a:r>
          </a:p>
          <a:p>
            <a:endParaRPr lang="en-US" dirty="0"/>
          </a:p>
        </p:txBody>
      </p:sp>
      <p:sp>
        <p:nvSpPr>
          <p:cNvPr id="4" name="Content Placeholder 2"/>
          <p:cNvSpPr txBox="1">
            <a:spLocks/>
          </p:cNvSpPr>
          <p:nvPr/>
        </p:nvSpPr>
        <p:spPr>
          <a:xfrm>
            <a:off x="643813" y="6368143"/>
            <a:ext cx="12014717" cy="419879"/>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mk-MK" dirty="0" smtClean="0"/>
              <a:t>Во продолжение ќе го погледнете како изгледа прозорецот за </a:t>
            </a:r>
            <a:r>
              <a:rPr lang="mk-MK" dirty="0" smtClean="0"/>
              <a:t>сметки </a:t>
            </a:r>
            <a:r>
              <a:rPr lang="mk-MK" dirty="0" smtClean="0"/>
              <a:t>и сите известување што можат да се појават при работа.</a:t>
            </a:r>
          </a:p>
        </p:txBody>
      </p:sp>
    </p:spTree>
    <p:extLst>
      <p:ext uri="{BB962C8B-B14F-4D97-AF65-F5344CB8AC3E}">
        <p14:creationId xmlns:p14="http://schemas.microsoft.com/office/powerpoint/2010/main" val="210629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38" y="136358"/>
            <a:ext cx="11758862" cy="34811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254" y="3718834"/>
            <a:ext cx="3404346" cy="13717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38" y="5351662"/>
            <a:ext cx="3010320" cy="139084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738" y="3680728"/>
            <a:ext cx="3905795" cy="140989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4136" y="1876926"/>
            <a:ext cx="2400635" cy="139084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8896" y="3680728"/>
            <a:ext cx="3667637" cy="140989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9845" y="5437399"/>
            <a:ext cx="3315163" cy="1305107"/>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8844" y="5237346"/>
            <a:ext cx="3705742" cy="1505160"/>
          </a:xfrm>
          <a:prstGeom prst="rect">
            <a:avLst/>
          </a:prstGeom>
        </p:spPr>
      </p:pic>
    </p:spTree>
    <p:extLst>
      <p:ext uri="{BB962C8B-B14F-4D97-AF65-F5344CB8AC3E}">
        <p14:creationId xmlns:p14="http://schemas.microsoft.com/office/powerpoint/2010/main" val="117645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mk-MK" dirty="0" smtClean="0"/>
              <a:t>Апликацијата кафе менаџмент</a:t>
            </a:r>
            <a:endParaRPr lang="en-US" dirty="0"/>
          </a:p>
        </p:txBody>
      </p:sp>
      <p:sp>
        <p:nvSpPr>
          <p:cNvPr id="3" name="Content Placeholder 2"/>
          <p:cNvSpPr>
            <a:spLocks noGrp="1"/>
          </p:cNvSpPr>
          <p:nvPr>
            <p:ph idx="1"/>
          </p:nvPr>
        </p:nvSpPr>
        <p:spPr/>
        <p:txBody>
          <a:bodyPr/>
          <a:lstStyle/>
          <a:p>
            <a:pPr marL="0" indent="0">
              <a:buNone/>
            </a:pPr>
            <a:r>
              <a:rPr lang="mk-MK" dirty="0">
                <a:effectLst/>
              </a:rPr>
              <a:t>Целта на оваа оваа апликација е управување со </a:t>
            </a:r>
            <a:r>
              <a:rPr lang="mk-MK" dirty="0" smtClean="0">
                <a:effectLst/>
              </a:rPr>
              <a:t>кафе менаџментот </a:t>
            </a:r>
            <a:r>
              <a:rPr lang="mk-MK" dirty="0">
                <a:effectLst/>
              </a:rPr>
              <a:t>од страна на сопственикот на </a:t>
            </a:r>
            <a:r>
              <a:rPr lang="mk-MK" dirty="0" smtClean="0">
                <a:effectLst/>
              </a:rPr>
              <a:t>кафулето. Се дели да два делови серверски и клиентски дел. </a:t>
            </a:r>
            <a:r>
              <a:rPr lang="mk-MK" b="1" dirty="0" smtClean="0">
                <a:effectLst/>
              </a:rPr>
              <a:t>Во </a:t>
            </a:r>
            <a:r>
              <a:rPr lang="mk-MK" b="1" dirty="0">
                <a:effectLst/>
              </a:rPr>
              <a:t>апликацијата сопсвеникот го има серверскиот дел, а вработените го имаат клиентскиот дел</a:t>
            </a:r>
            <a:r>
              <a:rPr lang="mk-MK" dirty="0">
                <a:effectLst/>
              </a:rPr>
              <a:t>. При стартување на апликацијата е прикажана форма за најавување. Со внесување на предходно одредени корсиничко име и </a:t>
            </a:r>
            <a:r>
              <a:rPr lang="mk-MK" dirty="0" smtClean="0">
                <a:effectLst/>
              </a:rPr>
              <a:t>лозинка </a:t>
            </a:r>
            <a:r>
              <a:rPr lang="mk-MK" dirty="0">
                <a:effectLst/>
              </a:rPr>
              <a:t>од страна на сопственикот, се прикажува делот за работа, во зависност од улогата на корисникот дали е сопственик или вработен.</a:t>
            </a:r>
            <a:endParaRPr lang="en-US" dirty="0"/>
          </a:p>
        </p:txBody>
      </p:sp>
    </p:spTree>
    <p:extLst>
      <p:ext uri="{BB962C8B-B14F-4D97-AF65-F5344CB8AC3E}">
        <p14:creationId xmlns:p14="http://schemas.microsoft.com/office/powerpoint/2010/main" val="1288468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624" y="264696"/>
            <a:ext cx="9905998" cy="1776661"/>
          </a:xfrm>
        </p:spPr>
        <p:txBody>
          <a:bodyPr>
            <a:normAutofit/>
          </a:bodyPr>
          <a:lstStyle/>
          <a:p>
            <a:pPr algn="ctr"/>
            <a:r>
              <a:rPr lang="mk-MK" dirty="0" smtClean="0"/>
              <a:t>Серверски дел</a:t>
            </a:r>
            <a:endParaRPr lang="en-US" dirty="0"/>
          </a:p>
        </p:txBody>
      </p:sp>
      <p:sp>
        <p:nvSpPr>
          <p:cNvPr id="3" name="Content Placeholder 2"/>
          <p:cNvSpPr>
            <a:spLocks noGrp="1"/>
          </p:cNvSpPr>
          <p:nvPr>
            <p:ph idx="1"/>
          </p:nvPr>
        </p:nvSpPr>
        <p:spPr>
          <a:xfrm>
            <a:off x="1221624" y="1856873"/>
            <a:ext cx="9905998" cy="1632285"/>
          </a:xfrm>
        </p:spPr>
        <p:txBody>
          <a:bodyPr>
            <a:normAutofit/>
          </a:bodyPr>
          <a:lstStyle/>
          <a:p>
            <a:pPr marL="0" indent="0">
              <a:buNone/>
            </a:pPr>
            <a:r>
              <a:rPr lang="mk-MK" dirty="0" smtClean="0"/>
              <a:t>Серверскиот дел го поседува сопственикот со предходно одредени корисничко име и </a:t>
            </a:r>
            <a:r>
              <a:rPr lang="mk-MK" dirty="0" smtClean="0"/>
              <a:t>лозинка</a:t>
            </a:r>
            <a:r>
              <a:rPr lang="mk-MK" dirty="0" smtClean="0"/>
              <a:t>.</a:t>
            </a:r>
            <a:endParaRPr lang="mk-MK" dirty="0" smtClean="0"/>
          </a:p>
          <a:p>
            <a:pPr marL="0" indent="0">
              <a:buNone/>
            </a:pPr>
            <a:r>
              <a:rPr lang="mk-MK" dirty="0" smtClean="0"/>
              <a:t>При успешно внесување на корисничкото име и лозинката се појавува прозорец. Доколку корисникот погреши добива повратно известување назад.</a:t>
            </a:r>
            <a:endParaRPr lang="mk-MK"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71" y="3847869"/>
            <a:ext cx="2358488" cy="160566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806" y="3633534"/>
            <a:ext cx="2771489" cy="29094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677" y="3663161"/>
            <a:ext cx="2874530" cy="2836348"/>
          </a:xfrm>
          <a:prstGeom prst="rect">
            <a:avLst/>
          </a:prstGeom>
        </p:spPr>
      </p:pic>
    </p:spTree>
    <p:extLst>
      <p:ext uri="{BB962C8B-B14F-4D97-AF65-F5344CB8AC3E}">
        <p14:creationId xmlns:p14="http://schemas.microsoft.com/office/powerpoint/2010/main" val="3943467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771" y="0"/>
            <a:ext cx="9905998" cy="3384885"/>
          </a:xfrm>
        </p:spPr>
        <p:txBody>
          <a:bodyPr>
            <a:normAutofit lnSpcReduction="10000"/>
          </a:bodyPr>
          <a:lstStyle/>
          <a:p>
            <a:pPr marL="0" indent="0">
              <a:buNone/>
            </a:pPr>
            <a:r>
              <a:rPr lang="mk-MK" dirty="0" smtClean="0"/>
              <a:t>Прозорецот после успешната најава се состои од седум </a:t>
            </a:r>
            <a:r>
              <a:rPr lang="mk-MK" dirty="0" smtClean="0"/>
              <a:t>делови</a:t>
            </a:r>
            <a:r>
              <a:rPr lang="en-US" dirty="0" smtClean="0"/>
              <a:t>:</a:t>
            </a:r>
            <a:endParaRPr lang="en-US" dirty="0" smtClean="0"/>
          </a:p>
          <a:p>
            <a:r>
              <a:rPr lang="mk-MK" dirty="0" smtClean="0"/>
              <a:t>Плата</a:t>
            </a:r>
          </a:p>
          <a:p>
            <a:r>
              <a:rPr lang="mk-MK" dirty="0" smtClean="0"/>
              <a:t>Вработени</a:t>
            </a:r>
          </a:p>
          <a:p>
            <a:r>
              <a:rPr lang="mk-MK" dirty="0" smtClean="0"/>
              <a:t>Буџет</a:t>
            </a:r>
          </a:p>
          <a:p>
            <a:r>
              <a:rPr lang="mk-MK" dirty="0" smtClean="0"/>
              <a:t>Денови</a:t>
            </a:r>
          </a:p>
          <a:p>
            <a:r>
              <a:rPr lang="mk-MK" dirty="0" smtClean="0"/>
              <a:t>Сметки</a:t>
            </a:r>
          </a:p>
          <a:p>
            <a:r>
              <a:rPr lang="mk-MK" dirty="0" smtClean="0"/>
              <a:t>Евиденција на работно време</a:t>
            </a:r>
          </a:p>
          <a:p>
            <a:r>
              <a:rPr lang="mk-MK" dirty="0" smtClean="0"/>
              <a:t>Направи набавка</a:t>
            </a:r>
            <a:endParaRPr lang="en-US" dirty="0"/>
          </a:p>
        </p:txBody>
      </p:sp>
      <p:sp>
        <p:nvSpPr>
          <p:cNvPr id="6" name="Content Placeholder 2"/>
          <p:cNvSpPr txBox="1">
            <a:spLocks/>
          </p:cNvSpPr>
          <p:nvPr/>
        </p:nvSpPr>
        <p:spPr>
          <a:xfrm>
            <a:off x="1157454" y="3208422"/>
            <a:ext cx="8395619" cy="89835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mk-MK" dirty="0" smtClean="0"/>
              <a:t>За излегување или одјава од прозорецот се користи горното копче </a:t>
            </a:r>
            <a:r>
              <a:rPr lang="en-US" dirty="0" smtClean="0"/>
              <a:t>”</a:t>
            </a:r>
            <a:r>
              <a:rPr lang="mk-MK" dirty="0" smtClean="0"/>
              <a:t>Х</a:t>
            </a:r>
            <a:r>
              <a:rPr lang="en-US" dirty="0" smtClean="0"/>
              <a:t>”,</a:t>
            </a:r>
            <a:r>
              <a:rPr lang="mk-MK" dirty="0" smtClean="0"/>
              <a:t> и доколку има некоја забелшка се внесува во полето за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05" y="4106781"/>
            <a:ext cx="10812379" cy="2601802"/>
          </a:xfrm>
          <a:prstGeom prst="rect">
            <a:avLst/>
          </a:prstGeom>
        </p:spPr>
      </p:pic>
    </p:spTree>
    <p:extLst>
      <p:ext uri="{BB962C8B-B14F-4D97-AF65-F5344CB8AC3E}">
        <p14:creationId xmlns:p14="http://schemas.microsoft.com/office/powerpoint/2010/main" val="366418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97" y="0"/>
            <a:ext cx="9905998" cy="1152330"/>
          </a:xfrm>
        </p:spPr>
        <p:txBody>
          <a:bodyPr/>
          <a:lstStyle/>
          <a:p>
            <a:pPr algn="ctr"/>
            <a:r>
              <a:rPr lang="mk-MK" dirty="0" smtClean="0"/>
              <a:t>пЛАТА</a:t>
            </a:r>
            <a:endParaRPr lang="en-US" dirty="0"/>
          </a:p>
        </p:txBody>
      </p:sp>
      <p:sp>
        <p:nvSpPr>
          <p:cNvPr id="3" name="Content Placeholder 2"/>
          <p:cNvSpPr>
            <a:spLocks noGrp="1"/>
          </p:cNvSpPr>
          <p:nvPr>
            <p:ph idx="1"/>
          </p:nvPr>
        </p:nvSpPr>
        <p:spPr>
          <a:xfrm>
            <a:off x="945471" y="1152330"/>
            <a:ext cx="9905998" cy="4474029"/>
          </a:xfrm>
        </p:spPr>
        <p:txBody>
          <a:bodyPr>
            <a:normAutofit fontScale="85000" lnSpcReduction="10000"/>
          </a:bodyPr>
          <a:lstStyle/>
          <a:p>
            <a:pPr marL="0" indent="0">
              <a:buNone/>
            </a:pPr>
            <a:r>
              <a:rPr lang="mk-MK" dirty="0"/>
              <a:t>Д</a:t>
            </a:r>
            <a:r>
              <a:rPr lang="mk-MK" dirty="0" smtClean="0"/>
              <a:t>елот за плата служи за внесување на плата на вработените и</a:t>
            </a:r>
            <a:r>
              <a:rPr lang="en-US" dirty="0" smtClean="0"/>
              <a:t> </a:t>
            </a:r>
            <a:r>
              <a:rPr lang="mk-MK" dirty="0" smtClean="0"/>
              <a:t>евиденција на секоја исплатена плата. Се состои од три дела.</a:t>
            </a:r>
          </a:p>
          <a:p>
            <a:pPr marL="0" indent="0">
              <a:buNone/>
            </a:pPr>
            <a:endParaRPr lang="mk-MK" dirty="0" smtClean="0"/>
          </a:p>
          <a:p>
            <a:r>
              <a:rPr lang="mk-MK" b="1" dirty="0" smtClean="0"/>
              <a:t>ВНЕСИ ПЛАТА</a:t>
            </a:r>
          </a:p>
          <a:p>
            <a:pPr marL="457200" lvl="1" indent="0">
              <a:buNone/>
            </a:pPr>
            <a:r>
              <a:rPr lang="mk-MK" dirty="0" smtClean="0"/>
              <a:t>Имаме</a:t>
            </a:r>
            <a:r>
              <a:rPr lang="en-US" dirty="0" smtClean="0"/>
              <a:t> </a:t>
            </a:r>
            <a:r>
              <a:rPr lang="mk-MK" dirty="0" smtClean="0"/>
              <a:t>избирачки календар да избериме ден за внес на плата, опаѓачка листа сите вработени, приказ на платата на избраниот вработен, поле за бонус кој се додава на плата исто така и за редовност, а полињата за </a:t>
            </a:r>
            <a:r>
              <a:rPr lang="mk-MK" dirty="0" smtClean="0"/>
              <a:t>боледување </a:t>
            </a:r>
            <a:r>
              <a:rPr lang="mk-MK" dirty="0" smtClean="0"/>
              <a:t>и останати задршки се за одземање од платата, поле за забелешка и приказа на трансакциската сметка на вработениот. Сите полиња освен забелешка се задолжителни. Со кликање на копчето внеси плата ако е успешно внесена се појавува во листата со сите исплатени плати, доколку не е успешно внесена се појавува известување.</a:t>
            </a:r>
          </a:p>
          <a:p>
            <a:r>
              <a:rPr lang="mk-MK" b="1" dirty="0" smtClean="0"/>
              <a:t>ЛИСТА СО СИТЕ ВРАБОТЕНИ</a:t>
            </a:r>
          </a:p>
          <a:p>
            <a:pPr marL="457200" lvl="1" indent="0">
              <a:buNone/>
            </a:pPr>
            <a:r>
              <a:rPr lang="mk-MK" dirty="0" smtClean="0"/>
              <a:t>Се состои од корисничко име, име на вработен, презиме на враборен, позиција, основна плата, трансакциска сметка</a:t>
            </a:r>
            <a:endParaRPr lang="mk-MK" dirty="0"/>
          </a:p>
          <a:p>
            <a:r>
              <a:rPr lang="mk-MK" b="1" dirty="0" smtClean="0"/>
              <a:t>ЛИСТА СО ИСПЛАТЕНИ ПЛАТИ</a:t>
            </a:r>
          </a:p>
          <a:p>
            <a:pPr marL="457200" lvl="1" indent="0">
              <a:buNone/>
            </a:pPr>
            <a:r>
              <a:rPr lang="mk-MK" dirty="0" smtClean="0"/>
              <a:t>Се состои од датум на исплата, корисничко име, основна плата, бонус на основна плата, додаток за редовност, боловањем задршки, вкупна сума на плата и забелшка</a:t>
            </a:r>
          </a:p>
        </p:txBody>
      </p:sp>
      <p:sp>
        <p:nvSpPr>
          <p:cNvPr id="4" name="Content Placeholder 2"/>
          <p:cNvSpPr txBox="1">
            <a:spLocks/>
          </p:cNvSpPr>
          <p:nvPr/>
        </p:nvSpPr>
        <p:spPr>
          <a:xfrm>
            <a:off x="1038777" y="5943600"/>
            <a:ext cx="9905998" cy="80243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mk-MK" dirty="0" smtClean="0"/>
              <a:t>Во продолжение ќе го погледнете како изгледа прозорецот за плата и сите известување што можат да се појават при работа.</a:t>
            </a:r>
          </a:p>
        </p:txBody>
      </p:sp>
    </p:spTree>
    <p:extLst>
      <p:ext uri="{BB962C8B-B14F-4D97-AF65-F5344CB8AC3E}">
        <p14:creationId xmlns:p14="http://schemas.microsoft.com/office/powerpoint/2010/main" val="56481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67" y="3215669"/>
            <a:ext cx="4017272" cy="31630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4" y="67988"/>
            <a:ext cx="11961135" cy="30484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029" y="4285751"/>
            <a:ext cx="2438740" cy="1524213"/>
          </a:xfrm>
          <a:prstGeom prst="rect">
            <a:avLst/>
          </a:prstGeom>
        </p:spPr>
      </p:pic>
      <p:sp>
        <p:nvSpPr>
          <p:cNvPr id="7" name="Content Placeholder 2"/>
          <p:cNvSpPr txBox="1">
            <a:spLocks/>
          </p:cNvSpPr>
          <p:nvPr/>
        </p:nvSpPr>
        <p:spPr>
          <a:xfrm>
            <a:off x="992123" y="6477992"/>
            <a:ext cx="9905998" cy="33901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Внесување на плата </a:t>
            </a:r>
            <a:endParaRPr lang="en-US" dirty="0"/>
          </a:p>
        </p:txBody>
      </p:sp>
      <p:sp>
        <p:nvSpPr>
          <p:cNvPr id="10" name="Content Placeholder 2"/>
          <p:cNvSpPr txBox="1">
            <a:spLocks/>
          </p:cNvSpPr>
          <p:nvPr/>
        </p:nvSpPr>
        <p:spPr>
          <a:xfrm>
            <a:off x="5026058" y="3156239"/>
            <a:ext cx="9905998" cy="33901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прозорец на плата </a:t>
            </a:r>
            <a:endParaRPr lang="en-US" dirty="0"/>
          </a:p>
        </p:txBody>
      </p:sp>
      <p:sp>
        <p:nvSpPr>
          <p:cNvPr id="11" name="Content Placeholder 2"/>
          <p:cNvSpPr txBox="1">
            <a:spLocks/>
          </p:cNvSpPr>
          <p:nvPr/>
        </p:nvSpPr>
        <p:spPr>
          <a:xfrm>
            <a:off x="7738017" y="5996806"/>
            <a:ext cx="9905998" cy="33901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Известување за веќе внесена плата </a:t>
            </a:r>
            <a:endParaRPr lang="en-US" dirty="0"/>
          </a:p>
        </p:txBody>
      </p:sp>
    </p:spTree>
    <p:extLst>
      <p:ext uri="{BB962C8B-B14F-4D97-AF65-F5344CB8AC3E}">
        <p14:creationId xmlns:p14="http://schemas.microsoft.com/office/powerpoint/2010/main" val="44099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777" y="0"/>
            <a:ext cx="9905998" cy="1003041"/>
          </a:xfrm>
        </p:spPr>
        <p:txBody>
          <a:bodyPr/>
          <a:lstStyle/>
          <a:p>
            <a:pPr algn="ctr"/>
            <a:r>
              <a:rPr lang="mk-MK" dirty="0" smtClean="0"/>
              <a:t>вРАБОТЕНИ</a:t>
            </a:r>
            <a:endParaRPr lang="en-US" dirty="0"/>
          </a:p>
        </p:txBody>
      </p:sp>
      <p:sp>
        <p:nvSpPr>
          <p:cNvPr id="3" name="Content Placeholder 2"/>
          <p:cNvSpPr>
            <a:spLocks noGrp="1"/>
          </p:cNvSpPr>
          <p:nvPr>
            <p:ph idx="1"/>
          </p:nvPr>
        </p:nvSpPr>
        <p:spPr>
          <a:xfrm>
            <a:off x="1141413" y="839756"/>
            <a:ext cx="9905998" cy="4898571"/>
          </a:xfrm>
        </p:spPr>
        <p:txBody>
          <a:bodyPr>
            <a:normAutofit fontScale="70000" lnSpcReduction="20000"/>
          </a:bodyPr>
          <a:lstStyle/>
          <a:p>
            <a:pPr marL="0" indent="0">
              <a:buNone/>
            </a:pPr>
            <a:r>
              <a:rPr lang="mk-MK" dirty="0"/>
              <a:t>Д</a:t>
            </a:r>
            <a:r>
              <a:rPr lang="mk-MK" dirty="0" smtClean="0"/>
              <a:t>елот </a:t>
            </a:r>
            <a:r>
              <a:rPr lang="mk-MK" dirty="0"/>
              <a:t>за </a:t>
            </a:r>
            <a:r>
              <a:rPr lang="mk-MK" dirty="0" smtClean="0"/>
              <a:t>вработени </a:t>
            </a:r>
            <a:r>
              <a:rPr lang="mk-MK" dirty="0"/>
              <a:t>служи за внесување </a:t>
            </a:r>
            <a:r>
              <a:rPr lang="mk-MK" dirty="0" smtClean="0"/>
              <a:t>на нов вработен, промена на вработен, бришење на постоечки вработен, копче за повторно прикажување на вработените и листа со сите вработени.</a:t>
            </a:r>
          </a:p>
          <a:p>
            <a:r>
              <a:rPr lang="mk-MK" b="1" dirty="0" smtClean="0"/>
              <a:t>ВНЕСИ НОВ ВРАБОТЕН</a:t>
            </a:r>
          </a:p>
          <a:p>
            <a:pPr marL="457200" lvl="1" indent="0">
              <a:buNone/>
            </a:pPr>
            <a:r>
              <a:rPr lang="mk-MK" dirty="0" smtClean="0"/>
              <a:t>Имаме полиња за корисничко име и лозинка, кој мораат да содржат над три карактери</a:t>
            </a:r>
            <a:r>
              <a:rPr lang="en-US" dirty="0" smtClean="0"/>
              <a:t>. </a:t>
            </a:r>
            <a:r>
              <a:rPr lang="mk-MK" dirty="0" smtClean="0"/>
              <a:t>Полиња за име и презиме на вработениот, избирачка листа со сите позиции, поле за плата задолжително бројки и трансакциска сметка задолжително 15 цифрен број. Сите полиња се задолжителни, при успешно или  неуспешно внесување на нов вработен се јавува известување.</a:t>
            </a:r>
            <a:endParaRPr lang="mk-MK" dirty="0"/>
          </a:p>
          <a:p>
            <a:r>
              <a:rPr lang="mk-MK" b="1" dirty="0" smtClean="0"/>
              <a:t>ПРОМЕНА НА ВРАБОТЕН</a:t>
            </a:r>
          </a:p>
          <a:p>
            <a:pPr marL="457200" lvl="1" indent="0">
              <a:buNone/>
            </a:pPr>
            <a:r>
              <a:rPr lang="mk-MK" dirty="0" smtClean="0"/>
              <a:t>Имаме полиња за промена на името и презимето на вработениот, избирачки календар за промена на датумот, избирачка листа со позиции, поле за плата задолжително со бројки, избирачка листа со договори, поле за трансакциска сметка задолжително 15 цифрен број и копче за чекирање доколку сакаме да промениме лозинка кој подоцна се појавува поле за лозинка. При неуспешна промена се јавува известување со сите полиња се задолжителни.</a:t>
            </a:r>
            <a:endParaRPr lang="mk-MK" dirty="0"/>
          </a:p>
          <a:p>
            <a:r>
              <a:rPr lang="mk-MK" b="1" dirty="0" smtClean="0"/>
              <a:t>БРИШЕЊЕ НА ПОСТОЕЧКИ ВРАБОТЕН</a:t>
            </a:r>
          </a:p>
          <a:p>
            <a:pPr marL="457200" lvl="1" indent="0">
              <a:buNone/>
            </a:pPr>
            <a:r>
              <a:rPr lang="mk-MK" dirty="0" smtClean="0"/>
              <a:t>Вработениот што сакаме да го избришиме од листата, го избираме со дупли клик во </a:t>
            </a:r>
            <a:r>
              <a:rPr lang="mk-MK" dirty="0" smtClean="0"/>
              <a:t>листата </a:t>
            </a:r>
            <a:r>
              <a:rPr lang="mk-MK" dirty="0" smtClean="0"/>
              <a:t>и притискаме на копчето избриши вработен.</a:t>
            </a:r>
            <a:endParaRPr lang="mk-MK" dirty="0"/>
          </a:p>
          <a:p>
            <a:r>
              <a:rPr lang="mk-MK" b="1" dirty="0" smtClean="0"/>
              <a:t>КОПЧЕ ЗА ПОВТОРНО ПРИКАЖУВАЊЕ</a:t>
            </a:r>
            <a:endParaRPr lang="en-US" b="1" dirty="0" smtClean="0"/>
          </a:p>
          <a:p>
            <a:pPr marL="457200" lvl="1" indent="0">
              <a:buNone/>
            </a:pPr>
            <a:r>
              <a:rPr lang="mk-MK" dirty="0" smtClean="0"/>
              <a:t>Со притискање на копчето повторно се прикажуваат податоците во листата.</a:t>
            </a:r>
            <a:endParaRPr lang="mk-MK" dirty="0"/>
          </a:p>
          <a:p>
            <a:r>
              <a:rPr lang="mk-MK" b="1" dirty="0" smtClean="0"/>
              <a:t>ЛИСТА СО СИТЕ ВРАБОТЕНИ</a:t>
            </a:r>
          </a:p>
          <a:p>
            <a:pPr marL="457200" lvl="1" indent="0">
              <a:buNone/>
            </a:pPr>
            <a:r>
              <a:rPr lang="mk-MK" dirty="0" smtClean="0"/>
              <a:t>Листата се состои од корисничко име, име на вработениот, презиме на вработениот, датум на почеток на работа, позиција, плата, договор, трансакциска сметка.</a:t>
            </a:r>
          </a:p>
        </p:txBody>
      </p:sp>
      <p:sp>
        <p:nvSpPr>
          <p:cNvPr id="4" name="Content Placeholder 2"/>
          <p:cNvSpPr txBox="1">
            <a:spLocks/>
          </p:cNvSpPr>
          <p:nvPr/>
        </p:nvSpPr>
        <p:spPr>
          <a:xfrm>
            <a:off x="1038777" y="5999584"/>
            <a:ext cx="9905998" cy="7464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mk-MK" dirty="0" smtClean="0"/>
              <a:t>Во продолжение ќе го погледнете како изгледа прозорецот за вработени и сите известување што можат да се појават при работа.</a:t>
            </a:r>
          </a:p>
        </p:txBody>
      </p:sp>
    </p:spTree>
    <p:extLst>
      <p:ext uri="{BB962C8B-B14F-4D97-AF65-F5344CB8AC3E}">
        <p14:creationId xmlns:p14="http://schemas.microsoft.com/office/powerpoint/2010/main" val="55308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187" y="3946421"/>
            <a:ext cx="4783334" cy="115586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61" y="85055"/>
            <a:ext cx="11914482" cy="37218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60" y="4115928"/>
            <a:ext cx="3311657" cy="207026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9531" y="4115928"/>
            <a:ext cx="3075831" cy="2070268"/>
          </a:xfrm>
          <a:prstGeom prst="rect">
            <a:avLst/>
          </a:prstGeom>
        </p:spPr>
      </p:pic>
      <p:sp>
        <p:nvSpPr>
          <p:cNvPr id="9" name="Content Placeholder 2"/>
          <p:cNvSpPr txBox="1">
            <a:spLocks/>
          </p:cNvSpPr>
          <p:nvPr/>
        </p:nvSpPr>
        <p:spPr>
          <a:xfrm>
            <a:off x="3679531" y="3776915"/>
            <a:ext cx="9905998" cy="33901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прозорец на вработени </a:t>
            </a:r>
            <a:endParaRPr lang="en-US" dirty="0"/>
          </a:p>
        </p:txBody>
      </p:sp>
      <p:sp>
        <p:nvSpPr>
          <p:cNvPr id="10" name="Content Placeholder 2"/>
          <p:cNvSpPr txBox="1">
            <a:spLocks/>
          </p:cNvSpPr>
          <p:nvPr/>
        </p:nvSpPr>
        <p:spPr>
          <a:xfrm>
            <a:off x="3587975" y="6325727"/>
            <a:ext cx="3167388" cy="339013"/>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Известување за успешно внесување</a:t>
            </a:r>
            <a:endParaRPr lang="en-US" dirty="0"/>
          </a:p>
        </p:txBody>
      </p:sp>
      <p:sp>
        <p:nvSpPr>
          <p:cNvPr id="11" name="Content Placeholder 2"/>
          <p:cNvSpPr txBox="1">
            <a:spLocks/>
          </p:cNvSpPr>
          <p:nvPr/>
        </p:nvSpPr>
        <p:spPr>
          <a:xfrm>
            <a:off x="168660" y="6315968"/>
            <a:ext cx="3200400" cy="339013"/>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Известување за неуспешно внесување</a:t>
            </a:r>
            <a:endParaRPr lang="en-US" dirty="0"/>
          </a:p>
        </p:txBody>
      </p:sp>
      <p:sp>
        <p:nvSpPr>
          <p:cNvPr id="14" name="Content Placeholder 2"/>
          <p:cNvSpPr txBox="1">
            <a:spLocks/>
          </p:cNvSpPr>
          <p:nvPr/>
        </p:nvSpPr>
        <p:spPr>
          <a:xfrm>
            <a:off x="7779436" y="6485474"/>
            <a:ext cx="3200400" cy="339013"/>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Известување за неуспешно внесување</a:t>
            </a:r>
            <a:endParaRPr lang="en-US"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1187" y="5169858"/>
            <a:ext cx="4776899" cy="1315616"/>
          </a:xfrm>
          <a:prstGeom prst="rect">
            <a:avLst/>
          </a:prstGeom>
        </p:spPr>
      </p:pic>
    </p:spTree>
    <p:extLst>
      <p:ext uri="{BB962C8B-B14F-4D97-AF65-F5344CB8AC3E}">
        <p14:creationId xmlns:p14="http://schemas.microsoft.com/office/powerpoint/2010/main" val="20490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1234"/>
            <a:ext cx="9905998" cy="1124339"/>
          </a:xfrm>
        </p:spPr>
        <p:txBody>
          <a:bodyPr/>
          <a:lstStyle/>
          <a:p>
            <a:pPr algn="ctr"/>
            <a:r>
              <a:rPr lang="mk-MK" dirty="0" smtClean="0"/>
              <a:t>БУЏЕТ</a:t>
            </a:r>
            <a:endParaRPr lang="en-US" dirty="0"/>
          </a:p>
        </p:txBody>
      </p:sp>
      <p:sp>
        <p:nvSpPr>
          <p:cNvPr id="3" name="Content Placeholder 2"/>
          <p:cNvSpPr>
            <a:spLocks noGrp="1"/>
          </p:cNvSpPr>
          <p:nvPr>
            <p:ph idx="1"/>
          </p:nvPr>
        </p:nvSpPr>
        <p:spPr>
          <a:xfrm>
            <a:off x="1141413" y="690465"/>
            <a:ext cx="9905998" cy="4604823"/>
          </a:xfrm>
        </p:spPr>
        <p:txBody>
          <a:bodyPr>
            <a:normAutofit fontScale="85000" lnSpcReduction="20000"/>
          </a:bodyPr>
          <a:lstStyle/>
          <a:p>
            <a:pPr marL="0" indent="0">
              <a:buNone/>
            </a:pPr>
            <a:r>
              <a:rPr lang="mk-MK" dirty="0" smtClean="0"/>
              <a:t>Делот за буџет служи за евиденција на сите приливи во буџетот и одливи од буџетот и </a:t>
            </a:r>
            <a:r>
              <a:rPr lang="mk-MK" dirty="0" smtClean="0"/>
              <a:t>внесување </a:t>
            </a:r>
            <a:r>
              <a:rPr lang="mk-MK" dirty="0" smtClean="0"/>
              <a:t>на приход.</a:t>
            </a:r>
            <a:r>
              <a:rPr lang="en-US" dirty="0" smtClean="0"/>
              <a:t> </a:t>
            </a:r>
            <a:r>
              <a:rPr lang="mk-MK" dirty="0" smtClean="0"/>
              <a:t>Се состои од четири дела</a:t>
            </a:r>
            <a:r>
              <a:rPr lang="en-US" dirty="0" smtClean="0"/>
              <a:t>:</a:t>
            </a:r>
            <a:endParaRPr lang="mk-MK" dirty="0" smtClean="0"/>
          </a:p>
          <a:p>
            <a:r>
              <a:rPr lang="mk-MK" b="1" dirty="0" smtClean="0"/>
              <a:t>Внесување на приход</a:t>
            </a:r>
          </a:p>
          <a:p>
            <a:pPr marL="457200" lvl="1" indent="0">
              <a:buNone/>
            </a:pPr>
            <a:r>
              <a:rPr lang="mk-MK" dirty="0" smtClean="0"/>
              <a:t>Кога е потребно да внесиме приход во буџетот, во полето за внесување приход внесуваме само цифри, доколку има било каква забелешка внесуваме и притискаме на копчето внеси приход, кој потоа се отвара прозорец(подолната слика) и со притискање на копчето </a:t>
            </a:r>
            <a:r>
              <a:rPr lang="mk-MK" b="1" dirty="0" smtClean="0"/>
              <a:t>ДА, </a:t>
            </a:r>
            <a:r>
              <a:rPr lang="mk-MK" dirty="0" smtClean="0"/>
              <a:t>го внесуваме приходот и се појавува во листата прилив, буџетот се зголемува.</a:t>
            </a:r>
            <a:endParaRPr lang="mk-MK" b="1" dirty="0" smtClean="0"/>
          </a:p>
          <a:p>
            <a:r>
              <a:rPr lang="mk-MK" b="1" dirty="0" smtClean="0"/>
              <a:t>Листа со моменталниот буџет</a:t>
            </a:r>
          </a:p>
          <a:p>
            <a:pPr marL="457200" lvl="1" indent="0">
              <a:buNone/>
            </a:pPr>
            <a:r>
              <a:rPr lang="mk-MK" dirty="0" smtClean="0"/>
              <a:t>Се состои од  датум и време на последна промена, моменатална состојба на буџетот кој е изразен во денари и забелшка за промената на буџетот. При секоја промена на буџетот се запишуваат во листата.</a:t>
            </a:r>
            <a:endParaRPr lang="mk-MK" b="1" dirty="0" smtClean="0"/>
          </a:p>
          <a:p>
            <a:r>
              <a:rPr lang="mk-MK" b="1" dirty="0" smtClean="0"/>
              <a:t>Листа со сите приливи</a:t>
            </a:r>
          </a:p>
          <a:p>
            <a:pPr marL="457200" lvl="1" indent="0">
              <a:buNone/>
            </a:pPr>
            <a:r>
              <a:rPr lang="mk-MK" dirty="0" smtClean="0"/>
              <a:t>Се состои од датум и време на прилив, сума на прилив, корисничко име на прилив и забелешка за прилив</a:t>
            </a:r>
          </a:p>
          <a:p>
            <a:r>
              <a:rPr lang="mk-MK" b="1" dirty="0" smtClean="0"/>
              <a:t>Листа со сите одливи</a:t>
            </a:r>
          </a:p>
          <a:p>
            <a:pPr marL="457200" lvl="1" indent="0">
              <a:buNone/>
            </a:pPr>
            <a:r>
              <a:rPr lang="mk-MK" dirty="0" smtClean="0"/>
              <a:t>Се состои од датум и време на одлив, сума на одли, корисничко име на одлив, трансакциска сметка кај што се упатил одливот, забелешка за одлив </a:t>
            </a:r>
          </a:p>
          <a:p>
            <a:endParaRPr lang="mk-MK"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09" y="5029365"/>
            <a:ext cx="4494043" cy="1338778"/>
          </a:xfrm>
          <a:prstGeom prst="rect">
            <a:avLst/>
          </a:prstGeom>
        </p:spPr>
      </p:pic>
      <p:sp>
        <p:nvSpPr>
          <p:cNvPr id="5" name="Content Placeholder 2"/>
          <p:cNvSpPr txBox="1">
            <a:spLocks/>
          </p:cNvSpPr>
          <p:nvPr/>
        </p:nvSpPr>
        <p:spPr>
          <a:xfrm>
            <a:off x="6345048" y="5432831"/>
            <a:ext cx="4096138" cy="531845"/>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mk-MK" dirty="0" smtClean="0"/>
              <a:t>Известување при кликање на копчето за внесување приход</a:t>
            </a:r>
            <a:endParaRPr lang="en-US" dirty="0"/>
          </a:p>
        </p:txBody>
      </p:sp>
      <p:sp>
        <p:nvSpPr>
          <p:cNvPr id="6" name="Content Placeholder 2"/>
          <p:cNvSpPr txBox="1">
            <a:spLocks/>
          </p:cNvSpPr>
          <p:nvPr/>
        </p:nvSpPr>
        <p:spPr>
          <a:xfrm>
            <a:off x="643813" y="6368143"/>
            <a:ext cx="12014717" cy="419879"/>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mk-MK" dirty="0" smtClean="0"/>
              <a:t>Во продолжение ќе го погледнете како изгледа прозорецот за буџет и сите известување што можат да се појават при работа.</a:t>
            </a:r>
          </a:p>
        </p:txBody>
      </p:sp>
    </p:spTree>
    <p:extLst>
      <p:ext uri="{BB962C8B-B14F-4D97-AF65-F5344CB8AC3E}">
        <p14:creationId xmlns:p14="http://schemas.microsoft.com/office/powerpoint/2010/main" val="2796458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646</TotalTime>
  <Words>1759</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Кафе менаџмент</vt:lpstr>
      <vt:lpstr>Апликацијата кафе менаџмент</vt:lpstr>
      <vt:lpstr>Серверски дел</vt:lpstr>
      <vt:lpstr>PowerPoint Presentation</vt:lpstr>
      <vt:lpstr>пЛАТА</vt:lpstr>
      <vt:lpstr>PowerPoint Presentation</vt:lpstr>
      <vt:lpstr>вРАБОТЕНИ</vt:lpstr>
      <vt:lpstr>PowerPoint Presentation</vt:lpstr>
      <vt:lpstr>БУЏЕТ</vt:lpstr>
      <vt:lpstr>PowerPoint Presentation</vt:lpstr>
      <vt:lpstr>денови</vt:lpstr>
      <vt:lpstr>PowerPoint Presentation</vt:lpstr>
      <vt:lpstr>Сметки</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management</dc:title>
  <dc:creator>Vladimir Piki</dc:creator>
  <cp:lastModifiedBy>Vladimir Piki</cp:lastModifiedBy>
  <cp:revision>61</cp:revision>
  <dcterms:created xsi:type="dcterms:W3CDTF">2023-11-26T08:14:18Z</dcterms:created>
  <dcterms:modified xsi:type="dcterms:W3CDTF">2023-11-26T21:42:59Z</dcterms:modified>
</cp:coreProperties>
</file>