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56" r:id="rId2"/>
    <p:sldId id="257" r:id="rId3"/>
    <p:sldId id="258" r:id="rId4"/>
    <p:sldId id="259" r:id="rId5"/>
    <p:sldId id="260" r:id="rId6"/>
    <p:sldId id="265" r:id="rId7"/>
    <p:sldId id="306" r:id="rId8"/>
    <p:sldId id="309" r:id="rId9"/>
    <p:sldId id="308" r:id="rId10"/>
    <p:sldId id="434" r:id="rId11"/>
    <p:sldId id="476" r:id="rId12"/>
    <p:sldId id="475" r:id="rId13"/>
    <p:sldId id="474" r:id="rId14"/>
    <p:sldId id="435" r:id="rId15"/>
    <p:sldId id="477" r:id="rId16"/>
    <p:sldId id="436" r:id="rId17"/>
    <p:sldId id="437" r:id="rId18"/>
    <p:sldId id="382" r:id="rId19"/>
    <p:sldId id="478" r:id="rId20"/>
    <p:sldId id="438" r:id="rId21"/>
    <p:sldId id="439" r:id="rId22"/>
    <p:sldId id="440" r:id="rId23"/>
    <p:sldId id="441" r:id="rId24"/>
    <p:sldId id="456" r:id="rId25"/>
    <p:sldId id="497" r:id="rId26"/>
    <p:sldId id="459" r:id="rId27"/>
    <p:sldId id="460" r:id="rId28"/>
    <p:sldId id="464" r:id="rId29"/>
    <p:sldId id="465" r:id="rId30"/>
    <p:sldId id="466" r:id="rId31"/>
    <p:sldId id="479" r:id="rId32"/>
    <p:sldId id="447" r:id="rId33"/>
    <p:sldId id="467" r:id="rId34"/>
    <p:sldId id="468" r:id="rId35"/>
    <p:sldId id="448" r:id="rId36"/>
    <p:sldId id="469" r:id="rId37"/>
    <p:sldId id="451" r:id="rId38"/>
    <p:sldId id="452" r:id="rId39"/>
    <p:sldId id="498" r:id="rId40"/>
    <p:sldId id="471" r:id="rId41"/>
    <p:sldId id="454" r:id="rId42"/>
    <p:sldId id="503" r:id="rId43"/>
    <p:sldId id="502" r:id="rId44"/>
    <p:sldId id="455" r:id="rId45"/>
    <p:sldId id="472" r:id="rId46"/>
    <p:sldId id="473" r:id="rId47"/>
    <p:sldId id="499" r:id="rId48"/>
    <p:sldId id="500" r:id="rId49"/>
    <p:sldId id="480" r:id="rId50"/>
    <p:sldId id="481" r:id="rId51"/>
    <p:sldId id="482" r:id="rId52"/>
    <p:sldId id="483" r:id="rId53"/>
    <p:sldId id="501" r:id="rId54"/>
    <p:sldId id="484" r:id="rId55"/>
    <p:sldId id="485" r:id="rId56"/>
    <p:sldId id="486" r:id="rId57"/>
    <p:sldId id="487" r:id="rId58"/>
    <p:sldId id="496" r:id="rId59"/>
    <p:sldId id="489" r:id="rId60"/>
    <p:sldId id="492" r:id="rId61"/>
    <p:sldId id="493" r:id="rId62"/>
    <p:sldId id="488" r:id="rId63"/>
    <p:sldId id="307" r:id="rId64"/>
    <p:sldId id="495" r:id="rId65"/>
    <p:sldId id="262" r:id="rId66"/>
    <p:sldId id="264" r:id="rId67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32E11D56-178D-4EF0-87F8-351C73974039}">
          <p14:sldIdLst>
            <p14:sldId id="256"/>
            <p14:sldId id="257"/>
            <p14:sldId id="258"/>
            <p14:sldId id="259"/>
            <p14:sldId id="260"/>
          </p14:sldIdLst>
        </p14:section>
        <p14:section name="Curso" id="{993BBC26-55E7-408B-88A8-D80CC7EE45C5}">
          <p14:sldIdLst>
            <p14:sldId id="265"/>
            <p14:sldId id="306"/>
            <p14:sldId id="309"/>
          </p14:sldIdLst>
        </p14:section>
        <p14:section name="Facebook API" id="{399354AE-D072-49DA-8DC0-443B583C3611}">
          <p14:sldIdLst>
            <p14:sldId id="308"/>
            <p14:sldId id="434"/>
            <p14:sldId id="476"/>
            <p14:sldId id="475"/>
            <p14:sldId id="474"/>
            <p14:sldId id="435"/>
            <p14:sldId id="477"/>
            <p14:sldId id="436"/>
            <p14:sldId id="437"/>
            <p14:sldId id="382"/>
            <p14:sldId id="478"/>
            <p14:sldId id="438"/>
            <p14:sldId id="439"/>
            <p14:sldId id="440"/>
            <p14:sldId id="441"/>
            <p14:sldId id="456"/>
            <p14:sldId id="497"/>
            <p14:sldId id="459"/>
            <p14:sldId id="460"/>
            <p14:sldId id="464"/>
            <p14:sldId id="465"/>
            <p14:sldId id="466"/>
            <p14:sldId id="479"/>
            <p14:sldId id="447"/>
            <p14:sldId id="467"/>
            <p14:sldId id="468"/>
            <p14:sldId id="448"/>
            <p14:sldId id="469"/>
            <p14:sldId id="451"/>
            <p14:sldId id="452"/>
            <p14:sldId id="498"/>
            <p14:sldId id="471"/>
            <p14:sldId id="454"/>
            <p14:sldId id="503"/>
            <p14:sldId id="502"/>
            <p14:sldId id="455"/>
          </p14:sldIdLst>
        </p14:section>
        <p14:section name="Desafios" id="{0CDB293D-4EB9-4743-8662-837CA34599F0}">
          <p14:sldIdLst>
            <p14:sldId id="472"/>
            <p14:sldId id="473"/>
            <p14:sldId id="499"/>
            <p14:sldId id="500"/>
            <p14:sldId id="480"/>
            <p14:sldId id="481"/>
            <p14:sldId id="482"/>
            <p14:sldId id="483"/>
            <p14:sldId id="501"/>
            <p14:sldId id="484"/>
            <p14:sldId id="485"/>
            <p14:sldId id="486"/>
            <p14:sldId id="487"/>
            <p14:sldId id="496"/>
            <p14:sldId id="489"/>
            <p14:sldId id="492"/>
            <p14:sldId id="493"/>
            <p14:sldId id="488"/>
          </p14:sldIdLst>
        </p14:section>
        <p14:section name="Exercício" id="{CBEA6972-2855-4304-BC6C-07D397A9415A}">
          <p14:sldIdLst>
            <p14:sldId id="307"/>
            <p14:sldId id="495"/>
          </p14:sldIdLst>
        </p14:section>
        <p14:section name="Refs" id="{34DED1D7-11F2-4139-90AC-2B41F1AACABC}">
          <p14:sldIdLst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8" autoAdjust="0"/>
    <p:restoredTop sz="67544" autoAdjust="0"/>
  </p:normalViewPr>
  <p:slideViewPr>
    <p:cSldViewPr>
      <p:cViewPr varScale="1">
        <p:scale>
          <a:sx n="78" d="100"/>
          <a:sy n="78" d="100"/>
        </p:scale>
        <p:origin x="1524" y="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84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4004FE-4610-4D64-903D-A9F506FA44C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13B6745-DD62-4795-8156-E8F328B3B483}">
      <dgm:prSet phldrT="[Texto]"/>
      <dgm:spPr/>
      <dgm:t>
        <a:bodyPr/>
        <a:lstStyle/>
        <a:p>
          <a:r>
            <a:rPr lang="pt-BR" dirty="0"/>
            <a:t>2004</a:t>
          </a:r>
        </a:p>
      </dgm:t>
    </dgm:pt>
    <dgm:pt modelId="{D4AAEAD3-D084-459C-8649-D4E633EEA462}" type="parTrans" cxnId="{9A142B7C-9008-41ED-95DA-75DB0B2C7A1E}">
      <dgm:prSet/>
      <dgm:spPr/>
      <dgm:t>
        <a:bodyPr/>
        <a:lstStyle/>
        <a:p>
          <a:endParaRPr lang="pt-BR"/>
        </a:p>
      </dgm:t>
    </dgm:pt>
    <dgm:pt modelId="{4DE8910D-6E69-40B4-ADFB-A53F27DDBBBE}" type="sibTrans" cxnId="{9A142B7C-9008-41ED-95DA-75DB0B2C7A1E}">
      <dgm:prSet/>
      <dgm:spPr/>
      <dgm:t>
        <a:bodyPr/>
        <a:lstStyle/>
        <a:p>
          <a:endParaRPr lang="pt-BR"/>
        </a:p>
      </dgm:t>
    </dgm:pt>
    <dgm:pt modelId="{FAECCFA7-E070-4EEA-9F3B-ED5D09DD39B3}">
      <dgm:prSet phldrT="[Texto]"/>
      <dgm:spPr/>
      <dgm:t>
        <a:bodyPr/>
        <a:lstStyle/>
        <a:p>
          <a:r>
            <a:rPr lang="pt-BR" dirty="0"/>
            <a:t>2005</a:t>
          </a:r>
        </a:p>
      </dgm:t>
    </dgm:pt>
    <dgm:pt modelId="{41E26CAF-92D1-43B8-8D31-742CA83EE2B2}" type="parTrans" cxnId="{943BB153-9064-464C-9663-106E0183A18D}">
      <dgm:prSet/>
      <dgm:spPr/>
      <dgm:t>
        <a:bodyPr/>
        <a:lstStyle/>
        <a:p>
          <a:endParaRPr lang="pt-BR"/>
        </a:p>
      </dgm:t>
    </dgm:pt>
    <dgm:pt modelId="{EDA46EE5-4E47-4F22-87F1-5C2A863D9BAA}" type="sibTrans" cxnId="{943BB153-9064-464C-9663-106E0183A18D}">
      <dgm:prSet/>
      <dgm:spPr/>
      <dgm:t>
        <a:bodyPr/>
        <a:lstStyle/>
        <a:p>
          <a:endParaRPr lang="pt-BR"/>
        </a:p>
      </dgm:t>
    </dgm:pt>
    <dgm:pt modelId="{105BD500-AA70-43D8-8E06-87B08B2EF952}">
      <dgm:prSet phldrT="[Texto]"/>
      <dgm:spPr/>
      <dgm:t>
        <a:bodyPr/>
        <a:lstStyle/>
        <a:p>
          <a:r>
            <a:rPr lang="pt-BR" dirty="0"/>
            <a:t>2006</a:t>
          </a:r>
        </a:p>
      </dgm:t>
    </dgm:pt>
    <dgm:pt modelId="{5A08FF59-B79D-4E33-A653-8541F509D29A}" type="parTrans" cxnId="{1333C78A-FEDD-4A23-9D89-F406D241608E}">
      <dgm:prSet/>
      <dgm:spPr/>
      <dgm:t>
        <a:bodyPr/>
        <a:lstStyle/>
        <a:p>
          <a:endParaRPr lang="pt-BR"/>
        </a:p>
      </dgm:t>
    </dgm:pt>
    <dgm:pt modelId="{9478A4FB-F428-47A4-80B4-28CCD7C959D1}" type="sibTrans" cxnId="{1333C78A-FEDD-4A23-9D89-F406D241608E}">
      <dgm:prSet/>
      <dgm:spPr/>
      <dgm:t>
        <a:bodyPr/>
        <a:lstStyle/>
        <a:p>
          <a:endParaRPr lang="pt-BR"/>
        </a:p>
      </dgm:t>
    </dgm:pt>
    <dgm:pt modelId="{966FAB20-47B9-48E4-8ACB-9F610B124D37}">
      <dgm:prSet phldrT="[Texto]"/>
      <dgm:spPr/>
      <dgm:t>
        <a:bodyPr/>
        <a:lstStyle/>
        <a:p>
          <a:pPr algn="ctr">
            <a:buNone/>
          </a:pPr>
          <a:r>
            <a:rPr lang="pt-BR" dirty="0"/>
            <a:t>1M</a:t>
          </a:r>
        </a:p>
      </dgm:t>
    </dgm:pt>
    <dgm:pt modelId="{9085D4BD-DED6-4435-BF82-84D99F15AB4E}" type="parTrans" cxnId="{5C6B4579-13D6-4D3C-B1AE-6EE713EEF7AB}">
      <dgm:prSet/>
      <dgm:spPr/>
      <dgm:t>
        <a:bodyPr/>
        <a:lstStyle/>
        <a:p>
          <a:endParaRPr lang="pt-BR"/>
        </a:p>
      </dgm:t>
    </dgm:pt>
    <dgm:pt modelId="{5AA56DD1-AE19-4286-A82D-306EEBC9ACDC}" type="sibTrans" cxnId="{5C6B4579-13D6-4D3C-B1AE-6EE713EEF7AB}">
      <dgm:prSet/>
      <dgm:spPr/>
      <dgm:t>
        <a:bodyPr/>
        <a:lstStyle/>
        <a:p>
          <a:endParaRPr lang="pt-BR"/>
        </a:p>
      </dgm:t>
    </dgm:pt>
    <dgm:pt modelId="{B713833A-38BD-43F4-A1CE-13603DAC079A}">
      <dgm:prSet phldrT="[Texto]"/>
      <dgm:spPr/>
      <dgm:t>
        <a:bodyPr/>
        <a:lstStyle/>
        <a:p>
          <a:pPr algn="ctr">
            <a:buNone/>
          </a:pPr>
          <a:r>
            <a:rPr lang="pt-BR" dirty="0"/>
            <a:t>6M</a:t>
          </a:r>
        </a:p>
      </dgm:t>
    </dgm:pt>
    <dgm:pt modelId="{E7C38671-5A06-4703-8568-4614694EA5CA}" type="parTrans" cxnId="{1EF19852-27C4-463F-9E06-FB8D3891206B}">
      <dgm:prSet/>
      <dgm:spPr/>
      <dgm:t>
        <a:bodyPr/>
        <a:lstStyle/>
        <a:p>
          <a:endParaRPr lang="pt-BR"/>
        </a:p>
      </dgm:t>
    </dgm:pt>
    <dgm:pt modelId="{BFDEF1CF-8C83-4C4F-862A-0A46235F163C}" type="sibTrans" cxnId="{1EF19852-27C4-463F-9E06-FB8D3891206B}">
      <dgm:prSet/>
      <dgm:spPr/>
      <dgm:t>
        <a:bodyPr/>
        <a:lstStyle/>
        <a:p>
          <a:endParaRPr lang="pt-BR"/>
        </a:p>
      </dgm:t>
    </dgm:pt>
    <dgm:pt modelId="{19BB3DA4-2204-4125-B2A5-42AA15C39715}">
      <dgm:prSet phldrT="[Texto]"/>
      <dgm:spPr/>
      <dgm:t>
        <a:bodyPr/>
        <a:lstStyle/>
        <a:p>
          <a:r>
            <a:rPr lang="pt-BR" dirty="0"/>
            <a:t>2007</a:t>
          </a:r>
        </a:p>
      </dgm:t>
    </dgm:pt>
    <dgm:pt modelId="{4A72B988-60B6-449E-90A6-F07904569EEF}" type="parTrans" cxnId="{4F9C821E-D9BC-4C38-9684-DE49323E1AF0}">
      <dgm:prSet/>
      <dgm:spPr/>
      <dgm:t>
        <a:bodyPr/>
        <a:lstStyle/>
        <a:p>
          <a:endParaRPr lang="pt-BR"/>
        </a:p>
      </dgm:t>
    </dgm:pt>
    <dgm:pt modelId="{3D21EAC4-B740-41A7-A121-E19C9588F392}" type="sibTrans" cxnId="{4F9C821E-D9BC-4C38-9684-DE49323E1AF0}">
      <dgm:prSet/>
      <dgm:spPr/>
      <dgm:t>
        <a:bodyPr/>
        <a:lstStyle/>
        <a:p>
          <a:endParaRPr lang="pt-BR"/>
        </a:p>
      </dgm:t>
    </dgm:pt>
    <dgm:pt modelId="{265559B0-B3FB-444D-8A4D-8984FB0D0E92}">
      <dgm:prSet phldrT="[Texto]"/>
      <dgm:spPr/>
      <dgm:t>
        <a:bodyPr/>
        <a:lstStyle/>
        <a:p>
          <a:r>
            <a:rPr lang="pt-BR" dirty="0"/>
            <a:t>2009</a:t>
          </a:r>
        </a:p>
      </dgm:t>
    </dgm:pt>
    <dgm:pt modelId="{6D429855-DD3B-43C0-9A2C-D997E47A11BD}" type="parTrans" cxnId="{34E295B6-FEF7-423B-B696-229E131965FE}">
      <dgm:prSet/>
      <dgm:spPr/>
      <dgm:t>
        <a:bodyPr/>
        <a:lstStyle/>
        <a:p>
          <a:endParaRPr lang="pt-BR"/>
        </a:p>
      </dgm:t>
    </dgm:pt>
    <dgm:pt modelId="{E92B0494-2A75-46C6-890C-7ABFA0A1E425}" type="sibTrans" cxnId="{34E295B6-FEF7-423B-B696-229E131965FE}">
      <dgm:prSet/>
      <dgm:spPr/>
      <dgm:t>
        <a:bodyPr/>
        <a:lstStyle/>
        <a:p>
          <a:endParaRPr lang="pt-BR"/>
        </a:p>
      </dgm:t>
    </dgm:pt>
    <dgm:pt modelId="{0C5081D8-83E7-4BF0-B862-DE67E78214D4}">
      <dgm:prSet phldrT="[Texto]"/>
      <dgm:spPr/>
      <dgm:t>
        <a:bodyPr/>
        <a:lstStyle/>
        <a:p>
          <a:r>
            <a:rPr lang="pt-BR" dirty="0"/>
            <a:t>2010</a:t>
          </a:r>
        </a:p>
      </dgm:t>
    </dgm:pt>
    <dgm:pt modelId="{EB610B38-5638-4126-80A7-9A010310455D}" type="parTrans" cxnId="{48A8BF6B-1627-4A57-B2BF-10278CE39F83}">
      <dgm:prSet/>
      <dgm:spPr/>
      <dgm:t>
        <a:bodyPr/>
        <a:lstStyle/>
        <a:p>
          <a:endParaRPr lang="pt-BR"/>
        </a:p>
      </dgm:t>
    </dgm:pt>
    <dgm:pt modelId="{84446064-A905-4EF3-96F9-B7E0018A1AEE}" type="sibTrans" cxnId="{48A8BF6B-1627-4A57-B2BF-10278CE39F83}">
      <dgm:prSet/>
      <dgm:spPr/>
      <dgm:t>
        <a:bodyPr/>
        <a:lstStyle/>
        <a:p>
          <a:endParaRPr lang="pt-BR"/>
        </a:p>
      </dgm:t>
    </dgm:pt>
    <dgm:pt modelId="{696A7D22-0D70-40C4-8668-3A679353CF96}">
      <dgm:prSet phldrT="[Texto]"/>
      <dgm:spPr/>
      <dgm:t>
        <a:bodyPr/>
        <a:lstStyle/>
        <a:p>
          <a:r>
            <a:rPr lang="pt-BR" dirty="0"/>
            <a:t>2011</a:t>
          </a:r>
        </a:p>
      </dgm:t>
    </dgm:pt>
    <dgm:pt modelId="{ECA3D0BB-FD75-49BB-8A6E-DD693E45E384}" type="parTrans" cxnId="{4500512B-E474-4084-90D6-756146638FFC}">
      <dgm:prSet/>
      <dgm:spPr/>
      <dgm:t>
        <a:bodyPr/>
        <a:lstStyle/>
        <a:p>
          <a:endParaRPr lang="pt-BR"/>
        </a:p>
      </dgm:t>
    </dgm:pt>
    <dgm:pt modelId="{277BD7A8-5504-421B-ADA4-BAE4196039CA}" type="sibTrans" cxnId="{4500512B-E474-4084-90D6-756146638FFC}">
      <dgm:prSet/>
      <dgm:spPr/>
      <dgm:t>
        <a:bodyPr/>
        <a:lstStyle/>
        <a:p>
          <a:endParaRPr lang="pt-BR"/>
        </a:p>
      </dgm:t>
    </dgm:pt>
    <dgm:pt modelId="{EBB9FC8D-6142-46A5-AB0D-61220263B433}">
      <dgm:prSet phldrT="[Texto]"/>
      <dgm:spPr/>
      <dgm:t>
        <a:bodyPr/>
        <a:lstStyle/>
        <a:p>
          <a:r>
            <a:rPr lang="pt-BR" dirty="0"/>
            <a:t>2012</a:t>
          </a:r>
        </a:p>
      </dgm:t>
    </dgm:pt>
    <dgm:pt modelId="{2B747B4F-61E3-412D-8E9E-29F92CC4D695}" type="parTrans" cxnId="{502D01B4-6E3F-4BFA-BEB2-304F31D076D7}">
      <dgm:prSet/>
      <dgm:spPr/>
      <dgm:t>
        <a:bodyPr/>
        <a:lstStyle/>
        <a:p>
          <a:endParaRPr lang="pt-BR"/>
        </a:p>
      </dgm:t>
    </dgm:pt>
    <dgm:pt modelId="{03C8881C-57AD-497C-91FB-970EE5447B75}" type="sibTrans" cxnId="{502D01B4-6E3F-4BFA-BEB2-304F31D076D7}">
      <dgm:prSet/>
      <dgm:spPr/>
      <dgm:t>
        <a:bodyPr/>
        <a:lstStyle/>
        <a:p>
          <a:endParaRPr lang="pt-BR"/>
        </a:p>
      </dgm:t>
    </dgm:pt>
    <dgm:pt modelId="{5E89B72F-2729-46F4-B49F-A982A6D8F727}">
      <dgm:prSet phldrT="[Texto]"/>
      <dgm:spPr/>
      <dgm:t>
        <a:bodyPr/>
        <a:lstStyle/>
        <a:p>
          <a:pPr algn="ctr">
            <a:buNone/>
          </a:pPr>
          <a:r>
            <a:rPr lang="pt-BR" dirty="0"/>
            <a:t>12M</a:t>
          </a:r>
        </a:p>
      </dgm:t>
    </dgm:pt>
    <dgm:pt modelId="{572317C0-6509-4C9F-BFCE-5E773C1EA1C4}" type="parTrans" cxnId="{0E818230-4276-42D1-B3CF-783C500AE9D5}">
      <dgm:prSet/>
      <dgm:spPr/>
      <dgm:t>
        <a:bodyPr/>
        <a:lstStyle/>
        <a:p>
          <a:endParaRPr lang="pt-BR"/>
        </a:p>
      </dgm:t>
    </dgm:pt>
    <dgm:pt modelId="{6BFC8CF1-3E80-4495-B983-F1099D889145}" type="sibTrans" cxnId="{0E818230-4276-42D1-B3CF-783C500AE9D5}">
      <dgm:prSet/>
      <dgm:spPr/>
      <dgm:t>
        <a:bodyPr/>
        <a:lstStyle/>
        <a:p>
          <a:endParaRPr lang="pt-BR"/>
        </a:p>
      </dgm:t>
    </dgm:pt>
    <dgm:pt modelId="{6367016F-C21D-4DE5-8638-FA4E83E62F9D}">
      <dgm:prSet phldrT="[Texto]"/>
      <dgm:spPr/>
      <dgm:t>
        <a:bodyPr/>
        <a:lstStyle/>
        <a:p>
          <a:pPr algn="ctr">
            <a:buNone/>
          </a:pPr>
          <a:r>
            <a:rPr lang="pt-BR" dirty="0"/>
            <a:t>58M</a:t>
          </a:r>
        </a:p>
      </dgm:t>
    </dgm:pt>
    <dgm:pt modelId="{94BD9951-DD28-4811-BEB3-07F8D713A109}" type="parTrans" cxnId="{095B64EF-9449-40E4-85CD-3A6E13F09C3D}">
      <dgm:prSet/>
      <dgm:spPr/>
      <dgm:t>
        <a:bodyPr/>
        <a:lstStyle/>
        <a:p>
          <a:endParaRPr lang="pt-BR"/>
        </a:p>
      </dgm:t>
    </dgm:pt>
    <dgm:pt modelId="{A69F04BE-C864-4821-AD94-3102D4B69760}" type="sibTrans" cxnId="{095B64EF-9449-40E4-85CD-3A6E13F09C3D}">
      <dgm:prSet/>
      <dgm:spPr/>
      <dgm:t>
        <a:bodyPr/>
        <a:lstStyle/>
        <a:p>
          <a:endParaRPr lang="pt-BR"/>
        </a:p>
      </dgm:t>
    </dgm:pt>
    <dgm:pt modelId="{59B18F74-9DEE-48AF-A192-5202FFA1ABE4}">
      <dgm:prSet phldrT="[Texto]"/>
      <dgm:spPr/>
      <dgm:t>
        <a:bodyPr/>
        <a:lstStyle/>
        <a:p>
          <a:pPr algn="ctr">
            <a:buNone/>
          </a:pPr>
          <a:r>
            <a:rPr lang="pt-BR" dirty="0"/>
            <a:t>260M</a:t>
          </a:r>
        </a:p>
      </dgm:t>
    </dgm:pt>
    <dgm:pt modelId="{45DE9782-188B-4B30-984B-29085DCD345C}" type="parTrans" cxnId="{A84E2D95-1892-4ACF-ABDA-FD92543952B7}">
      <dgm:prSet/>
      <dgm:spPr/>
      <dgm:t>
        <a:bodyPr/>
        <a:lstStyle/>
        <a:p>
          <a:endParaRPr lang="pt-BR"/>
        </a:p>
      </dgm:t>
    </dgm:pt>
    <dgm:pt modelId="{3AD9DFD3-3943-4C46-A542-933AD2C3DBA9}" type="sibTrans" cxnId="{A84E2D95-1892-4ACF-ABDA-FD92543952B7}">
      <dgm:prSet/>
      <dgm:spPr/>
      <dgm:t>
        <a:bodyPr/>
        <a:lstStyle/>
        <a:p>
          <a:endParaRPr lang="pt-BR"/>
        </a:p>
      </dgm:t>
    </dgm:pt>
    <dgm:pt modelId="{0B6BCDA2-9630-4AA0-9054-C588984F4877}">
      <dgm:prSet phldrT="[Texto]"/>
      <dgm:spPr/>
      <dgm:t>
        <a:bodyPr/>
        <a:lstStyle/>
        <a:p>
          <a:pPr algn="ctr">
            <a:buNone/>
          </a:pPr>
          <a:r>
            <a:rPr lang="pt-BR" dirty="0"/>
            <a:t>600M</a:t>
          </a:r>
        </a:p>
      </dgm:t>
    </dgm:pt>
    <dgm:pt modelId="{CC7257DA-095F-47B5-83B8-2902C417C1F5}" type="parTrans" cxnId="{F35CE188-124A-41DA-AE1D-0B8A1450DBBA}">
      <dgm:prSet/>
      <dgm:spPr/>
      <dgm:t>
        <a:bodyPr/>
        <a:lstStyle/>
        <a:p>
          <a:endParaRPr lang="pt-BR"/>
        </a:p>
      </dgm:t>
    </dgm:pt>
    <dgm:pt modelId="{B748BA5A-2856-4EC0-AD1C-231698DA5478}" type="sibTrans" cxnId="{F35CE188-124A-41DA-AE1D-0B8A1450DBBA}">
      <dgm:prSet/>
      <dgm:spPr/>
      <dgm:t>
        <a:bodyPr/>
        <a:lstStyle/>
        <a:p>
          <a:endParaRPr lang="pt-BR"/>
        </a:p>
      </dgm:t>
    </dgm:pt>
    <dgm:pt modelId="{75783550-6539-44A3-BA62-64C4A70F0E6C}">
      <dgm:prSet phldrT="[Texto]"/>
      <dgm:spPr/>
      <dgm:t>
        <a:bodyPr/>
        <a:lstStyle/>
        <a:p>
          <a:pPr algn="ctr">
            <a:buNone/>
          </a:pPr>
          <a:r>
            <a:rPr lang="pt-BR" dirty="0"/>
            <a:t>845M</a:t>
          </a:r>
        </a:p>
      </dgm:t>
    </dgm:pt>
    <dgm:pt modelId="{6647DC53-1974-483C-B7CF-446D4B697425}" type="parTrans" cxnId="{A8313D2F-09E9-4EB2-A071-EF2D6BD3100B}">
      <dgm:prSet/>
      <dgm:spPr/>
      <dgm:t>
        <a:bodyPr/>
        <a:lstStyle/>
        <a:p>
          <a:endParaRPr lang="pt-BR"/>
        </a:p>
      </dgm:t>
    </dgm:pt>
    <dgm:pt modelId="{174C65EA-9148-4D4E-AADB-D9E06DD664BC}" type="sibTrans" cxnId="{A8313D2F-09E9-4EB2-A071-EF2D6BD3100B}">
      <dgm:prSet/>
      <dgm:spPr/>
      <dgm:t>
        <a:bodyPr/>
        <a:lstStyle/>
        <a:p>
          <a:endParaRPr lang="pt-BR"/>
        </a:p>
      </dgm:t>
    </dgm:pt>
    <dgm:pt modelId="{9369F6ED-5A76-4CB1-ABCE-8230FD057455}">
      <dgm:prSet phldrT="[Texto]"/>
      <dgm:spPr/>
      <dgm:t>
        <a:bodyPr/>
        <a:lstStyle/>
        <a:p>
          <a:pPr algn="ctr">
            <a:buNone/>
          </a:pPr>
          <a:r>
            <a:rPr lang="pt-BR" dirty="0"/>
            <a:t>1B</a:t>
          </a:r>
        </a:p>
      </dgm:t>
    </dgm:pt>
    <dgm:pt modelId="{254C06B9-AB47-45BE-A1B4-0D011F5CAEEA}" type="parTrans" cxnId="{D92862BC-A837-46AE-9C6B-DAD969FF29A0}">
      <dgm:prSet/>
      <dgm:spPr/>
      <dgm:t>
        <a:bodyPr/>
        <a:lstStyle/>
        <a:p>
          <a:endParaRPr lang="pt-BR"/>
        </a:p>
      </dgm:t>
    </dgm:pt>
    <dgm:pt modelId="{F82C7ABF-157A-4550-B144-EAC8C0E62F13}" type="sibTrans" cxnId="{D92862BC-A837-46AE-9C6B-DAD969FF29A0}">
      <dgm:prSet/>
      <dgm:spPr/>
      <dgm:t>
        <a:bodyPr/>
        <a:lstStyle/>
        <a:p>
          <a:endParaRPr lang="pt-BR"/>
        </a:p>
      </dgm:t>
    </dgm:pt>
    <dgm:pt modelId="{558EB7CE-4D85-4DD5-B838-46C34FC0440A}" type="pres">
      <dgm:prSet presAssocID="{224004FE-4610-4D64-903D-A9F506FA44C3}" presName="Name0" presStyleCnt="0">
        <dgm:presLayoutVars>
          <dgm:dir/>
          <dgm:animLvl val="lvl"/>
          <dgm:resizeHandles val="exact"/>
        </dgm:presLayoutVars>
      </dgm:prSet>
      <dgm:spPr/>
    </dgm:pt>
    <dgm:pt modelId="{9174FD2F-C454-4556-B15D-73BE7DA27CD9}" type="pres">
      <dgm:prSet presAssocID="{613B6745-DD62-4795-8156-E8F328B3B483}" presName="composite" presStyleCnt="0"/>
      <dgm:spPr/>
    </dgm:pt>
    <dgm:pt modelId="{5D357913-C07F-4C05-ABFC-87014F26DBF6}" type="pres">
      <dgm:prSet presAssocID="{613B6745-DD62-4795-8156-E8F328B3B483}" presName="parTx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3C57BD70-ACB9-4DBB-AF39-0B3999018E58}" type="pres">
      <dgm:prSet presAssocID="{613B6745-DD62-4795-8156-E8F328B3B483}" presName="desTx" presStyleLbl="revTx" presStyleIdx="0" presStyleCnt="8">
        <dgm:presLayoutVars>
          <dgm:bulletEnabled val="1"/>
        </dgm:presLayoutVars>
      </dgm:prSet>
      <dgm:spPr/>
    </dgm:pt>
    <dgm:pt modelId="{43FF9A0F-E809-4DE2-A802-E6BA71C498A2}" type="pres">
      <dgm:prSet presAssocID="{4DE8910D-6E69-40B4-ADFB-A53F27DDBBBE}" presName="space" presStyleCnt="0"/>
      <dgm:spPr/>
    </dgm:pt>
    <dgm:pt modelId="{02835F42-1352-4875-A52D-A6B8BA7E0AA1}" type="pres">
      <dgm:prSet presAssocID="{FAECCFA7-E070-4EEA-9F3B-ED5D09DD39B3}" presName="composite" presStyleCnt="0"/>
      <dgm:spPr/>
    </dgm:pt>
    <dgm:pt modelId="{18DE8D77-2D02-47C7-B7F2-EFBEADC4E3F6}" type="pres">
      <dgm:prSet presAssocID="{FAECCFA7-E070-4EEA-9F3B-ED5D09DD39B3}" presName="parTx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BB45FC60-6985-44D9-950F-905E2DB8BFA8}" type="pres">
      <dgm:prSet presAssocID="{FAECCFA7-E070-4EEA-9F3B-ED5D09DD39B3}" presName="desTx" presStyleLbl="revTx" presStyleIdx="1" presStyleCnt="8">
        <dgm:presLayoutVars>
          <dgm:bulletEnabled val="1"/>
        </dgm:presLayoutVars>
      </dgm:prSet>
      <dgm:spPr/>
    </dgm:pt>
    <dgm:pt modelId="{C92F1AF1-8780-4A7B-82C6-2D3171D5E1B0}" type="pres">
      <dgm:prSet presAssocID="{EDA46EE5-4E47-4F22-87F1-5C2A863D9BAA}" presName="space" presStyleCnt="0"/>
      <dgm:spPr/>
    </dgm:pt>
    <dgm:pt modelId="{ADF3B4DA-A3CA-444D-B89D-314C27294567}" type="pres">
      <dgm:prSet presAssocID="{105BD500-AA70-43D8-8E06-87B08B2EF952}" presName="composite" presStyleCnt="0"/>
      <dgm:spPr/>
    </dgm:pt>
    <dgm:pt modelId="{54BDB8C3-42A2-4FD6-8C2D-DDB2ECD9BC99}" type="pres">
      <dgm:prSet presAssocID="{105BD500-AA70-43D8-8E06-87B08B2EF952}" presName="parTx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341D01E-1D99-465C-92AA-125A2F811BEE}" type="pres">
      <dgm:prSet presAssocID="{105BD500-AA70-43D8-8E06-87B08B2EF952}" presName="desTx" presStyleLbl="revTx" presStyleIdx="2" presStyleCnt="8">
        <dgm:presLayoutVars>
          <dgm:bulletEnabled val="1"/>
        </dgm:presLayoutVars>
      </dgm:prSet>
      <dgm:spPr/>
    </dgm:pt>
    <dgm:pt modelId="{4109AAB9-D68B-45E3-814A-D2977EB971BA}" type="pres">
      <dgm:prSet presAssocID="{9478A4FB-F428-47A4-80B4-28CCD7C959D1}" presName="space" presStyleCnt="0"/>
      <dgm:spPr/>
    </dgm:pt>
    <dgm:pt modelId="{455539A2-DB84-4F0D-A885-DEE319322265}" type="pres">
      <dgm:prSet presAssocID="{19BB3DA4-2204-4125-B2A5-42AA15C39715}" presName="composite" presStyleCnt="0"/>
      <dgm:spPr/>
    </dgm:pt>
    <dgm:pt modelId="{2892FF24-90B8-4AC8-BC14-6DAD08C66F77}" type="pres">
      <dgm:prSet presAssocID="{19BB3DA4-2204-4125-B2A5-42AA15C39715}" presName="parTx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70BB8551-A3AA-433C-AD27-89D33C46AFB2}" type="pres">
      <dgm:prSet presAssocID="{19BB3DA4-2204-4125-B2A5-42AA15C39715}" presName="desTx" presStyleLbl="revTx" presStyleIdx="3" presStyleCnt="8">
        <dgm:presLayoutVars>
          <dgm:bulletEnabled val="1"/>
        </dgm:presLayoutVars>
      </dgm:prSet>
      <dgm:spPr/>
    </dgm:pt>
    <dgm:pt modelId="{B116774A-EA40-4E73-AA9D-D060583B4830}" type="pres">
      <dgm:prSet presAssocID="{3D21EAC4-B740-41A7-A121-E19C9588F392}" presName="space" presStyleCnt="0"/>
      <dgm:spPr/>
    </dgm:pt>
    <dgm:pt modelId="{71E27F6F-71C9-4893-9350-9DA34D870026}" type="pres">
      <dgm:prSet presAssocID="{265559B0-B3FB-444D-8A4D-8984FB0D0E92}" presName="composite" presStyleCnt="0"/>
      <dgm:spPr/>
    </dgm:pt>
    <dgm:pt modelId="{D5812F30-4391-4C88-9AE5-C764CE6A20F3}" type="pres">
      <dgm:prSet presAssocID="{265559B0-B3FB-444D-8A4D-8984FB0D0E92}" presName="parTx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E28372E0-A69D-4A8D-B0A9-B4FDA6F806CE}" type="pres">
      <dgm:prSet presAssocID="{265559B0-B3FB-444D-8A4D-8984FB0D0E92}" presName="desTx" presStyleLbl="revTx" presStyleIdx="4" presStyleCnt="8">
        <dgm:presLayoutVars>
          <dgm:bulletEnabled val="1"/>
        </dgm:presLayoutVars>
      </dgm:prSet>
      <dgm:spPr/>
    </dgm:pt>
    <dgm:pt modelId="{D89FFDF5-3ABD-4018-89CD-1ADC1849559E}" type="pres">
      <dgm:prSet presAssocID="{E92B0494-2A75-46C6-890C-7ABFA0A1E425}" presName="space" presStyleCnt="0"/>
      <dgm:spPr/>
    </dgm:pt>
    <dgm:pt modelId="{E8844A96-3BBD-40CA-9C37-1FD1894DBED6}" type="pres">
      <dgm:prSet presAssocID="{0C5081D8-83E7-4BF0-B862-DE67E78214D4}" presName="composite" presStyleCnt="0"/>
      <dgm:spPr/>
    </dgm:pt>
    <dgm:pt modelId="{8DAE0521-2A85-4AAF-B969-18EC8BCA8F93}" type="pres">
      <dgm:prSet presAssocID="{0C5081D8-83E7-4BF0-B862-DE67E78214D4}" presName="parTx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05952E5C-B1CF-4F88-B4AE-D61A497B444E}" type="pres">
      <dgm:prSet presAssocID="{0C5081D8-83E7-4BF0-B862-DE67E78214D4}" presName="desTx" presStyleLbl="revTx" presStyleIdx="5" presStyleCnt="8">
        <dgm:presLayoutVars>
          <dgm:bulletEnabled val="1"/>
        </dgm:presLayoutVars>
      </dgm:prSet>
      <dgm:spPr/>
    </dgm:pt>
    <dgm:pt modelId="{45ADCBB9-B616-4B13-9387-F99F0976CA59}" type="pres">
      <dgm:prSet presAssocID="{84446064-A905-4EF3-96F9-B7E0018A1AEE}" presName="space" presStyleCnt="0"/>
      <dgm:spPr/>
    </dgm:pt>
    <dgm:pt modelId="{826C287F-8F41-4A31-982F-4FAE8A0D3FB3}" type="pres">
      <dgm:prSet presAssocID="{696A7D22-0D70-40C4-8668-3A679353CF96}" presName="composite" presStyleCnt="0"/>
      <dgm:spPr/>
    </dgm:pt>
    <dgm:pt modelId="{947A0299-6B77-4C8C-BA29-16604C79DCF9}" type="pres">
      <dgm:prSet presAssocID="{696A7D22-0D70-40C4-8668-3A679353CF96}" presName="parTx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BEF627B5-2B0E-42FB-BC61-109515A01526}" type="pres">
      <dgm:prSet presAssocID="{696A7D22-0D70-40C4-8668-3A679353CF96}" presName="desTx" presStyleLbl="revTx" presStyleIdx="6" presStyleCnt="8">
        <dgm:presLayoutVars>
          <dgm:bulletEnabled val="1"/>
        </dgm:presLayoutVars>
      </dgm:prSet>
      <dgm:spPr/>
    </dgm:pt>
    <dgm:pt modelId="{640D455F-5999-41A2-BF1C-C96230E9AE08}" type="pres">
      <dgm:prSet presAssocID="{277BD7A8-5504-421B-ADA4-BAE4196039CA}" presName="space" presStyleCnt="0"/>
      <dgm:spPr/>
    </dgm:pt>
    <dgm:pt modelId="{2518CA88-E4A9-482C-9BC5-A6312D45CEBF}" type="pres">
      <dgm:prSet presAssocID="{EBB9FC8D-6142-46A5-AB0D-61220263B433}" presName="composite" presStyleCnt="0"/>
      <dgm:spPr/>
    </dgm:pt>
    <dgm:pt modelId="{5A75D043-0064-409D-86EA-2AA7D4D59E6A}" type="pres">
      <dgm:prSet presAssocID="{EBB9FC8D-6142-46A5-AB0D-61220263B433}" presName="parTx" presStyleLbl="node1" presStyleIdx="7" presStyleCnt="8">
        <dgm:presLayoutVars>
          <dgm:chMax val="0"/>
          <dgm:chPref val="0"/>
          <dgm:bulletEnabled val="1"/>
        </dgm:presLayoutVars>
      </dgm:prSet>
      <dgm:spPr/>
    </dgm:pt>
    <dgm:pt modelId="{3D5420F6-327E-48B2-BC0D-BEA125268541}" type="pres">
      <dgm:prSet presAssocID="{EBB9FC8D-6142-46A5-AB0D-61220263B433}" presName="desTx" presStyleLbl="revTx" presStyleIdx="7" presStyleCnt="8">
        <dgm:presLayoutVars>
          <dgm:bulletEnabled val="1"/>
        </dgm:presLayoutVars>
      </dgm:prSet>
      <dgm:spPr/>
    </dgm:pt>
  </dgm:ptLst>
  <dgm:cxnLst>
    <dgm:cxn modelId="{92B83502-F8A3-480D-9912-3A65F8C6CCF5}" type="presOf" srcId="{613B6745-DD62-4795-8156-E8F328B3B483}" destId="{5D357913-C07F-4C05-ABFC-87014F26DBF6}" srcOrd="0" destOrd="0" presId="urn:microsoft.com/office/officeart/2005/8/layout/chevron1"/>
    <dgm:cxn modelId="{4CED0207-A8E7-4355-A6BE-D4AAFE5C0775}" type="presOf" srcId="{0C5081D8-83E7-4BF0-B862-DE67E78214D4}" destId="{8DAE0521-2A85-4AAF-B969-18EC8BCA8F93}" srcOrd="0" destOrd="0" presId="urn:microsoft.com/office/officeart/2005/8/layout/chevron1"/>
    <dgm:cxn modelId="{3CDEF60B-11B7-45D5-A59A-316E6D00892C}" type="presOf" srcId="{105BD500-AA70-43D8-8E06-87B08B2EF952}" destId="{54BDB8C3-42A2-4FD6-8C2D-DDB2ECD9BC99}" srcOrd="0" destOrd="0" presId="urn:microsoft.com/office/officeart/2005/8/layout/chevron1"/>
    <dgm:cxn modelId="{4F9C821E-D9BC-4C38-9684-DE49323E1AF0}" srcId="{224004FE-4610-4D64-903D-A9F506FA44C3}" destId="{19BB3DA4-2204-4125-B2A5-42AA15C39715}" srcOrd="3" destOrd="0" parTransId="{4A72B988-60B6-449E-90A6-F07904569EEF}" sibTransId="{3D21EAC4-B740-41A7-A121-E19C9588F392}"/>
    <dgm:cxn modelId="{AF45D528-C73A-491F-9BD2-133C70B57B8B}" type="presOf" srcId="{966FAB20-47B9-48E4-8ACB-9F610B124D37}" destId="{3C57BD70-ACB9-4DBB-AF39-0B3999018E58}" srcOrd="0" destOrd="0" presId="urn:microsoft.com/office/officeart/2005/8/layout/chevron1"/>
    <dgm:cxn modelId="{4500512B-E474-4084-90D6-756146638FFC}" srcId="{224004FE-4610-4D64-903D-A9F506FA44C3}" destId="{696A7D22-0D70-40C4-8668-3A679353CF96}" srcOrd="6" destOrd="0" parTransId="{ECA3D0BB-FD75-49BB-8A6E-DD693E45E384}" sibTransId="{277BD7A8-5504-421B-ADA4-BAE4196039CA}"/>
    <dgm:cxn modelId="{C5E4DF2D-6B2E-4CDC-971E-AF8F383EC0CC}" type="presOf" srcId="{59B18F74-9DEE-48AF-A192-5202FFA1ABE4}" destId="{E28372E0-A69D-4A8D-B0A9-B4FDA6F806CE}" srcOrd="0" destOrd="0" presId="urn:microsoft.com/office/officeart/2005/8/layout/chevron1"/>
    <dgm:cxn modelId="{A8313D2F-09E9-4EB2-A071-EF2D6BD3100B}" srcId="{696A7D22-0D70-40C4-8668-3A679353CF96}" destId="{75783550-6539-44A3-BA62-64C4A70F0E6C}" srcOrd="0" destOrd="0" parTransId="{6647DC53-1974-483C-B7CF-446D4B697425}" sibTransId="{174C65EA-9148-4D4E-AADB-D9E06DD664BC}"/>
    <dgm:cxn modelId="{0E818230-4276-42D1-B3CF-783C500AE9D5}" srcId="{105BD500-AA70-43D8-8E06-87B08B2EF952}" destId="{5E89B72F-2729-46F4-B49F-A982A6D8F727}" srcOrd="0" destOrd="0" parTransId="{572317C0-6509-4C9F-BFCE-5E773C1EA1C4}" sibTransId="{6BFC8CF1-3E80-4495-B983-F1099D889145}"/>
    <dgm:cxn modelId="{16D9625D-DDD1-4AB9-A279-0C4BDA82057A}" type="presOf" srcId="{696A7D22-0D70-40C4-8668-3A679353CF96}" destId="{947A0299-6B77-4C8C-BA29-16604C79DCF9}" srcOrd="0" destOrd="0" presId="urn:microsoft.com/office/officeart/2005/8/layout/chevron1"/>
    <dgm:cxn modelId="{6DE6455F-2C68-441D-A1B6-56CAF2079638}" type="presOf" srcId="{75783550-6539-44A3-BA62-64C4A70F0E6C}" destId="{BEF627B5-2B0E-42FB-BC61-109515A01526}" srcOrd="0" destOrd="0" presId="urn:microsoft.com/office/officeart/2005/8/layout/chevron1"/>
    <dgm:cxn modelId="{0C39BC60-1A8C-4157-B600-E9BF351C1FAE}" type="presOf" srcId="{0B6BCDA2-9630-4AA0-9054-C588984F4877}" destId="{05952E5C-B1CF-4F88-B4AE-D61A497B444E}" srcOrd="0" destOrd="0" presId="urn:microsoft.com/office/officeart/2005/8/layout/chevron1"/>
    <dgm:cxn modelId="{2841E061-4CB2-417A-A196-0F434F7A0636}" type="presOf" srcId="{EBB9FC8D-6142-46A5-AB0D-61220263B433}" destId="{5A75D043-0064-409D-86EA-2AA7D4D59E6A}" srcOrd="0" destOrd="0" presId="urn:microsoft.com/office/officeart/2005/8/layout/chevron1"/>
    <dgm:cxn modelId="{5DF44447-2433-404D-A27E-D10F6E851CE3}" type="presOf" srcId="{265559B0-B3FB-444D-8A4D-8984FB0D0E92}" destId="{D5812F30-4391-4C88-9AE5-C764CE6A20F3}" srcOrd="0" destOrd="0" presId="urn:microsoft.com/office/officeart/2005/8/layout/chevron1"/>
    <dgm:cxn modelId="{48A8BF6B-1627-4A57-B2BF-10278CE39F83}" srcId="{224004FE-4610-4D64-903D-A9F506FA44C3}" destId="{0C5081D8-83E7-4BF0-B862-DE67E78214D4}" srcOrd="5" destOrd="0" parTransId="{EB610B38-5638-4126-80A7-9A010310455D}" sibTransId="{84446064-A905-4EF3-96F9-B7E0018A1AEE}"/>
    <dgm:cxn modelId="{4EE00852-E88B-4C78-8407-E6B8C3011E1C}" type="presOf" srcId="{B713833A-38BD-43F4-A1CE-13603DAC079A}" destId="{BB45FC60-6985-44D9-950F-905E2DB8BFA8}" srcOrd="0" destOrd="0" presId="urn:microsoft.com/office/officeart/2005/8/layout/chevron1"/>
    <dgm:cxn modelId="{1EF19852-27C4-463F-9E06-FB8D3891206B}" srcId="{FAECCFA7-E070-4EEA-9F3B-ED5D09DD39B3}" destId="{B713833A-38BD-43F4-A1CE-13603DAC079A}" srcOrd="0" destOrd="0" parTransId="{E7C38671-5A06-4703-8568-4614694EA5CA}" sibTransId="{BFDEF1CF-8C83-4C4F-862A-0A46235F163C}"/>
    <dgm:cxn modelId="{943BB153-9064-464C-9663-106E0183A18D}" srcId="{224004FE-4610-4D64-903D-A9F506FA44C3}" destId="{FAECCFA7-E070-4EEA-9F3B-ED5D09DD39B3}" srcOrd="1" destOrd="0" parTransId="{41E26CAF-92D1-43B8-8D31-742CA83EE2B2}" sibTransId="{EDA46EE5-4E47-4F22-87F1-5C2A863D9BAA}"/>
    <dgm:cxn modelId="{5C6B4579-13D6-4D3C-B1AE-6EE713EEF7AB}" srcId="{613B6745-DD62-4795-8156-E8F328B3B483}" destId="{966FAB20-47B9-48E4-8ACB-9F610B124D37}" srcOrd="0" destOrd="0" parTransId="{9085D4BD-DED6-4435-BF82-84D99F15AB4E}" sibTransId="{5AA56DD1-AE19-4286-A82D-306EEBC9ACDC}"/>
    <dgm:cxn modelId="{9A142B7C-9008-41ED-95DA-75DB0B2C7A1E}" srcId="{224004FE-4610-4D64-903D-A9F506FA44C3}" destId="{613B6745-DD62-4795-8156-E8F328B3B483}" srcOrd="0" destOrd="0" parTransId="{D4AAEAD3-D084-459C-8649-D4E633EEA462}" sibTransId="{4DE8910D-6E69-40B4-ADFB-A53F27DDBBBE}"/>
    <dgm:cxn modelId="{F35CE188-124A-41DA-AE1D-0B8A1450DBBA}" srcId="{0C5081D8-83E7-4BF0-B862-DE67E78214D4}" destId="{0B6BCDA2-9630-4AA0-9054-C588984F4877}" srcOrd="0" destOrd="0" parTransId="{CC7257DA-095F-47B5-83B8-2902C417C1F5}" sibTransId="{B748BA5A-2856-4EC0-AD1C-231698DA5478}"/>
    <dgm:cxn modelId="{1333C78A-FEDD-4A23-9D89-F406D241608E}" srcId="{224004FE-4610-4D64-903D-A9F506FA44C3}" destId="{105BD500-AA70-43D8-8E06-87B08B2EF952}" srcOrd="2" destOrd="0" parTransId="{5A08FF59-B79D-4E33-A653-8541F509D29A}" sibTransId="{9478A4FB-F428-47A4-80B4-28CCD7C959D1}"/>
    <dgm:cxn modelId="{A84E2D95-1892-4ACF-ABDA-FD92543952B7}" srcId="{265559B0-B3FB-444D-8A4D-8984FB0D0E92}" destId="{59B18F74-9DEE-48AF-A192-5202FFA1ABE4}" srcOrd="0" destOrd="0" parTransId="{45DE9782-188B-4B30-984B-29085DCD345C}" sibTransId="{3AD9DFD3-3943-4C46-A542-933AD2C3DBA9}"/>
    <dgm:cxn modelId="{421B39A8-E642-4FAF-858F-B4655D507EF8}" type="presOf" srcId="{FAECCFA7-E070-4EEA-9F3B-ED5D09DD39B3}" destId="{18DE8D77-2D02-47C7-B7F2-EFBEADC4E3F6}" srcOrd="0" destOrd="0" presId="urn:microsoft.com/office/officeart/2005/8/layout/chevron1"/>
    <dgm:cxn modelId="{502D01B4-6E3F-4BFA-BEB2-304F31D076D7}" srcId="{224004FE-4610-4D64-903D-A9F506FA44C3}" destId="{EBB9FC8D-6142-46A5-AB0D-61220263B433}" srcOrd="7" destOrd="0" parTransId="{2B747B4F-61E3-412D-8E9E-29F92CC4D695}" sibTransId="{03C8881C-57AD-497C-91FB-970EE5447B75}"/>
    <dgm:cxn modelId="{10CBD9B4-D9C6-43B7-803F-5DE8FBE6303D}" type="presOf" srcId="{9369F6ED-5A76-4CB1-ABCE-8230FD057455}" destId="{3D5420F6-327E-48B2-BC0D-BEA125268541}" srcOrd="0" destOrd="0" presId="urn:microsoft.com/office/officeart/2005/8/layout/chevron1"/>
    <dgm:cxn modelId="{72846FB6-EE70-4657-A3D1-5B6921A8FBE6}" type="presOf" srcId="{6367016F-C21D-4DE5-8638-FA4E83E62F9D}" destId="{70BB8551-A3AA-433C-AD27-89D33C46AFB2}" srcOrd="0" destOrd="0" presId="urn:microsoft.com/office/officeart/2005/8/layout/chevron1"/>
    <dgm:cxn modelId="{34E295B6-FEF7-423B-B696-229E131965FE}" srcId="{224004FE-4610-4D64-903D-A9F506FA44C3}" destId="{265559B0-B3FB-444D-8A4D-8984FB0D0E92}" srcOrd="4" destOrd="0" parTransId="{6D429855-DD3B-43C0-9A2C-D997E47A11BD}" sibTransId="{E92B0494-2A75-46C6-890C-7ABFA0A1E425}"/>
    <dgm:cxn modelId="{D92862BC-A837-46AE-9C6B-DAD969FF29A0}" srcId="{EBB9FC8D-6142-46A5-AB0D-61220263B433}" destId="{9369F6ED-5A76-4CB1-ABCE-8230FD057455}" srcOrd="0" destOrd="0" parTransId="{254C06B9-AB47-45BE-A1B4-0D011F5CAEEA}" sibTransId="{F82C7ABF-157A-4550-B144-EAC8C0E62F13}"/>
    <dgm:cxn modelId="{13FD2ABE-63FA-4D87-A6AD-715F4C4975B9}" type="presOf" srcId="{224004FE-4610-4D64-903D-A9F506FA44C3}" destId="{558EB7CE-4D85-4DD5-B838-46C34FC0440A}" srcOrd="0" destOrd="0" presId="urn:microsoft.com/office/officeart/2005/8/layout/chevron1"/>
    <dgm:cxn modelId="{51D603C1-6D75-4EBE-BF3A-D74A46CD6890}" type="presOf" srcId="{19BB3DA4-2204-4125-B2A5-42AA15C39715}" destId="{2892FF24-90B8-4AC8-BC14-6DAD08C66F77}" srcOrd="0" destOrd="0" presId="urn:microsoft.com/office/officeart/2005/8/layout/chevron1"/>
    <dgm:cxn modelId="{095B64EF-9449-40E4-85CD-3A6E13F09C3D}" srcId="{19BB3DA4-2204-4125-B2A5-42AA15C39715}" destId="{6367016F-C21D-4DE5-8638-FA4E83E62F9D}" srcOrd="0" destOrd="0" parTransId="{94BD9951-DD28-4811-BEB3-07F8D713A109}" sibTransId="{A69F04BE-C864-4821-AD94-3102D4B69760}"/>
    <dgm:cxn modelId="{5D82BAF5-2EFC-4DED-82F0-510738231A49}" type="presOf" srcId="{5E89B72F-2729-46F4-B49F-A982A6D8F727}" destId="{9341D01E-1D99-465C-92AA-125A2F811BEE}" srcOrd="0" destOrd="0" presId="urn:microsoft.com/office/officeart/2005/8/layout/chevron1"/>
    <dgm:cxn modelId="{B0DD6293-AB46-4253-9D80-8FFCC6B3434D}" type="presParOf" srcId="{558EB7CE-4D85-4DD5-B838-46C34FC0440A}" destId="{9174FD2F-C454-4556-B15D-73BE7DA27CD9}" srcOrd="0" destOrd="0" presId="urn:microsoft.com/office/officeart/2005/8/layout/chevron1"/>
    <dgm:cxn modelId="{1DBC6473-7E05-441A-8A90-93EE96A7F3AB}" type="presParOf" srcId="{9174FD2F-C454-4556-B15D-73BE7DA27CD9}" destId="{5D357913-C07F-4C05-ABFC-87014F26DBF6}" srcOrd="0" destOrd="0" presId="urn:microsoft.com/office/officeart/2005/8/layout/chevron1"/>
    <dgm:cxn modelId="{49FC29B2-C8E0-4378-AC24-69FE1628B504}" type="presParOf" srcId="{9174FD2F-C454-4556-B15D-73BE7DA27CD9}" destId="{3C57BD70-ACB9-4DBB-AF39-0B3999018E58}" srcOrd="1" destOrd="0" presId="urn:microsoft.com/office/officeart/2005/8/layout/chevron1"/>
    <dgm:cxn modelId="{B1B5473D-701F-48AB-BEDF-DE30F954C4B2}" type="presParOf" srcId="{558EB7CE-4D85-4DD5-B838-46C34FC0440A}" destId="{43FF9A0F-E809-4DE2-A802-E6BA71C498A2}" srcOrd="1" destOrd="0" presId="urn:microsoft.com/office/officeart/2005/8/layout/chevron1"/>
    <dgm:cxn modelId="{70006FFA-4A11-46B1-ABAA-1572C0A92017}" type="presParOf" srcId="{558EB7CE-4D85-4DD5-B838-46C34FC0440A}" destId="{02835F42-1352-4875-A52D-A6B8BA7E0AA1}" srcOrd="2" destOrd="0" presId="urn:microsoft.com/office/officeart/2005/8/layout/chevron1"/>
    <dgm:cxn modelId="{766FEC0C-491F-4FAA-8708-403FF36B1719}" type="presParOf" srcId="{02835F42-1352-4875-A52D-A6B8BA7E0AA1}" destId="{18DE8D77-2D02-47C7-B7F2-EFBEADC4E3F6}" srcOrd="0" destOrd="0" presId="urn:microsoft.com/office/officeart/2005/8/layout/chevron1"/>
    <dgm:cxn modelId="{06876DE2-068F-4F22-87D1-CC6FFC53A6F9}" type="presParOf" srcId="{02835F42-1352-4875-A52D-A6B8BA7E0AA1}" destId="{BB45FC60-6985-44D9-950F-905E2DB8BFA8}" srcOrd="1" destOrd="0" presId="urn:microsoft.com/office/officeart/2005/8/layout/chevron1"/>
    <dgm:cxn modelId="{8BD82534-1336-44D6-8F2D-6AB882A18ADB}" type="presParOf" srcId="{558EB7CE-4D85-4DD5-B838-46C34FC0440A}" destId="{C92F1AF1-8780-4A7B-82C6-2D3171D5E1B0}" srcOrd="3" destOrd="0" presId="urn:microsoft.com/office/officeart/2005/8/layout/chevron1"/>
    <dgm:cxn modelId="{A0F13671-59B9-419E-AFA1-4E56F6FA7956}" type="presParOf" srcId="{558EB7CE-4D85-4DD5-B838-46C34FC0440A}" destId="{ADF3B4DA-A3CA-444D-B89D-314C27294567}" srcOrd="4" destOrd="0" presId="urn:microsoft.com/office/officeart/2005/8/layout/chevron1"/>
    <dgm:cxn modelId="{0C0B879F-0057-432B-A27B-513A3F5EFEC6}" type="presParOf" srcId="{ADF3B4DA-A3CA-444D-B89D-314C27294567}" destId="{54BDB8C3-42A2-4FD6-8C2D-DDB2ECD9BC99}" srcOrd="0" destOrd="0" presId="urn:microsoft.com/office/officeart/2005/8/layout/chevron1"/>
    <dgm:cxn modelId="{6B81CBB0-F6D7-41DB-B27E-7D252506D259}" type="presParOf" srcId="{ADF3B4DA-A3CA-444D-B89D-314C27294567}" destId="{9341D01E-1D99-465C-92AA-125A2F811BEE}" srcOrd="1" destOrd="0" presId="urn:microsoft.com/office/officeart/2005/8/layout/chevron1"/>
    <dgm:cxn modelId="{1759E5B3-709C-407A-B8DD-C8FDFE7FF9BF}" type="presParOf" srcId="{558EB7CE-4D85-4DD5-B838-46C34FC0440A}" destId="{4109AAB9-D68B-45E3-814A-D2977EB971BA}" srcOrd="5" destOrd="0" presId="urn:microsoft.com/office/officeart/2005/8/layout/chevron1"/>
    <dgm:cxn modelId="{D871C7DD-A0B3-4C55-AA9F-EE4CF2391D3B}" type="presParOf" srcId="{558EB7CE-4D85-4DD5-B838-46C34FC0440A}" destId="{455539A2-DB84-4F0D-A885-DEE319322265}" srcOrd="6" destOrd="0" presId="urn:microsoft.com/office/officeart/2005/8/layout/chevron1"/>
    <dgm:cxn modelId="{32A9D44D-3BAC-4209-9BE4-1676E4544788}" type="presParOf" srcId="{455539A2-DB84-4F0D-A885-DEE319322265}" destId="{2892FF24-90B8-4AC8-BC14-6DAD08C66F77}" srcOrd="0" destOrd="0" presId="urn:microsoft.com/office/officeart/2005/8/layout/chevron1"/>
    <dgm:cxn modelId="{9D0A6871-8282-411D-AF1F-788B9572D405}" type="presParOf" srcId="{455539A2-DB84-4F0D-A885-DEE319322265}" destId="{70BB8551-A3AA-433C-AD27-89D33C46AFB2}" srcOrd="1" destOrd="0" presId="urn:microsoft.com/office/officeart/2005/8/layout/chevron1"/>
    <dgm:cxn modelId="{1DC23EE5-4D7D-4AD6-9197-8D704A8CB2EF}" type="presParOf" srcId="{558EB7CE-4D85-4DD5-B838-46C34FC0440A}" destId="{B116774A-EA40-4E73-AA9D-D060583B4830}" srcOrd="7" destOrd="0" presId="urn:microsoft.com/office/officeart/2005/8/layout/chevron1"/>
    <dgm:cxn modelId="{D14E351E-FB21-4ADA-BC72-D2238110B4B7}" type="presParOf" srcId="{558EB7CE-4D85-4DD5-B838-46C34FC0440A}" destId="{71E27F6F-71C9-4893-9350-9DA34D870026}" srcOrd="8" destOrd="0" presId="urn:microsoft.com/office/officeart/2005/8/layout/chevron1"/>
    <dgm:cxn modelId="{7A5F0BA5-4B10-4CD0-86AD-2081AA3764BD}" type="presParOf" srcId="{71E27F6F-71C9-4893-9350-9DA34D870026}" destId="{D5812F30-4391-4C88-9AE5-C764CE6A20F3}" srcOrd="0" destOrd="0" presId="urn:microsoft.com/office/officeart/2005/8/layout/chevron1"/>
    <dgm:cxn modelId="{1975C291-7D1A-469E-85C4-5CCCD6057377}" type="presParOf" srcId="{71E27F6F-71C9-4893-9350-9DA34D870026}" destId="{E28372E0-A69D-4A8D-B0A9-B4FDA6F806CE}" srcOrd="1" destOrd="0" presId="urn:microsoft.com/office/officeart/2005/8/layout/chevron1"/>
    <dgm:cxn modelId="{166BBA78-427A-4F4D-96BC-B3B89AD46E07}" type="presParOf" srcId="{558EB7CE-4D85-4DD5-B838-46C34FC0440A}" destId="{D89FFDF5-3ABD-4018-89CD-1ADC1849559E}" srcOrd="9" destOrd="0" presId="urn:microsoft.com/office/officeart/2005/8/layout/chevron1"/>
    <dgm:cxn modelId="{E67115A6-85A3-487A-89D4-4DAE60BBA8D7}" type="presParOf" srcId="{558EB7CE-4D85-4DD5-B838-46C34FC0440A}" destId="{E8844A96-3BBD-40CA-9C37-1FD1894DBED6}" srcOrd="10" destOrd="0" presId="urn:microsoft.com/office/officeart/2005/8/layout/chevron1"/>
    <dgm:cxn modelId="{28ED882E-3180-4A75-AED6-2F47A308AA3B}" type="presParOf" srcId="{E8844A96-3BBD-40CA-9C37-1FD1894DBED6}" destId="{8DAE0521-2A85-4AAF-B969-18EC8BCA8F93}" srcOrd="0" destOrd="0" presId="urn:microsoft.com/office/officeart/2005/8/layout/chevron1"/>
    <dgm:cxn modelId="{236923E7-7FAE-4ABB-96E8-105C398E4C4E}" type="presParOf" srcId="{E8844A96-3BBD-40CA-9C37-1FD1894DBED6}" destId="{05952E5C-B1CF-4F88-B4AE-D61A497B444E}" srcOrd="1" destOrd="0" presId="urn:microsoft.com/office/officeart/2005/8/layout/chevron1"/>
    <dgm:cxn modelId="{DF95D3E0-948A-496C-966B-E3B6BA2424A7}" type="presParOf" srcId="{558EB7CE-4D85-4DD5-B838-46C34FC0440A}" destId="{45ADCBB9-B616-4B13-9387-F99F0976CA59}" srcOrd="11" destOrd="0" presId="urn:microsoft.com/office/officeart/2005/8/layout/chevron1"/>
    <dgm:cxn modelId="{B274B1DC-0646-4320-A57B-0435531C4C7A}" type="presParOf" srcId="{558EB7CE-4D85-4DD5-B838-46C34FC0440A}" destId="{826C287F-8F41-4A31-982F-4FAE8A0D3FB3}" srcOrd="12" destOrd="0" presId="urn:microsoft.com/office/officeart/2005/8/layout/chevron1"/>
    <dgm:cxn modelId="{A02FE305-18B6-4B57-856D-74FD91F472B5}" type="presParOf" srcId="{826C287F-8F41-4A31-982F-4FAE8A0D3FB3}" destId="{947A0299-6B77-4C8C-BA29-16604C79DCF9}" srcOrd="0" destOrd="0" presId="urn:microsoft.com/office/officeart/2005/8/layout/chevron1"/>
    <dgm:cxn modelId="{224A3016-E4F9-4464-BBEA-628F5055EC4B}" type="presParOf" srcId="{826C287F-8F41-4A31-982F-4FAE8A0D3FB3}" destId="{BEF627B5-2B0E-42FB-BC61-109515A01526}" srcOrd="1" destOrd="0" presId="urn:microsoft.com/office/officeart/2005/8/layout/chevron1"/>
    <dgm:cxn modelId="{5765B389-72BD-49EE-A488-333D7D82A2A9}" type="presParOf" srcId="{558EB7CE-4D85-4DD5-B838-46C34FC0440A}" destId="{640D455F-5999-41A2-BF1C-C96230E9AE08}" srcOrd="13" destOrd="0" presId="urn:microsoft.com/office/officeart/2005/8/layout/chevron1"/>
    <dgm:cxn modelId="{F32CCA38-668B-4D5B-AA1A-588FA5D8AA4B}" type="presParOf" srcId="{558EB7CE-4D85-4DD5-B838-46C34FC0440A}" destId="{2518CA88-E4A9-482C-9BC5-A6312D45CEBF}" srcOrd="14" destOrd="0" presId="urn:microsoft.com/office/officeart/2005/8/layout/chevron1"/>
    <dgm:cxn modelId="{72D3197B-91D5-45C7-8312-46FA099CC99F}" type="presParOf" srcId="{2518CA88-E4A9-482C-9BC5-A6312D45CEBF}" destId="{5A75D043-0064-409D-86EA-2AA7D4D59E6A}" srcOrd="0" destOrd="0" presId="urn:microsoft.com/office/officeart/2005/8/layout/chevron1"/>
    <dgm:cxn modelId="{EA902673-84A1-4824-9CD3-2D6D86DBBA22}" type="presParOf" srcId="{2518CA88-E4A9-482C-9BC5-A6312D45CEBF}" destId="{3D5420F6-327E-48B2-BC0D-BEA125268541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57913-C07F-4C05-ABFC-87014F26DBF6}">
      <dsp:nvSpPr>
        <dsp:cNvPr id="0" name=""/>
        <dsp:cNvSpPr/>
      </dsp:nvSpPr>
      <dsp:spPr>
        <a:xfrm>
          <a:off x="5203" y="484805"/>
          <a:ext cx="1045752" cy="4183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2004</a:t>
          </a:r>
        </a:p>
      </dsp:txBody>
      <dsp:txXfrm>
        <a:off x="214353" y="484805"/>
        <a:ext cx="627452" cy="418300"/>
      </dsp:txXfrm>
    </dsp:sp>
    <dsp:sp modelId="{3C57BD70-ACB9-4DBB-AF39-0B3999018E58}">
      <dsp:nvSpPr>
        <dsp:cNvPr id="0" name=""/>
        <dsp:cNvSpPr/>
      </dsp:nvSpPr>
      <dsp:spPr>
        <a:xfrm>
          <a:off x="5203" y="955394"/>
          <a:ext cx="836601" cy="3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2000" kern="1200" dirty="0"/>
            <a:t>1M</a:t>
          </a:r>
        </a:p>
      </dsp:txBody>
      <dsp:txXfrm>
        <a:off x="5203" y="955394"/>
        <a:ext cx="836601" cy="360000"/>
      </dsp:txXfrm>
    </dsp:sp>
    <dsp:sp modelId="{18DE8D77-2D02-47C7-B7F2-EFBEADC4E3F6}">
      <dsp:nvSpPr>
        <dsp:cNvPr id="0" name=""/>
        <dsp:cNvSpPr/>
      </dsp:nvSpPr>
      <dsp:spPr>
        <a:xfrm>
          <a:off x="834955" y="484805"/>
          <a:ext cx="1045752" cy="4183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2005</a:t>
          </a:r>
        </a:p>
      </dsp:txBody>
      <dsp:txXfrm>
        <a:off x="1044105" y="484805"/>
        <a:ext cx="627452" cy="418300"/>
      </dsp:txXfrm>
    </dsp:sp>
    <dsp:sp modelId="{BB45FC60-6985-44D9-950F-905E2DB8BFA8}">
      <dsp:nvSpPr>
        <dsp:cNvPr id="0" name=""/>
        <dsp:cNvSpPr/>
      </dsp:nvSpPr>
      <dsp:spPr>
        <a:xfrm>
          <a:off x="834955" y="955394"/>
          <a:ext cx="836601" cy="3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2000" kern="1200" dirty="0"/>
            <a:t>6M</a:t>
          </a:r>
        </a:p>
      </dsp:txBody>
      <dsp:txXfrm>
        <a:off x="834955" y="955394"/>
        <a:ext cx="836601" cy="360000"/>
      </dsp:txXfrm>
    </dsp:sp>
    <dsp:sp modelId="{54BDB8C3-42A2-4FD6-8C2D-DDB2ECD9BC99}">
      <dsp:nvSpPr>
        <dsp:cNvPr id="0" name=""/>
        <dsp:cNvSpPr/>
      </dsp:nvSpPr>
      <dsp:spPr>
        <a:xfrm>
          <a:off x="1664707" y="484805"/>
          <a:ext cx="1045752" cy="4183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2006</a:t>
          </a:r>
        </a:p>
      </dsp:txBody>
      <dsp:txXfrm>
        <a:off x="1873857" y="484805"/>
        <a:ext cx="627452" cy="418300"/>
      </dsp:txXfrm>
    </dsp:sp>
    <dsp:sp modelId="{9341D01E-1D99-465C-92AA-125A2F811BEE}">
      <dsp:nvSpPr>
        <dsp:cNvPr id="0" name=""/>
        <dsp:cNvSpPr/>
      </dsp:nvSpPr>
      <dsp:spPr>
        <a:xfrm>
          <a:off x="1664707" y="955394"/>
          <a:ext cx="836601" cy="3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2000" kern="1200" dirty="0"/>
            <a:t>12M</a:t>
          </a:r>
        </a:p>
      </dsp:txBody>
      <dsp:txXfrm>
        <a:off x="1664707" y="955394"/>
        <a:ext cx="836601" cy="360000"/>
      </dsp:txXfrm>
    </dsp:sp>
    <dsp:sp modelId="{2892FF24-90B8-4AC8-BC14-6DAD08C66F77}">
      <dsp:nvSpPr>
        <dsp:cNvPr id="0" name=""/>
        <dsp:cNvSpPr/>
      </dsp:nvSpPr>
      <dsp:spPr>
        <a:xfrm>
          <a:off x="2494459" y="484805"/>
          <a:ext cx="1045752" cy="4183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2007</a:t>
          </a:r>
        </a:p>
      </dsp:txBody>
      <dsp:txXfrm>
        <a:off x="2703609" y="484805"/>
        <a:ext cx="627452" cy="418300"/>
      </dsp:txXfrm>
    </dsp:sp>
    <dsp:sp modelId="{70BB8551-A3AA-433C-AD27-89D33C46AFB2}">
      <dsp:nvSpPr>
        <dsp:cNvPr id="0" name=""/>
        <dsp:cNvSpPr/>
      </dsp:nvSpPr>
      <dsp:spPr>
        <a:xfrm>
          <a:off x="2494459" y="955394"/>
          <a:ext cx="836601" cy="3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2000" kern="1200" dirty="0"/>
            <a:t>58M</a:t>
          </a:r>
        </a:p>
      </dsp:txBody>
      <dsp:txXfrm>
        <a:off x="2494459" y="955394"/>
        <a:ext cx="836601" cy="360000"/>
      </dsp:txXfrm>
    </dsp:sp>
    <dsp:sp modelId="{D5812F30-4391-4C88-9AE5-C764CE6A20F3}">
      <dsp:nvSpPr>
        <dsp:cNvPr id="0" name=""/>
        <dsp:cNvSpPr/>
      </dsp:nvSpPr>
      <dsp:spPr>
        <a:xfrm>
          <a:off x="3324212" y="484805"/>
          <a:ext cx="1045752" cy="4183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2009</a:t>
          </a:r>
        </a:p>
      </dsp:txBody>
      <dsp:txXfrm>
        <a:off x="3533362" y="484805"/>
        <a:ext cx="627452" cy="418300"/>
      </dsp:txXfrm>
    </dsp:sp>
    <dsp:sp modelId="{E28372E0-A69D-4A8D-B0A9-B4FDA6F806CE}">
      <dsp:nvSpPr>
        <dsp:cNvPr id="0" name=""/>
        <dsp:cNvSpPr/>
      </dsp:nvSpPr>
      <dsp:spPr>
        <a:xfrm>
          <a:off x="3324212" y="955394"/>
          <a:ext cx="836601" cy="3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2000" kern="1200" dirty="0"/>
            <a:t>260M</a:t>
          </a:r>
        </a:p>
      </dsp:txBody>
      <dsp:txXfrm>
        <a:off x="3324212" y="955394"/>
        <a:ext cx="836601" cy="360000"/>
      </dsp:txXfrm>
    </dsp:sp>
    <dsp:sp modelId="{8DAE0521-2A85-4AAF-B969-18EC8BCA8F93}">
      <dsp:nvSpPr>
        <dsp:cNvPr id="0" name=""/>
        <dsp:cNvSpPr/>
      </dsp:nvSpPr>
      <dsp:spPr>
        <a:xfrm>
          <a:off x="4153964" y="484805"/>
          <a:ext cx="1045752" cy="4183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2010</a:t>
          </a:r>
        </a:p>
      </dsp:txBody>
      <dsp:txXfrm>
        <a:off x="4363114" y="484805"/>
        <a:ext cx="627452" cy="418300"/>
      </dsp:txXfrm>
    </dsp:sp>
    <dsp:sp modelId="{05952E5C-B1CF-4F88-B4AE-D61A497B444E}">
      <dsp:nvSpPr>
        <dsp:cNvPr id="0" name=""/>
        <dsp:cNvSpPr/>
      </dsp:nvSpPr>
      <dsp:spPr>
        <a:xfrm>
          <a:off x="4153964" y="955394"/>
          <a:ext cx="836601" cy="3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2000" kern="1200" dirty="0"/>
            <a:t>600M</a:t>
          </a:r>
        </a:p>
      </dsp:txBody>
      <dsp:txXfrm>
        <a:off x="4153964" y="955394"/>
        <a:ext cx="836601" cy="360000"/>
      </dsp:txXfrm>
    </dsp:sp>
    <dsp:sp modelId="{947A0299-6B77-4C8C-BA29-16604C79DCF9}">
      <dsp:nvSpPr>
        <dsp:cNvPr id="0" name=""/>
        <dsp:cNvSpPr/>
      </dsp:nvSpPr>
      <dsp:spPr>
        <a:xfrm>
          <a:off x="4983716" y="484805"/>
          <a:ext cx="1045752" cy="4183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2011</a:t>
          </a:r>
        </a:p>
      </dsp:txBody>
      <dsp:txXfrm>
        <a:off x="5192866" y="484805"/>
        <a:ext cx="627452" cy="418300"/>
      </dsp:txXfrm>
    </dsp:sp>
    <dsp:sp modelId="{BEF627B5-2B0E-42FB-BC61-109515A01526}">
      <dsp:nvSpPr>
        <dsp:cNvPr id="0" name=""/>
        <dsp:cNvSpPr/>
      </dsp:nvSpPr>
      <dsp:spPr>
        <a:xfrm>
          <a:off x="4983716" y="955394"/>
          <a:ext cx="836601" cy="3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2000" kern="1200" dirty="0"/>
            <a:t>845M</a:t>
          </a:r>
        </a:p>
      </dsp:txBody>
      <dsp:txXfrm>
        <a:off x="4983716" y="955394"/>
        <a:ext cx="836601" cy="360000"/>
      </dsp:txXfrm>
    </dsp:sp>
    <dsp:sp modelId="{5A75D043-0064-409D-86EA-2AA7D4D59E6A}">
      <dsp:nvSpPr>
        <dsp:cNvPr id="0" name=""/>
        <dsp:cNvSpPr/>
      </dsp:nvSpPr>
      <dsp:spPr>
        <a:xfrm>
          <a:off x="5813468" y="484805"/>
          <a:ext cx="1045752" cy="4183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2012</a:t>
          </a:r>
        </a:p>
      </dsp:txBody>
      <dsp:txXfrm>
        <a:off x="6022618" y="484805"/>
        <a:ext cx="627452" cy="418300"/>
      </dsp:txXfrm>
    </dsp:sp>
    <dsp:sp modelId="{3D5420F6-327E-48B2-BC0D-BEA125268541}">
      <dsp:nvSpPr>
        <dsp:cNvPr id="0" name=""/>
        <dsp:cNvSpPr/>
      </dsp:nvSpPr>
      <dsp:spPr>
        <a:xfrm>
          <a:off x="5813468" y="955394"/>
          <a:ext cx="836601" cy="3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2000" kern="1200" dirty="0"/>
            <a:t>1B</a:t>
          </a:r>
        </a:p>
      </dsp:txBody>
      <dsp:txXfrm>
        <a:off x="5813468" y="955394"/>
        <a:ext cx="836601" cy="36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7A41B-C7FB-47DE-AC8E-59B97E5D108D}" type="datetimeFigureOut">
              <a:rPr lang="pt-BR" smtClean="0"/>
              <a:t>13/10/2017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437D6-763C-47E3-806D-BE414C03D3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289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50E22-89A8-4A1F-8C24-DAE0B77DC27B}" type="datetimeFigureOut">
              <a:rPr lang="pt-BR" smtClean="0"/>
              <a:t>13/10/2017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B8555-4912-445E-A206-BF446FDCF84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2057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1155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7214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2476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554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8619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6552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7368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7950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1035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11137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3300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32825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5304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1119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41233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12630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8439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79643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48880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80072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81329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5466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52213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91847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86851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25013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79488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42331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55565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39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33166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40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14445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41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37600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42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7562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75482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43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12581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44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18510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45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55493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46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50196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47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5207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48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92258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49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7842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50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09551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51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0404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52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8827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25131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53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74036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54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43908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55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97509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56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59927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57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83275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58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351945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59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67373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60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424084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61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59197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62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6179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284996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63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37288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64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374293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65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157156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66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481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655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1122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Quase 2 bilhões de usuários ativos todo mês (1.94) </a:t>
            </a:r>
          </a:p>
          <a:p>
            <a:endParaRPr lang="pt-BR" dirty="0"/>
          </a:p>
          <a:p>
            <a:r>
              <a:rPr lang="pt-BR" dirty="0"/>
              <a:t>Junho/2017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8555-4912-445E-A206-BF446FDCF84D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3917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599" y="-258582"/>
            <a:ext cx="10057771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2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4" t="3933" r="72648" b="126"/>
          <a:stretch/>
        </p:blipFill>
        <p:spPr>
          <a:xfrm>
            <a:off x="-7314" y="-62526"/>
            <a:ext cx="2164924" cy="5347351"/>
          </a:xfrm>
          <a:prstGeom prst="rect">
            <a:avLst/>
          </a:prstGeom>
        </p:spPr>
      </p:pic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140379" y="2847943"/>
            <a:ext cx="1657826" cy="506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pt-BR" altLang="pt-BR" sz="1600" b="1" dirty="0">
                <a:solidFill>
                  <a:schemeClr val="bg1"/>
                </a:solidFill>
                <a:latin typeface="Futura Medium"/>
              </a:rPr>
              <a:t>Coordenação:</a:t>
            </a: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167214" y="3356287"/>
            <a:ext cx="181249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Medium"/>
              </a:rPr>
              <a:t>Prof. Dr. Adolpho Walter Pimazzi Canton</a:t>
            </a:r>
          </a:p>
          <a:p>
            <a:pPr>
              <a:defRPr/>
            </a:pPr>
            <a:endParaRPr lang="pt-B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Medium"/>
            </a:endParaRPr>
          </a:p>
          <a:p>
            <a:pPr>
              <a:defRPr/>
            </a:pPr>
            <a:r>
              <a:rPr lang="pt-B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Medium"/>
              </a:rPr>
              <a:t>Profa. Dra. Alessandra de </a:t>
            </a:r>
            <a:r>
              <a:rPr lang="pt-BR" sz="10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Medium"/>
              </a:rPr>
              <a:t> Ávila </a:t>
            </a:r>
            <a:r>
              <a:rPr lang="pt-B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Medium"/>
              </a:rPr>
              <a:t>Montini</a:t>
            </a:r>
          </a:p>
          <a:p>
            <a:pPr>
              <a:defRPr/>
            </a:pPr>
            <a:endParaRPr lang="pt-B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Medium"/>
            </a:endParaRP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83518"/>
            <a:ext cx="1447888" cy="373817"/>
          </a:xfrm>
          <a:prstGeom prst="rect">
            <a:avLst/>
          </a:prstGeom>
        </p:spPr>
      </p:pic>
      <p:sp>
        <p:nvSpPr>
          <p:cNvPr id="23" name="Espaço Reservado para Conteúdo 2"/>
          <p:cNvSpPr>
            <a:spLocks noGrp="1"/>
          </p:cNvSpPr>
          <p:nvPr>
            <p:ph idx="1"/>
          </p:nvPr>
        </p:nvSpPr>
        <p:spPr>
          <a:xfrm>
            <a:off x="2157610" y="771550"/>
            <a:ext cx="6529190" cy="3823073"/>
          </a:xfrm>
        </p:spPr>
        <p:txBody>
          <a:bodyPr/>
          <a:lstStyle>
            <a:lvl1pPr>
              <a:defRPr sz="2400">
                <a:latin typeface="Futura Medium"/>
              </a:defRPr>
            </a:lvl1pPr>
            <a:lvl2pPr>
              <a:defRPr sz="2000">
                <a:latin typeface="Futura Medium"/>
              </a:defRPr>
            </a:lvl2pPr>
            <a:lvl3pPr>
              <a:defRPr sz="1800">
                <a:latin typeface="Futura Medium"/>
              </a:defRPr>
            </a:lvl3pPr>
            <a:lvl4pPr>
              <a:defRPr sz="1600">
                <a:latin typeface="Futura Medium"/>
              </a:defRPr>
            </a:lvl4pPr>
            <a:lvl5pPr>
              <a:defRPr sz="1400">
                <a:latin typeface="Futura Medium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41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9" y="7958"/>
            <a:ext cx="9144000" cy="514285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3823073"/>
          </a:xfrm>
        </p:spPr>
        <p:txBody>
          <a:bodyPr/>
          <a:lstStyle>
            <a:lvl1pPr>
              <a:defRPr sz="2400">
                <a:latin typeface="Futura Medium"/>
              </a:defRPr>
            </a:lvl1pPr>
            <a:lvl2pPr>
              <a:defRPr sz="2000">
                <a:latin typeface="Futura Medium"/>
              </a:defRPr>
            </a:lvl2pPr>
            <a:lvl3pPr>
              <a:defRPr sz="1800">
                <a:latin typeface="Futura Medium"/>
              </a:defRPr>
            </a:lvl3pPr>
            <a:lvl4pPr>
              <a:defRPr sz="1600">
                <a:latin typeface="Futura Medium"/>
              </a:defRPr>
            </a:lvl4pPr>
            <a:lvl5pPr>
              <a:defRPr sz="1400">
                <a:latin typeface="Futura Medium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9316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chemeClr val="accent5">
                    <a:lumMod val="75000"/>
                  </a:schemeClr>
                </a:solidFill>
                <a:latin typeface="Futura Medium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657408"/>
            <a:ext cx="1101483" cy="45479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724761"/>
            <a:ext cx="1300898" cy="335867"/>
          </a:xfrm>
          <a:prstGeom prst="rect">
            <a:avLst/>
          </a:prstGeom>
        </p:spPr>
      </p:pic>
      <p:sp>
        <p:nvSpPr>
          <p:cNvPr id="11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831128" y="4767263"/>
            <a:ext cx="42530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Futura Medium"/>
              </a:defRPr>
            </a:lvl1pPr>
          </a:lstStyle>
          <a:p>
            <a:r>
              <a:rPr lang="pt-BR" dirty="0"/>
              <a:t>Facebook API</a:t>
            </a:r>
          </a:p>
        </p:txBody>
      </p:sp>
      <p:sp>
        <p:nvSpPr>
          <p:cNvPr id="13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60229" y="4767263"/>
            <a:ext cx="13064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Futura Medium"/>
              </a:defRPr>
            </a:lvl1pPr>
          </a:lstStyle>
          <a:p>
            <a:fld id="{3379F01A-3EE9-4110-BDD9-E1BD68C2C4D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91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9"/>
            <a:ext cx="9144000" cy="514285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771550"/>
            <a:ext cx="4114799" cy="3823073"/>
          </a:xfrm>
        </p:spPr>
        <p:txBody>
          <a:bodyPr/>
          <a:lstStyle>
            <a:lvl1pPr>
              <a:defRPr sz="2400">
                <a:latin typeface="Futura Medium"/>
              </a:defRPr>
            </a:lvl1pPr>
            <a:lvl2pPr>
              <a:defRPr sz="2000">
                <a:latin typeface="Futura Medium"/>
              </a:defRPr>
            </a:lvl2pPr>
            <a:lvl3pPr>
              <a:defRPr sz="1800">
                <a:latin typeface="Futura Medium"/>
              </a:defRPr>
            </a:lvl3pPr>
            <a:lvl4pPr>
              <a:defRPr sz="1600">
                <a:latin typeface="Futura Medium"/>
              </a:defRPr>
            </a:lvl4pPr>
            <a:lvl5pPr>
              <a:defRPr sz="1400">
                <a:latin typeface="Futura Medium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9316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chemeClr val="accent5">
                    <a:lumMod val="75000"/>
                  </a:schemeClr>
                </a:solidFill>
                <a:latin typeface="Futura Medium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657408"/>
            <a:ext cx="1101483" cy="454794"/>
          </a:xfrm>
          <a:prstGeom prst="rect">
            <a:avLst/>
          </a:prstGeom>
        </p:spPr>
      </p:pic>
      <p:sp>
        <p:nvSpPr>
          <p:cNvPr id="10" name="Espaço Reservado para Conteúdo 2"/>
          <p:cNvSpPr>
            <a:spLocks noGrp="1"/>
          </p:cNvSpPr>
          <p:nvPr>
            <p:ph idx="13"/>
          </p:nvPr>
        </p:nvSpPr>
        <p:spPr>
          <a:xfrm>
            <a:off x="4580747" y="771550"/>
            <a:ext cx="4114799" cy="3823073"/>
          </a:xfrm>
        </p:spPr>
        <p:txBody>
          <a:bodyPr/>
          <a:lstStyle>
            <a:lvl1pPr>
              <a:defRPr sz="2400">
                <a:latin typeface="Futura Medium"/>
              </a:defRPr>
            </a:lvl1pPr>
            <a:lvl2pPr>
              <a:defRPr sz="2000">
                <a:latin typeface="Futura Medium"/>
              </a:defRPr>
            </a:lvl2pPr>
            <a:lvl3pPr>
              <a:defRPr sz="1800">
                <a:latin typeface="Futura Medium"/>
              </a:defRPr>
            </a:lvl3pPr>
            <a:lvl4pPr>
              <a:defRPr sz="1600">
                <a:latin typeface="Futura Medium"/>
              </a:defRPr>
            </a:lvl4pPr>
            <a:lvl5pPr>
              <a:defRPr sz="1400">
                <a:latin typeface="Futura Medium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724761"/>
            <a:ext cx="1300898" cy="335867"/>
          </a:xfrm>
          <a:prstGeom prst="rect">
            <a:avLst/>
          </a:prstGeom>
        </p:spPr>
      </p:pic>
      <p:sp>
        <p:nvSpPr>
          <p:cNvPr id="12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831128" y="4767263"/>
            <a:ext cx="42530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Futura Medium"/>
              </a:defRPr>
            </a:lvl1pPr>
          </a:lstStyle>
          <a:p>
            <a:r>
              <a:rPr lang="pt-BR" dirty="0"/>
              <a:t>Facebook API</a:t>
            </a:r>
          </a:p>
        </p:txBody>
      </p:sp>
      <p:sp>
        <p:nvSpPr>
          <p:cNvPr id="15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60229" y="4767263"/>
            <a:ext cx="13064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Futura Medium"/>
              </a:defRPr>
            </a:lvl1pPr>
          </a:lstStyle>
          <a:p>
            <a:fld id="{3379F01A-3EE9-4110-BDD9-E1BD68C2C4D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838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" y="4471"/>
            <a:ext cx="9144000" cy="514285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35646"/>
            <a:ext cx="4114799" cy="2958977"/>
          </a:xfrm>
        </p:spPr>
        <p:txBody>
          <a:bodyPr>
            <a:normAutofit/>
          </a:bodyPr>
          <a:lstStyle>
            <a:lvl1pPr>
              <a:defRPr sz="2000">
                <a:latin typeface="Futura Medium"/>
              </a:defRPr>
            </a:lvl1pPr>
            <a:lvl2pPr>
              <a:defRPr sz="1800">
                <a:latin typeface="Futura Medium"/>
              </a:defRPr>
            </a:lvl2pPr>
            <a:lvl3pPr>
              <a:defRPr sz="1600">
                <a:latin typeface="Futura Medium"/>
              </a:defRPr>
            </a:lvl3pPr>
            <a:lvl4pPr>
              <a:defRPr sz="1400">
                <a:latin typeface="Futura Medium"/>
              </a:defRPr>
            </a:lvl4pPr>
            <a:lvl5pPr>
              <a:defRPr sz="1200">
                <a:latin typeface="Futura Medium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9316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chemeClr val="accent5">
                    <a:lumMod val="75000"/>
                  </a:schemeClr>
                </a:solidFill>
                <a:latin typeface="Futura Medium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657408"/>
            <a:ext cx="1101483" cy="454794"/>
          </a:xfrm>
          <a:prstGeom prst="rect">
            <a:avLst/>
          </a:prstGeom>
        </p:spPr>
      </p:pic>
      <p:sp>
        <p:nvSpPr>
          <p:cNvPr id="10" name="Espaço Reservado para Conteúdo 2"/>
          <p:cNvSpPr>
            <a:spLocks noGrp="1"/>
          </p:cNvSpPr>
          <p:nvPr>
            <p:ph idx="13"/>
          </p:nvPr>
        </p:nvSpPr>
        <p:spPr>
          <a:xfrm>
            <a:off x="4580747" y="1635646"/>
            <a:ext cx="4114799" cy="2958977"/>
          </a:xfrm>
        </p:spPr>
        <p:txBody>
          <a:bodyPr>
            <a:normAutofit/>
          </a:bodyPr>
          <a:lstStyle>
            <a:lvl1pPr>
              <a:defRPr sz="2000">
                <a:latin typeface="Futura Medium"/>
              </a:defRPr>
            </a:lvl1pPr>
            <a:lvl2pPr>
              <a:defRPr sz="1800">
                <a:latin typeface="Futura Medium"/>
              </a:defRPr>
            </a:lvl2pPr>
            <a:lvl3pPr>
              <a:defRPr sz="1600">
                <a:latin typeface="Futura Medium"/>
              </a:defRPr>
            </a:lvl3pPr>
            <a:lvl4pPr>
              <a:defRPr sz="1400">
                <a:latin typeface="Futura Medium"/>
              </a:defRPr>
            </a:lvl4pPr>
            <a:lvl5pPr>
              <a:defRPr sz="1200">
                <a:latin typeface="Futura Medium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Texto 2"/>
          <p:cNvSpPr>
            <a:spLocks noGrp="1"/>
          </p:cNvSpPr>
          <p:nvPr>
            <p:ph type="body" idx="14"/>
          </p:nvPr>
        </p:nvSpPr>
        <p:spPr>
          <a:xfrm>
            <a:off x="457199" y="771550"/>
            <a:ext cx="4114799" cy="8604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>
                <a:latin typeface="Futura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12" name="Espaço Reservado para Texto 2"/>
          <p:cNvSpPr>
            <a:spLocks noGrp="1"/>
          </p:cNvSpPr>
          <p:nvPr>
            <p:ph type="body" idx="15"/>
          </p:nvPr>
        </p:nvSpPr>
        <p:spPr>
          <a:xfrm>
            <a:off x="4580747" y="771550"/>
            <a:ext cx="4114799" cy="8604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>
                <a:latin typeface="Futura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724761"/>
            <a:ext cx="1300898" cy="335867"/>
          </a:xfrm>
          <a:prstGeom prst="rect">
            <a:avLst/>
          </a:prstGeom>
        </p:spPr>
      </p:pic>
      <p:sp>
        <p:nvSpPr>
          <p:cNvPr id="14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831128" y="4767263"/>
            <a:ext cx="42530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Futura Medium"/>
              </a:defRPr>
            </a:lvl1pPr>
          </a:lstStyle>
          <a:p>
            <a:r>
              <a:rPr lang="pt-BR" dirty="0"/>
              <a:t>Facebook API</a:t>
            </a:r>
          </a:p>
        </p:txBody>
      </p:sp>
      <p:sp>
        <p:nvSpPr>
          <p:cNvPr id="1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60229" y="4767263"/>
            <a:ext cx="13064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Futura Medium"/>
              </a:defRPr>
            </a:lvl1pPr>
          </a:lstStyle>
          <a:p>
            <a:fld id="{3379F01A-3EE9-4110-BDD9-E1BD68C2C4D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361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" y="4471"/>
            <a:ext cx="9144000" cy="514285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75606"/>
            <a:ext cx="4114799" cy="3319017"/>
          </a:xfrm>
        </p:spPr>
        <p:txBody>
          <a:bodyPr>
            <a:normAutofit/>
          </a:bodyPr>
          <a:lstStyle>
            <a:lvl1pPr>
              <a:defRPr sz="2000">
                <a:latin typeface="Futura Medium"/>
              </a:defRPr>
            </a:lvl1pPr>
            <a:lvl2pPr>
              <a:defRPr sz="1800">
                <a:latin typeface="Futura Medium"/>
              </a:defRPr>
            </a:lvl2pPr>
            <a:lvl3pPr>
              <a:defRPr sz="1600">
                <a:latin typeface="Futura Medium"/>
              </a:defRPr>
            </a:lvl3pPr>
            <a:lvl4pPr>
              <a:defRPr sz="1400">
                <a:latin typeface="Futura Medium"/>
              </a:defRPr>
            </a:lvl4pPr>
            <a:lvl5pPr>
              <a:defRPr sz="1200">
                <a:latin typeface="Futura Medium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9316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chemeClr val="accent5">
                    <a:lumMod val="75000"/>
                  </a:schemeClr>
                </a:solidFill>
                <a:latin typeface="Futura Medium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657408"/>
            <a:ext cx="1101483" cy="454794"/>
          </a:xfrm>
          <a:prstGeom prst="rect">
            <a:avLst/>
          </a:prstGeom>
        </p:spPr>
      </p:pic>
      <p:sp>
        <p:nvSpPr>
          <p:cNvPr id="10" name="Espaço Reservado para Conteúdo 2"/>
          <p:cNvSpPr>
            <a:spLocks noGrp="1"/>
          </p:cNvSpPr>
          <p:nvPr>
            <p:ph idx="13"/>
          </p:nvPr>
        </p:nvSpPr>
        <p:spPr>
          <a:xfrm>
            <a:off x="4580747" y="1275606"/>
            <a:ext cx="4114799" cy="3319017"/>
          </a:xfrm>
        </p:spPr>
        <p:txBody>
          <a:bodyPr>
            <a:normAutofit/>
          </a:bodyPr>
          <a:lstStyle>
            <a:lvl1pPr>
              <a:defRPr sz="2000">
                <a:latin typeface="Futura Medium"/>
              </a:defRPr>
            </a:lvl1pPr>
            <a:lvl2pPr>
              <a:defRPr sz="1800">
                <a:latin typeface="Futura Medium"/>
              </a:defRPr>
            </a:lvl2pPr>
            <a:lvl3pPr>
              <a:defRPr sz="1600">
                <a:latin typeface="Futura Medium"/>
              </a:defRPr>
            </a:lvl3pPr>
            <a:lvl4pPr>
              <a:defRPr sz="1400">
                <a:latin typeface="Futura Medium"/>
              </a:defRPr>
            </a:lvl4pPr>
            <a:lvl5pPr>
              <a:defRPr sz="1200">
                <a:latin typeface="Futura Medium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Texto 2"/>
          <p:cNvSpPr>
            <a:spLocks noGrp="1"/>
          </p:cNvSpPr>
          <p:nvPr>
            <p:ph type="body" idx="14"/>
          </p:nvPr>
        </p:nvSpPr>
        <p:spPr>
          <a:xfrm>
            <a:off x="457199" y="771550"/>
            <a:ext cx="8219258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>
              <a:buFont typeface="Arial" panose="020B0604020202020204" pitchFamily="34" charset="0"/>
              <a:buChar char="•"/>
              <a:defRPr sz="2000" b="1">
                <a:latin typeface="Futura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724761"/>
            <a:ext cx="1300898" cy="335867"/>
          </a:xfrm>
          <a:prstGeom prst="rect">
            <a:avLst/>
          </a:prstGeom>
        </p:spPr>
      </p:pic>
      <p:sp>
        <p:nvSpPr>
          <p:cNvPr id="14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831128" y="4767263"/>
            <a:ext cx="42530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Futura Medium"/>
              </a:defRPr>
            </a:lvl1pPr>
          </a:lstStyle>
          <a:p>
            <a:r>
              <a:rPr lang="pt-BR" dirty="0"/>
              <a:t>Facebook API</a:t>
            </a:r>
          </a:p>
        </p:txBody>
      </p:sp>
      <p:sp>
        <p:nvSpPr>
          <p:cNvPr id="1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60229" y="4767263"/>
            <a:ext cx="13064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Futura Medium"/>
              </a:defRPr>
            </a:lvl1pPr>
          </a:lstStyle>
          <a:p>
            <a:fld id="{3379F01A-3EE9-4110-BDD9-E1BD68C2C4D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433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" y="4471"/>
            <a:ext cx="9144000" cy="514285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1" y="1635646"/>
            <a:ext cx="2962671" cy="295897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Futura Medium"/>
              </a:defRPr>
            </a:lvl1pPr>
            <a:lvl2pPr>
              <a:defRPr sz="1800">
                <a:latin typeface="Futura Md BT"/>
              </a:defRPr>
            </a:lvl2pPr>
            <a:lvl3pPr>
              <a:defRPr sz="1600">
                <a:latin typeface="Futura Md BT"/>
              </a:defRPr>
            </a:lvl3pPr>
            <a:lvl4pPr>
              <a:defRPr sz="1400">
                <a:latin typeface="Futura Md BT"/>
              </a:defRPr>
            </a:lvl4pPr>
            <a:lvl5pPr>
              <a:defRPr sz="1200">
                <a:latin typeface="Futura Md BT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9316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chemeClr val="accent5">
                    <a:lumMod val="75000"/>
                  </a:schemeClr>
                </a:solidFill>
                <a:latin typeface="Futura Medium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657408"/>
            <a:ext cx="1101483" cy="454794"/>
          </a:xfrm>
          <a:prstGeom prst="rect">
            <a:avLst/>
          </a:prstGeom>
        </p:spPr>
      </p:pic>
      <p:sp>
        <p:nvSpPr>
          <p:cNvPr id="10" name="Espaço Reservado para Conteúdo 2"/>
          <p:cNvSpPr>
            <a:spLocks noGrp="1"/>
          </p:cNvSpPr>
          <p:nvPr>
            <p:ph idx="13"/>
          </p:nvPr>
        </p:nvSpPr>
        <p:spPr>
          <a:xfrm>
            <a:off x="3419873" y="771550"/>
            <a:ext cx="5275674" cy="3823073"/>
          </a:xfrm>
        </p:spPr>
        <p:txBody>
          <a:bodyPr>
            <a:normAutofit/>
          </a:bodyPr>
          <a:lstStyle>
            <a:lvl1pPr>
              <a:defRPr sz="2400">
                <a:latin typeface="Futura Medium"/>
              </a:defRPr>
            </a:lvl1pPr>
            <a:lvl2pPr>
              <a:defRPr sz="2000">
                <a:latin typeface="Futura Medium"/>
              </a:defRPr>
            </a:lvl2pPr>
            <a:lvl3pPr>
              <a:defRPr sz="1800">
                <a:latin typeface="Futura Medium"/>
              </a:defRPr>
            </a:lvl3pPr>
            <a:lvl4pPr>
              <a:defRPr sz="1600">
                <a:latin typeface="Futura Medium"/>
              </a:defRPr>
            </a:lvl4pPr>
            <a:lvl5pPr>
              <a:defRPr sz="1400">
                <a:latin typeface="Futura Medium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Texto 2"/>
          <p:cNvSpPr>
            <a:spLocks noGrp="1"/>
          </p:cNvSpPr>
          <p:nvPr>
            <p:ph type="body" idx="14"/>
          </p:nvPr>
        </p:nvSpPr>
        <p:spPr>
          <a:xfrm>
            <a:off x="457199" y="771550"/>
            <a:ext cx="2962673" cy="860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000" b="1">
                <a:latin typeface="Futura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724761"/>
            <a:ext cx="1300898" cy="335867"/>
          </a:xfrm>
          <a:prstGeom prst="rect">
            <a:avLst/>
          </a:prstGeom>
        </p:spPr>
      </p:pic>
      <p:sp>
        <p:nvSpPr>
          <p:cNvPr id="14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831128" y="4767263"/>
            <a:ext cx="42530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Futura Medium"/>
              </a:defRPr>
            </a:lvl1pPr>
          </a:lstStyle>
          <a:p>
            <a:r>
              <a:rPr lang="pt-BR" dirty="0"/>
              <a:t>Facebook API</a:t>
            </a:r>
          </a:p>
        </p:txBody>
      </p:sp>
      <p:sp>
        <p:nvSpPr>
          <p:cNvPr id="1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60229" y="4767263"/>
            <a:ext cx="13064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Futura Medium"/>
              </a:defRPr>
            </a:lvl1pPr>
          </a:lstStyle>
          <a:p>
            <a:fld id="{3379F01A-3EE9-4110-BDD9-E1BD68C2C4D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861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" y="4471"/>
            <a:ext cx="9144000" cy="514285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1" y="771550"/>
            <a:ext cx="2962671" cy="382307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Futura Medium"/>
              </a:defRPr>
            </a:lvl1pPr>
            <a:lvl2pPr>
              <a:defRPr sz="1800">
                <a:latin typeface="Futura Md BT"/>
              </a:defRPr>
            </a:lvl2pPr>
            <a:lvl3pPr>
              <a:defRPr sz="1600">
                <a:latin typeface="Futura Md BT"/>
              </a:defRPr>
            </a:lvl3pPr>
            <a:lvl4pPr>
              <a:defRPr sz="1400">
                <a:latin typeface="Futura Md BT"/>
              </a:defRPr>
            </a:lvl4pPr>
            <a:lvl5pPr>
              <a:defRPr sz="1200">
                <a:latin typeface="Futura Md BT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9316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chemeClr val="accent5">
                    <a:lumMod val="75000"/>
                  </a:schemeClr>
                </a:solidFill>
                <a:latin typeface="Futura Medium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657408"/>
            <a:ext cx="1101483" cy="454794"/>
          </a:xfrm>
          <a:prstGeom prst="rect">
            <a:avLst/>
          </a:prstGeom>
        </p:spPr>
      </p:pic>
      <p:sp>
        <p:nvSpPr>
          <p:cNvPr id="10" name="Espaço Reservado para Conteúdo 2"/>
          <p:cNvSpPr>
            <a:spLocks noGrp="1"/>
          </p:cNvSpPr>
          <p:nvPr>
            <p:ph idx="13"/>
          </p:nvPr>
        </p:nvSpPr>
        <p:spPr>
          <a:xfrm>
            <a:off x="3419873" y="771550"/>
            <a:ext cx="5275674" cy="3823073"/>
          </a:xfrm>
        </p:spPr>
        <p:txBody>
          <a:bodyPr>
            <a:normAutofit/>
          </a:bodyPr>
          <a:lstStyle>
            <a:lvl1pPr>
              <a:defRPr sz="2400">
                <a:latin typeface="Futura Medium"/>
              </a:defRPr>
            </a:lvl1pPr>
            <a:lvl2pPr>
              <a:defRPr sz="2000">
                <a:latin typeface="Futura Medium"/>
              </a:defRPr>
            </a:lvl2pPr>
            <a:lvl3pPr>
              <a:defRPr sz="1800">
                <a:latin typeface="Futura Medium"/>
              </a:defRPr>
            </a:lvl3pPr>
            <a:lvl4pPr>
              <a:defRPr sz="1600">
                <a:latin typeface="Futura Medium"/>
              </a:defRPr>
            </a:lvl4pPr>
            <a:lvl5pPr>
              <a:defRPr sz="1400">
                <a:latin typeface="Futura Medium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724761"/>
            <a:ext cx="1300898" cy="335867"/>
          </a:xfrm>
          <a:prstGeom prst="rect">
            <a:avLst/>
          </a:prstGeom>
        </p:spPr>
      </p:pic>
      <p:sp>
        <p:nvSpPr>
          <p:cNvPr id="14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831128" y="4767263"/>
            <a:ext cx="42530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Futura Medium"/>
              </a:defRPr>
            </a:lvl1pPr>
          </a:lstStyle>
          <a:p>
            <a:r>
              <a:rPr lang="pt-BR" dirty="0"/>
              <a:t>Facebook API</a:t>
            </a:r>
          </a:p>
        </p:txBody>
      </p:sp>
      <p:sp>
        <p:nvSpPr>
          <p:cNvPr id="1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60229" y="4767263"/>
            <a:ext cx="13064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Futura Medium"/>
              </a:defRPr>
            </a:lvl1pPr>
          </a:lstStyle>
          <a:p>
            <a:fld id="{3379F01A-3EE9-4110-BDD9-E1BD68C2C4D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683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" y="4471"/>
            <a:ext cx="9144000" cy="514285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34588" y="771550"/>
            <a:ext cx="2962671" cy="382307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Futura Medium"/>
              </a:defRPr>
            </a:lvl1pPr>
            <a:lvl2pPr>
              <a:defRPr sz="1800">
                <a:latin typeface="Futura Md BT"/>
              </a:defRPr>
            </a:lvl2pPr>
            <a:lvl3pPr>
              <a:defRPr sz="1600">
                <a:latin typeface="Futura Md BT"/>
              </a:defRPr>
            </a:lvl3pPr>
            <a:lvl4pPr>
              <a:defRPr sz="1400">
                <a:latin typeface="Futura Md BT"/>
              </a:defRPr>
            </a:lvl4pPr>
            <a:lvl5pPr>
              <a:defRPr sz="1200">
                <a:latin typeface="Futura Md BT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9316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chemeClr val="accent5">
                    <a:lumMod val="75000"/>
                  </a:schemeClr>
                </a:solidFill>
                <a:latin typeface="Futura Medium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657408"/>
            <a:ext cx="1101483" cy="454794"/>
          </a:xfrm>
          <a:prstGeom prst="rect">
            <a:avLst/>
          </a:prstGeom>
        </p:spPr>
      </p:pic>
      <p:sp>
        <p:nvSpPr>
          <p:cNvPr id="10" name="Espaço Reservado para Conteúdo 2"/>
          <p:cNvSpPr>
            <a:spLocks noGrp="1"/>
          </p:cNvSpPr>
          <p:nvPr>
            <p:ph idx="13"/>
          </p:nvPr>
        </p:nvSpPr>
        <p:spPr>
          <a:xfrm>
            <a:off x="460229" y="771550"/>
            <a:ext cx="5275674" cy="3823073"/>
          </a:xfrm>
        </p:spPr>
        <p:txBody>
          <a:bodyPr>
            <a:normAutofit/>
          </a:bodyPr>
          <a:lstStyle>
            <a:lvl1pPr>
              <a:defRPr sz="2400">
                <a:latin typeface="Futura Medium"/>
              </a:defRPr>
            </a:lvl1pPr>
            <a:lvl2pPr>
              <a:defRPr sz="2000">
                <a:latin typeface="Futura Medium"/>
              </a:defRPr>
            </a:lvl2pPr>
            <a:lvl3pPr>
              <a:defRPr sz="1800">
                <a:latin typeface="Futura Medium"/>
              </a:defRPr>
            </a:lvl3pPr>
            <a:lvl4pPr>
              <a:defRPr sz="1600">
                <a:latin typeface="Futura Medium"/>
              </a:defRPr>
            </a:lvl4pPr>
            <a:lvl5pPr>
              <a:defRPr sz="1400">
                <a:latin typeface="Futura Medium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724761"/>
            <a:ext cx="1300898" cy="335867"/>
          </a:xfrm>
          <a:prstGeom prst="rect">
            <a:avLst/>
          </a:prstGeom>
        </p:spPr>
      </p:pic>
      <p:sp>
        <p:nvSpPr>
          <p:cNvPr id="14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831128" y="4767263"/>
            <a:ext cx="42530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Futura Medium"/>
              </a:defRPr>
            </a:lvl1pPr>
          </a:lstStyle>
          <a:p>
            <a:r>
              <a:rPr lang="pt-BR" dirty="0"/>
              <a:t>Facebook API</a:t>
            </a:r>
          </a:p>
        </p:txBody>
      </p:sp>
      <p:sp>
        <p:nvSpPr>
          <p:cNvPr id="1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60229" y="4767263"/>
            <a:ext cx="13064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Futura Medium"/>
              </a:defRPr>
            </a:lvl1pPr>
          </a:lstStyle>
          <a:p>
            <a:fld id="{3379F01A-3EE9-4110-BDD9-E1BD68C2C4D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570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93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771550"/>
            <a:ext cx="8229600" cy="382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020272" y="4767263"/>
            <a:ext cx="166652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Futura Md BT"/>
              </a:defRPr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831128" y="4767263"/>
            <a:ext cx="514872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Futura Md BT"/>
              </a:defRPr>
            </a:lvl1pPr>
          </a:lstStyle>
          <a:p>
            <a:r>
              <a:rPr lang="pt-BR" dirty="0"/>
              <a:t>Facebook API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60229" y="4767263"/>
            <a:ext cx="13064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Futura Md BT"/>
              </a:defRPr>
            </a:lvl1pPr>
          </a:lstStyle>
          <a:p>
            <a:fld id="{3379F01A-3EE9-4110-BDD9-E1BD68C2C4DF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16" name="Conector reto 15"/>
          <p:cNvCxnSpPr/>
          <p:nvPr/>
        </p:nvCxnSpPr>
        <p:spPr>
          <a:xfrm>
            <a:off x="5597624" y="563112"/>
            <a:ext cx="0" cy="10216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8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63" r:id="rId3"/>
    <p:sldLayoutId id="2147483665" r:id="rId4"/>
    <p:sldLayoutId id="2147483664" r:id="rId5"/>
    <p:sldLayoutId id="2147483672" r:id="rId6"/>
    <p:sldLayoutId id="2147483668" r:id="rId7"/>
    <p:sldLayoutId id="2147483669" r:id="rId8"/>
    <p:sldLayoutId id="2147483670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accent5">
              <a:lumMod val="75000"/>
            </a:schemeClr>
          </a:solidFill>
          <a:latin typeface="Futura Medium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Medium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Futura Medium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Medium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Futura Medium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Futura Medium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docs/graph-api/overview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)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app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app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prof_dinomagri" TargetMode="External"/><Relationship Id="rId2" Type="http://schemas.openxmlformats.org/officeDocument/2006/relationships/hyperlink" Target="mailto:professor.dinomagri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inomagri.com/" TargetMode="External"/><Relationship Id="rId4" Type="http://schemas.openxmlformats.org/officeDocument/2006/relationships/hyperlink" Target="http://www.linkedin.com/in/dinomagri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tools/explorer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tools/explorer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lattes.cnpq.br/5673884504184733" TargetMode="External"/><Relationship Id="rId3" Type="http://schemas.openxmlformats.org/officeDocument/2006/relationships/hyperlink" Target="http://www.fia.com.br/" TargetMode="External"/><Relationship Id="rId7" Type="http://schemas.openxmlformats.org/officeDocument/2006/relationships/hyperlink" Target="http://www.ccg.p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cct.udesc.br/" TargetMode="External"/><Relationship Id="rId5" Type="http://schemas.openxmlformats.org/officeDocument/2006/relationships/hyperlink" Target="http://www.imed.edu.br/" TargetMode="External"/><Relationship Id="rId4" Type="http://schemas.openxmlformats.org/officeDocument/2006/relationships/hyperlink" Target="http://www.larc.usp.br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-sdk.readthedocs.org/en/latest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docs/graph-api/advanced/rate-limiting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ly.com/posmba-turma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ulaspythonfia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tools/explorer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docs/graph-api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urls.dinomagri.com/refs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98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pt-BR" dirty="0">
                <a:ea typeface="Futura Md BT" charset="0"/>
                <a:cs typeface="Futura Md BT" charset="0"/>
              </a:rPr>
              <a:t>Facebook é uma rede social fundada em Fevereiro de 2004 por </a:t>
            </a:r>
            <a:r>
              <a:rPr lang="en-US" b="1" dirty="0">
                <a:solidFill>
                  <a:srgbClr val="0070C0"/>
                </a:solidFill>
              </a:rPr>
              <a:t>Mark Zuckerberg</a:t>
            </a:r>
            <a:r>
              <a:rPr lang="en-US" dirty="0"/>
              <a:t>, Dustin Moskovitz, Chris Hughes e Eduardo Saverin.</a:t>
            </a:r>
            <a:endParaRPr lang="pt-BR" dirty="0">
              <a:ea typeface="Futura Md BT" charset="0"/>
              <a:cs typeface="Futura Md BT" charset="0"/>
            </a:endParaRPr>
          </a:p>
          <a:p>
            <a:pPr>
              <a:lnSpc>
                <a:spcPct val="160000"/>
              </a:lnSpc>
            </a:pPr>
            <a:r>
              <a:rPr lang="pt-BR" dirty="0">
                <a:ea typeface="Futura Md BT" charset="0"/>
                <a:cs typeface="Futura Md BT" charset="0"/>
              </a:rPr>
              <a:t>Nessa rede social podemos se conectar com amigos, familiares, colegas, seguir empresas, compartilhar informações, fotos, vídeos, realizar chamadas, entre outros.</a:t>
            </a:r>
          </a:p>
          <a:p>
            <a:pPr>
              <a:lnSpc>
                <a:spcPct val="160000"/>
              </a:lnSpc>
            </a:pPr>
            <a:r>
              <a:rPr lang="pt-BR" dirty="0">
                <a:ea typeface="Futura Md BT" charset="0"/>
                <a:cs typeface="Futura Md BT" charset="0"/>
              </a:rPr>
              <a:t>A primeira </a:t>
            </a:r>
            <a:r>
              <a:rPr lang="pt-BR" b="1" dirty="0">
                <a:solidFill>
                  <a:srgbClr val="0070C0"/>
                </a:solidFill>
                <a:ea typeface="Futura Md BT" charset="0"/>
                <a:cs typeface="Futura Md BT" charset="0"/>
              </a:rPr>
              <a:t>API</a:t>
            </a:r>
            <a:r>
              <a:rPr lang="pt-BR" dirty="0">
                <a:ea typeface="Futura Md BT" charset="0"/>
                <a:cs typeface="Futura Md BT" charset="0"/>
              </a:rPr>
              <a:t> do Facebook foi lançada em Agosto de </a:t>
            </a:r>
            <a:r>
              <a:rPr lang="pt-BR" b="1" dirty="0">
                <a:solidFill>
                  <a:srgbClr val="0070C0"/>
                </a:solidFill>
                <a:ea typeface="Futura Md BT" charset="0"/>
                <a:cs typeface="Futura Md BT" charset="0"/>
              </a:rPr>
              <a:t>2006</a:t>
            </a:r>
            <a:r>
              <a:rPr lang="pt-BR" dirty="0">
                <a:ea typeface="Futura Md BT" charset="0"/>
                <a:cs typeface="Futura Md BT" charset="0"/>
              </a:rPr>
              <a:t>.</a:t>
            </a:r>
          </a:p>
          <a:p>
            <a:pPr>
              <a:lnSpc>
                <a:spcPct val="160000"/>
              </a:lnSpc>
            </a:pPr>
            <a:endParaRPr lang="pt-BR" dirty="0">
              <a:ea typeface="Futura Md BT" charset="0"/>
              <a:cs typeface="Futura Md BT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Facebook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571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11</a:t>
            </a:fld>
            <a:endParaRPr lang="pt-BR" dirty="0"/>
          </a:p>
        </p:txBody>
      </p:sp>
      <p:pic>
        <p:nvPicPr>
          <p:cNvPr id="1026" name="Picture 2" descr="http://www.underconsideration.com/brandnew/archives/facebook_2015_logo_detail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105" y="2021479"/>
            <a:ext cx="2167112" cy="75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Arredondado 10"/>
          <p:cNvSpPr/>
          <p:nvPr/>
        </p:nvSpPr>
        <p:spPr>
          <a:xfrm>
            <a:off x="5654716" y="2934281"/>
            <a:ext cx="2877724" cy="137151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Futura Md BT"/>
              </a:rPr>
              <a:t>Controle de privacidade: é possível controlar quem pode acessar sua página</a:t>
            </a:r>
          </a:p>
        </p:txBody>
      </p:sp>
      <p:sp>
        <p:nvSpPr>
          <p:cNvPr id="12" name="Retângulo Arredondado 11"/>
          <p:cNvSpPr/>
          <p:nvPr/>
        </p:nvSpPr>
        <p:spPr>
          <a:xfrm>
            <a:off x="683569" y="2934281"/>
            <a:ext cx="2661700" cy="137151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Futura Md BT"/>
              </a:rPr>
              <a:t>Permite compartilhar interesses, trocar mensagens públicas e privadas </a:t>
            </a:r>
          </a:p>
        </p:txBody>
      </p:sp>
      <p:sp>
        <p:nvSpPr>
          <p:cNvPr id="13" name="Retângulo Arredondado 12"/>
          <p:cNvSpPr/>
          <p:nvPr/>
        </p:nvSpPr>
        <p:spPr>
          <a:xfrm>
            <a:off x="899592" y="555526"/>
            <a:ext cx="2445675" cy="137151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Futura Md BT"/>
              </a:rPr>
              <a:t>Permite conectar pessoas ao redor do mundo!</a:t>
            </a:r>
          </a:p>
        </p:txBody>
      </p:sp>
      <p:sp>
        <p:nvSpPr>
          <p:cNvPr id="14" name="Retângulo Arredondado 13"/>
          <p:cNvSpPr/>
          <p:nvPr/>
        </p:nvSpPr>
        <p:spPr>
          <a:xfrm>
            <a:off x="5654717" y="555526"/>
            <a:ext cx="2589691" cy="137151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Futura Md BT"/>
              </a:rPr>
              <a:t>Criar páginas, compartilhar imagens, mensagens, vídeos.</a:t>
            </a:r>
          </a:p>
        </p:txBody>
      </p:sp>
      <p:sp>
        <p:nvSpPr>
          <p:cNvPr id="2" name="Forma Livre 1"/>
          <p:cNvSpPr/>
          <p:nvPr/>
        </p:nvSpPr>
        <p:spPr>
          <a:xfrm>
            <a:off x="3203848" y="1139473"/>
            <a:ext cx="912368" cy="878513"/>
          </a:xfrm>
          <a:custGeom>
            <a:avLst/>
            <a:gdLst>
              <a:gd name="connsiteX0" fmla="*/ 709448 w 710863"/>
              <a:gd name="connsiteY0" fmla="*/ 1008993 h 1008993"/>
              <a:gd name="connsiteX1" fmla="*/ 599089 w 710863"/>
              <a:gd name="connsiteY1" fmla="*/ 299545 h 1008993"/>
              <a:gd name="connsiteX2" fmla="*/ 0 w 710863"/>
              <a:gd name="connsiteY2" fmla="*/ 0 h 1008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0863" h="1008993">
                <a:moveTo>
                  <a:pt x="709448" y="1008993"/>
                </a:moveTo>
                <a:cubicBezTo>
                  <a:pt x="713389" y="738351"/>
                  <a:pt x="717330" y="467710"/>
                  <a:pt x="599089" y="299545"/>
                </a:cubicBezTo>
                <a:cubicBezTo>
                  <a:pt x="480848" y="131380"/>
                  <a:pt x="240424" y="65690"/>
                  <a:pt x="0" y="0"/>
                </a:cubicBezTo>
              </a:path>
            </a:pathLst>
          </a:custGeom>
          <a:ln w="38100">
            <a:solidFill>
              <a:srgbClr val="4867AA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Forma Livre 9"/>
          <p:cNvSpPr/>
          <p:nvPr/>
        </p:nvSpPr>
        <p:spPr>
          <a:xfrm flipH="1">
            <a:off x="4716016" y="1143691"/>
            <a:ext cx="933506" cy="878513"/>
          </a:xfrm>
          <a:custGeom>
            <a:avLst/>
            <a:gdLst>
              <a:gd name="connsiteX0" fmla="*/ 709448 w 710863"/>
              <a:gd name="connsiteY0" fmla="*/ 1008993 h 1008993"/>
              <a:gd name="connsiteX1" fmla="*/ 599089 w 710863"/>
              <a:gd name="connsiteY1" fmla="*/ 299545 h 1008993"/>
              <a:gd name="connsiteX2" fmla="*/ 0 w 710863"/>
              <a:gd name="connsiteY2" fmla="*/ 0 h 1008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0863" h="1008993">
                <a:moveTo>
                  <a:pt x="709448" y="1008993"/>
                </a:moveTo>
                <a:cubicBezTo>
                  <a:pt x="713389" y="738351"/>
                  <a:pt x="717330" y="467710"/>
                  <a:pt x="599089" y="299545"/>
                </a:cubicBezTo>
                <a:cubicBezTo>
                  <a:pt x="480848" y="131380"/>
                  <a:pt x="240424" y="65690"/>
                  <a:pt x="0" y="0"/>
                </a:cubicBezTo>
              </a:path>
            </a:pathLst>
          </a:custGeom>
          <a:ln w="38100">
            <a:solidFill>
              <a:srgbClr val="4867AA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Forma Livre 14"/>
          <p:cNvSpPr/>
          <p:nvPr/>
        </p:nvSpPr>
        <p:spPr>
          <a:xfrm flipV="1">
            <a:off x="3190649" y="2709776"/>
            <a:ext cx="912368" cy="987867"/>
          </a:xfrm>
          <a:custGeom>
            <a:avLst/>
            <a:gdLst>
              <a:gd name="connsiteX0" fmla="*/ 709448 w 710863"/>
              <a:gd name="connsiteY0" fmla="*/ 1008993 h 1008993"/>
              <a:gd name="connsiteX1" fmla="*/ 599089 w 710863"/>
              <a:gd name="connsiteY1" fmla="*/ 299545 h 1008993"/>
              <a:gd name="connsiteX2" fmla="*/ 0 w 710863"/>
              <a:gd name="connsiteY2" fmla="*/ 0 h 1008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0863" h="1008993">
                <a:moveTo>
                  <a:pt x="709448" y="1008993"/>
                </a:moveTo>
                <a:cubicBezTo>
                  <a:pt x="713389" y="738351"/>
                  <a:pt x="717330" y="467710"/>
                  <a:pt x="599089" y="299545"/>
                </a:cubicBezTo>
                <a:cubicBezTo>
                  <a:pt x="480848" y="131380"/>
                  <a:pt x="240424" y="65690"/>
                  <a:pt x="0" y="0"/>
                </a:cubicBezTo>
              </a:path>
            </a:pathLst>
          </a:custGeom>
          <a:ln w="38100">
            <a:solidFill>
              <a:srgbClr val="4867AA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Forma Livre 15"/>
          <p:cNvSpPr/>
          <p:nvPr/>
        </p:nvSpPr>
        <p:spPr>
          <a:xfrm flipH="1" flipV="1">
            <a:off x="4702817" y="2721877"/>
            <a:ext cx="933506" cy="987867"/>
          </a:xfrm>
          <a:custGeom>
            <a:avLst/>
            <a:gdLst>
              <a:gd name="connsiteX0" fmla="*/ 709448 w 710863"/>
              <a:gd name="connsiteY0" fmla="*/ 1008993 h 1008993"/>
              <a:gd name="connsiteX1" fmla="*/ 599089 w 710863"/>
              <a:gd name="connsiteY1" fmla="*/ 299545 h 1008993"/>
              <a:gd name="connsiteX2" fmla="*/ 0 w 710863"/>
              <a:gd name="connsiteY2" fmla="*/ 0 h 1008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0863" h="1008993">
                <a:moveTo>
                  <a:pt x="709448" y="1008993"/>
                </a:moveTo>
                <a:cubicBezTo>
                  <a:pt x="713389" y="738351"/>
                  <a:pt x="717330" y="467710"/>
                  <a:pt x="599089" y="299545"/>
                </a:cubicBezTo>
                <a:cubicBezTo>
                  <a:pt x="480848" y="131380"/>
                  <a:pt x="240424" y="65690"/>
                  <a:pt x="0" y="0"/>
                </a:cubicBezTo>
              </a:path>
            </a:pathLst>
          </a:custGeom>
          <a:ln w="38100">
            <a:solidFill>
              <a:srgbClr val="4867AA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334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2" grpId="0" animBg="1"/>
      <p:bldP spid="10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Facebook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12</a:t>
            </a:fld>
            <a:endParaRPr lang="pt-BR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499419127"/>
              </p:ext>
            </p:extLst>
          </p:nvPr>
        </p:nvGraphicFramePr>
        <p:xfrm>
          <a:off x="1207228" y="1585186"/>
          <a:ext cx="6864424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tângulo Arredondado 7"/>
          <p:cNvSpPr/>
          <p:nvPr/>
        </p:nvSpPr>
        <p:spPr>
          <a:xfrm>
            <a:off x="863588" y="1087008"/>
            <a:ext cx="7416824" cy="65143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Futura Md BT"/>
              </a:rPr>
              <a:t>Quantidade de usuários ativos no Facebook ao longo dos anos</a:t>
            </a:r>
          </a:p>
        </p:txBody>
      </p:sp>
      <p:sp>
        <p:nvSpPr>
          <p:cNvPr id="9" name="Retângulo Arredondado 8"/>
          <p:cNvSpPr/>
          <p:nvPr/>
        </p:nvSpPr>
        <p:spPr>
          <a:xfrm>
            <a:off x="3131840" y="3507854"/>
            <a:ext cx="2376264" cy="45406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Futura Md BT"/>
              </a:rPr>
              <a:t>1 BILHÃO!!!!!</a:t>
            </a:r>
          </a:p>
        </p:txBody>
      </p:sp>
      <p:sp>
        <p:nvSpPr>
          <p:cNvPr id="10" name="Forma Livre 9"/>
          <p:cNvSpPr/>
          <p:nvPr/>
        </p:nvSpPr>
        <p:spPr>
          <a:xfrm rot="17930996" flipH="1" flipV="1">
            <a:off x="5175671" y="2674276"/>
            <a:ext cx="2079838" cy="1456252"/>
          </a:xfrm>
          <a:custGeom>
            <a:avLst/>
            <a:gdLst>
              <a:gd name="connsiteX0" fmla="*/ 709448 w 710863"/>
              <a:gd name="connsiteY0" fmla="*/ 1008993 h 1008993"/>
              <a:gd name="connsiteX1" fmla="*/ 599089 w 710863"/>
              <a:gd name="connsiteY1" fmla="*/ 299545 h 1008993"/>
              <a:gd name="connsiteX2" fmla="*/ 0 w 710863"/>
              <a:gd name="connsiteY2" fmla="*/ 0 h 1008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0863" h="1008993">
                <a:moveTo>
                  <a:pt x="709448" y="1008993"/>
                </a:moveTo>
                <a:cubicBezTo>
                  <a:pt x="713389" y="738351"/>
                  <a:pt x="717330" y="467710"/>
                  <a:pt x="599089" y="299545"/>
                </a:cubicBezTo>
                <a:cubicBezTo>
                  <a:pt x="480848" y="131380"/>
                  <a:pt x="240424" y="65690"/>
                  <a:pt x="0" y="0"/>
                </a:cubicBezTo>
              </a:path>
            </a:pathLst>
          </a:custGeom>
          <a:ln w="38100">
            <a:solidFill>
              <a:srgbClr val="4867AA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0B09392-5006-4564-B696-D64EA028B3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832" y="779842"/>
            <a:ext cx="7671608" cy="355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6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pt-BR" sz="2600" dirty="0">
                <a:latin typeface="Futura Md BT" charset="0"/>
                <a:ea typeface="Futura Md BT" charset="0"/>
                <a:cs typeface="Futura Md BT" charset="0"/>
              </a:rPr>
              <a:t>Desde 2012, o Facebook substituiu a API REST pela </a:t>
            </a:r>
            <a:r>
              <a:rPr lang="pt-BR" sz="2600" b="1" dirty="0">
                <a:solidFill>
                  <a:srgbClr val="0070C0"/>
                </a:solidFill>
                <a:latin typeface="Futura Md BT" charset="0"/>
                <a:ea typeface="Futura Md BT" charset="0"/>
                <a:cs typeface="Futura Md BT" charset="0"/>
              </a:rPr>
              <a:t>Graph API</a:t>
            </a:r>
            <a:r>
              <a:rPr lang="pt-BR" sz="2600" dirty="0">
                <a:latin typeface="Futura Md BT" charset="0"/>
                <a:ea typeface="Futura Md BT" charset="0"/>
                <a:cs typeface="Futura Md BT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sz="2600" dirty="0">
                <a:latin typeface="Futura Md BT" charset="0"/>
                <a:ea typeface="Futura Md BT" charset="0"/>
                <a:cs typeface="Futura Md BT" charset="0"/>
              </a:rPr>
              <a:t>A Graph API recebeu esse nome com base na ideia de um </a:t>
            </a:r>
            <a:r>
              <a:rPr lang="pt-BR" sz="2600" u="sng" dirty="0">
                <a:latin typeface="Futura Md BT" charset="0"/>
                <a:ea typeface="Futura Md BT" charset="0"/>
                <a:cs typeface="Futura Md BT" charset="0"/>
              </a:rPr>
              <a:t>Social Graph</a:t>
            </a:r>
            <a:r>
              <a:rPr lang="pt-BR" sz="2600" dirty="0">
                <a:latin typeface="Futura Md BT" charset="0"/>
                <a:ea typeface="Futura Md BT" charset="0"/>
                <a:cs typeface="Futura Md BT" charset="0"/>
              </a:rPr>
              <a:t>, que nada mais é do que uma representação das informações formada por:</a:t>
            </a:r>
          </a:p>
          <a:p>
            <a:pPr lvl="1">
              <a:lnSpc>
                <a:spcPct val="150000"/>
              </a:lnSpc>
            </a:pPr>
            <a:r>
              <a:rPr lang="pt-BR" sz="2300" b="1" dirty="0">
                <a:solidFill>
                  <a:srgbClr val="0070C0"/>
                </a:solidFill>
                <a:latin typeface="Futura Md BT" charset="0"/>
                <a:ea typeface="Futura Md BT" charset="0"/>
                <a:cs typeface="Futura Md BT" charset="0"/>
              </a:rPr>
              <a:t>Nós</a:t>
            </a:r>
            <a:r>
              <a:rPr lang="pt-BR" sz="2300" dirty="0">
                <a:latin typeface="Futura Md BT" charset="0"/>
                <a:ea typeface="Futura Md BT" charset="0"/>
                <a:cs typeface="Futura Md BT" charset="0"/>
              </a:rPr>
              <a:t> – basicamente “coisas” como um usuário, uma foto, uma página, um comentário.</a:t>
            </a:r>
          </a:p>
          <a:p>
            <a:pPr lvl="1">
              <a:lnSpc>
                <a:spcPct val="150000"/>
              </a:lnSpc>
            </a:pPr>
            <a:r>
              <a:rPr lang="pt-BR" sz="2300" b="1" dirty="0">
                <a:solidFill>
                  <a:srgbClr val="0070C0"/>
                </a:solidFill>
                <a:latin typeface="Futura Md BT" charset="0"/>
                <a:ea typeface="Futura Md BT" charset="0"/>
                <a:cs typeface="Futura Md BT" charset="0"/>
              </a:rPr>
              <a:t>Bordas</a:t>
            </a:r>
            <a:r>
              <a:rPr lang="pt-BR" sz="2300" dirty="0">
                <a:latin typeface="Futura Md BT" charset="0"/>
                <a:ea typeface="Futura Md BT" charset="0"/>
                <a:cs typeface="Futura Md BT" charset="0"/>
              </a:rPr>
              <a:t> – as conexões entre essas “coisas”, como fotos de uma página ou os comentários de uma Foto.</a:t>
            </a:r>
          </a:p>
          <a:p>
            <a:pPr lvl="1">
              <a:lnSpc>
                <a:spcPct val="150000"/>
              </a:lnSpc>
            </a:pPr>
            <a:r>
              <a:rPr lang="pt-BR" sz="2300" b="1" dirty="0">
                <a:solidFill>
                  <a:srgbClr val="0070C0"/>
                </a:solidFill>
                <a:latin typeface="Futura Md BT" charset="0"/>
                <a:ea typeface="Futura Md BT" charset="0"/>
                <a:cs typeface="Futura Md BT" charset="0"/>
              </a:rPr>
              <a:t>Campos</a:t>
            </a:r>
            <a:r>
              <a:rPr lang="pt-BR" sz="2300" dirty="0">
                <a:latin typeface="Futura Md BT" charset="0"/>
                <a:ea typeface="Futura Md BT" charset="0"/>
                <a:cs typeface="Futura Md BT" charset="0"/>
              </a:rPr>
              <a:t> – Informações sobre essas “coisas”, como o aniversário de uma pessoa ou o nome de uma Página.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400" dirty="0">
              <a:latin typeface="Futura Md BT" charset="0"/>
              <a:ea typeface="Futura Md BT" charset="0"/>
              <a:cs typeface="Futura Md BT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400" dirty="0">
                <a:latin typeface="Futura Md BT" charset="0"/>
                <a:ea typeface="Futura Md BT" charset="0"/>
                <a:cs typeface="Futura Md BT" charset="0"/>
              </a:rPr>
              <a:t>Fonte: </a:t>
            </a:r>
            <a:r>
              <a:rPr lang="pt-BR" sz="1400" dirty="0">
                <a:latin typeface="Futura Md BT" charset="0"/>
                <a:ea typeface="Futura Md BT" charset="0"/>
                <a:cs typeface="Futura Md BT" charset="0"/>
                <a:hlinkClick r:id="rId3"/>
              </a:rPr>
              <a:t>https://developers.facebook.com/docs/graph-api/overview/</a:t>
            </a:r>
            <a:r>
              <a:rPr lang="pt-BR" sz="1400" dirty="0">
                <a:latin typeface="Futura Md BT" charset="0"/>
                <a:ea typeface="Futura Md BT" charset="0"/>
                <a:cs typeface="Futura Md BT" charset="0"/>
              </a:rPr>
              <a:t>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Facebook API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002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Facebook API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14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844748"/>
            <a:ext cx="5204079" cy="3497824"/>
          </a:xfrm>
          <a:prstGeom prst="rect">
            <a:avLst/>
          </a:prstGeom>
        </p:spPr>
      </p:pic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771550"/>
            <a:ext cx="3106688" cy="38230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Basicamente uma </a:t>
            </a:r>
            <a:r>
              <a:rPr lang="pt-BR" sz="2000" b="1" dirty="0">
                <a:solidFill>
                  <a:srgbClr val="0070C0"/>
                </a:solidFill>
              </a:rPr>
              <a:t>Social Graph </a:t>
            </a:r>
            <a:r>
              <a:rPr lang="pt-BR" sz="2000" dirty="0"/>
              <a:t>descreve um mapa de usuários, suas conexões e objetos.</a:t>
            </a:r>
          </a:p>
          <a:p>
            <a:pPr>
              <a:lnSpc>
                <a:spcPct val="150000"/>
              </a:lnSpc>
            </a:pPr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8450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Conector reto 76"/>
          <p:cNvCxnSpPr/>
          <p:nvPr/>
        </p:nvCxnSpPr>
        <p:spPr>
          <a:xfrm flipV="1">
            <a:off x="3486480" y="2596864"/>
            <a:ext cx="2320525" cy="5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 flipV="1">
            <a:off x="1251796" y="2520572"/>
            <a:ext cx="2185705" cy="17073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flipV="1">
            <a:off x="1190246" y="2584464"/>
            <a:ext cx="1941594" cy="8423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to 95"/>
          <p:cNvCxnSpPr/>
          <p:nvPr/>
        </p:nvCxnSpPr>
        <p:spPr>
          <a:xfrm>
            <a:off x="1667232" y="2404308"/>
            <a:ext cx="1491078" cy="1023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ector reto 98"/>
          <p:cNvCxnSpPr/>
          <p:nvPr/>
        </p:nvCxnSpPr>
        <p:spPr>
          <a:xfrm flipV="1">
            <a:off x="5793205" y="2210849"/>
            <a:ext cx="1303656" cy="1879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reto 100"/>
          <p:cNvCxnSpPr/>
          <p:nvPr/>
        </p:nvCxnSpPr>
        <p:spPr>
          <a:xfrm>
            <a:off x="5945605" y="2551177"/>
            <a:ext cx="1151256" cy="2676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ector reto 102"/>
          <p:cNvCxnSpPr/>
          <p:nvPr/>
        </p:nvCxnSpPr>
        <p:spPr>
          <a:xfrm>
            <a:off x="5916381" y="2703256"/>
            <a:ext cx="2067345" cy="15246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reto 104"/>
          <p:cNvCxnSpPr/>
          <p:nvPr/>
        </p:nvCxnSpPr>
        <p:spPr>
          <a:xfrm flipV="1">
            <a:off x="5945605" y="1525820"/>
            <a:ext cx="1917210" cy="6404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 reto 107"/>
          <p:cNvCxnSpPr/>
          <p:nvPr/>
        </p:nvCxnSpPr>
        <p:spPr>
          <a:xfrm flipV="1">
            <a:off x="5938884" y="859216"/>
            <a:ext cx="1943065" cy="12289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to 79"/>
          <p:cNvCxnSpPr/>
          <p:nvPr/>
        </p:nvCxnSpPr>
        <p:spPr>
          <a:xfrm>
            <a:off x="1391318" y="767358"/>
            <a:ext cx="1975872" cy="13772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reto 81"/>
          <p:cNvCxnSpPr/>
          <p:nvPr/>
        </p:nvCxnSpPr>
        <p:spPr>
          <a:xfrm>
            <a:off x="1006102" y="977613"/>
            <a:ext cx="2361088" cy="12348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 reto 86"/>
          <p:cNvCxnSpPr/>
          <p:nvPr/>
        </p:nvCxnSpPr>
        <p:spPr>
          <a:xfrm>
            <a:off x="1349385" y="1444482"/>
            <a:ext cx="1931704" cy="8164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Agrupar 63"/>
          <p:cNvGrpSpPr/>
          <p:nvPr/>
        </p:nvGrpSpPr>
        <p:grpSpPr>
          <a:xfrm>
            <a:off x="6808829" y="1827705"/>
            <a:ext cx="1289857" cy="1292893"/>
            <a:chOff x="7308304" y="555526"/>
            <a:chExt cx="1289857" cy="1292893"/>
          </a:xfrm>
        </p:grpSpPr>
        <p:cxnSp>
          <p:nvCxnSpPr>
            <p:cNvPr id="65" name="Conector reto 64"/>
            <p:cNvCxnSpPr/>
            <p:nvPr/>
          </p:nvCxnSpPr>
          <p:spPr>
            <a:xfrm>
              <a:off x="7688191" y="905040"/>
              <a:ext cx="772241" cy="83929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ector reto 65"/>
            <p:cNvCxnSpPr/>
            <p:nvPr/>
          </p:nvCxnSpPr>
          <p:spPr>
            <a:xfrm flipV="1">
              <a:off x="7550462" y="897955"/>
              <a:ext cx="785911" cy="73769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flipH="1">
              <a:off x="7596336" y="905040"/>
              <a:ext cx="72008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0" name="Picture 2" descr="http://classificados365.loja2.com.br/img/beb8b18822dbce488b968badd9222ef7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555526"/>
              <a:ext cx="1289857" cy="1292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Social Graph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15</a:t>
            </a:fld>
            <a:endParaRPr lang="pt-BR" dirty="0"/>
          </a:p>
        </p:txBody>
      </p:sp>
      <p:pic>
        <p:nvPicPr>
          <p:cNvPr id="10" name="Picture 2" descr="http://classificados365.loja2.com.br/img/beb8b18822dbce488b968badd9222ef7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90" t="6338" r="8473" b="63493"/>
          <a:stretch/>
        </p:blipFill>
        <p:spPr bwMode="auto">
          <a:xfrm>
            <a:off x="5627633" y="2011659"/>
            <a:ext cx="760007" cy="76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Agrupar 33"/>
          <p:cNvGrpSpPr/>
          <p:nvPr/>
        </p:nvGrpSpPr>
        <p:grpSpPr>
          <a:xfrm>
            <a:off x="7603839" y="500904"/>
            <a:ext cx="1289857" cy="1292893"/>
            <a:chOff x="7308304" y="555526"/>
            <a:chExt cx="1289857" cy="1292893"/>
          </a:xfrm>
        </p:grpSpPr>
        <p:cxnSp>
          <p:nvCxnSpPr>
            <p:cNvPr id="11" name="Conector reto 10"/>
            <p:cNvCxnSpPr/>
            <p:nvPr/>
          </p:nvCxnSpPr>
          <p:spPr>
            <a:xfrm>
              <a:off x="7688191" y="905040"/>
              <a:ext cx="772241" cy="83929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7550462" y="897955"/>
              <a:ext cx="785911" cy="73769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 flipH="1" flipV="1">
              <a:off x="8316416" y="943418"/>
              <a:ext cx="10035" cy="69222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H="1">
              <a:off x="7722266" y="1703462"/>
              <a:ext cx="693582" cy="41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 flipV="1">
              <a:off x="7596336" y="905040"/>
              <a:ext cx="0" cy="73060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" name="Picture 2" descr="http://classificados365.loja2.com.br/img/beb8b18822dbce488b968badd9222ef7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555526"/>
              <a:ext cx="1289857" cy="1292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Agrupar 42"/>
          <p:cNvGrpSpPr/>
          <p:nvPr/>
        </p:nvGrpSpPr>
        <p:grpSpPr>
          <a:xfrm>
            <a:off x="197257" y="3147814"/>
            <a:ext cx="1289857" cy="1292893"/>
            <a:chOff x="7308304" y="555526"/>
            <a:chExt cx="1289857" cy="1292893"/>
          </a:xfrm>
        </p:grpSpPr>
        <p:cxnSp>
          <p:nvCxnSpPr>
            <p:cNvPr id="44" name="Conector reto 43"/>
            <p:cNvCxnSpPr/>
            <p:nvPr/>
          </p:nvCxnSpPr>
          <p:spPr>
            <a:xfrm>
              <a:off x="7688191" y="905040"/>
              <a:ext cx="772241" cy="83929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flipV="1">
              <a:off x="7550462" y="897955"/>
              <a:ext cx="785911" cy="73769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/>
            <p:nvPr/>
          </p:nvCxnSpPr>
          <p:spPr>
            <a:xfrm flipH="1" flipV="1">
              <a:off x="8316416" y="943418"/>
              <a:ext cx="10035" cy="69222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 flipH="1">
              <a:off x="7722266" y="1703462"/>
              <a:ext cx="693582" cy="41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 flipV="1">
              <a:off x="7596336" y="905040"/>
              <a:ext cx="0" cy="73060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9" name="Picture 2" descr="http://classificados365.loja2.com.br/img/beb8b18822dbce488b968badd9222ef7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555526"/>
              <a:ext cx="1289857" cy="1292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Agrupar 49"/>
          <p:cNvGrpSpPr/>
          <p:nvPr/>
        </p:nvGrpSpPr>
        <p:grpSpPr>
          <a:xfrm>
            <a:off x="958010" y="1738657"/>
            <a:ext cx="1289857" cy="1292893"/>
            <a:chOff x="7308304" y="555526"/>
            <a:chExt cx="1289857" cy="1292893"/>
          </a:xfrm>
        </p:grpSpPr>
        <p:cxnSp>
          <p:nvCxnSpPr>
            <p:cNvPr id="51" name="Conector reto 50"/>
            <p:cNvCxnSpPr/>
            <p:nvPr/>
          </p:nvCxnSpPr>
          <p:spPr>
            <a:xfrm>
              <a:off x="7688191" y="905040"/>
              <a:ext cx="772241" cy="83929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/>
            <p:nvPr/>
          </p:nvCxnSpPr>
          <p:spPr>
            <a:xfrm flipV="1">
              <a:off x="7550462" y="897955"/>
              <a:ext cx="785911" cy="73769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flipH="1" flipV="1">
              <a:off x="8316416" y="943418"/>
              <a:ext cx="10035" cy="69222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flipH="1">
              <a:off x="7722266" y="1703462"/>
              <a:ext cx="693582" cy="41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 flipV="1">
              <a:off x="7596336" y="905040"/>
              <a:ext cx="0" cy="73060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6" name="Picture 2" descr="http://classificados365.loja2.com.br/img/beb8b18822dbce488b968badd9222ef7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555526"/>
              <a:ext cx="1289857" cy="1292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Agrupar 56"/>
          <p:cNvGrpSpPr/>
          <p:nvPr/>
        </p:nvGrpSpPr>
        <p:grpSpPr>
          <a:xfrm>
            <a:off x="7654024" y="3147814"/>
            <a:ext cx="1289857" cy="1292893"/>
            <a:chOff x="7308304" y="555526"/>
            <a:chExt cx="1289857" cy="1292893"/>
          </a:xfrm>
        </p:grpSpPr>
        <p:cxnSp>
          <p:nvCxnSpPr>
            <p:cNvPr id="58" name="Conector reto 57"/>
            <p:cNvCxnSpPr/>
            <p:nvPr/>
          </p:nvCxnSpPr>
          <p:spPr>
            <a:xfrm>
              <a:off x="7688191" y="905040"/>
              <a:ext cx="772241" cy="83929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 flipH="1" flipV="1">
              <a:off x="8316416" y="943418"/>
              <a:ext cx="10035" cy="69222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/>
            <p:cNvCxnSpPr/>
            <p:nvPr/>
          </p:nvCxnSpPr>
          <p:spPr>
            <a:xfrm flipH="1">
              <a:off x="7722266" y="1703462"/>
              <a:ext cx="693582" cy="41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/>
            <p:cNvCxnSpPr/>
            <p:nvPr/>
          </p:nvCxnSpPr>
          <p:spPr>
            <a:xfrm flipV="1">
              <a:off x="7596336" y="905040"/>
              <a:ext cx="0" cy="73060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3" name="Picture 2" descr="http://classificados365.loja2.com.br/img/beb8b18822dbce488b968badd9222ef7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555526"/>
              <a:ext cx="1289857" cy="1292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Agrupar 71"/>
          <p:cNvGrpSpPr/>
          <p:nvPr/>
        </p:nvGrpSpPr>
        <p:grpSpPr>
          <a:xfrm>
            <a:off x="313081" y="376536"/>
            <a:ext cx="1289857" cy="1292893"/>
            <a:chOff x="7308304" y="555526"/>
            <a:chExt cx="1289857" cy="1292893"/>
          </a:xfrm>
        </p:grpSpPr>
        <p:cxnSp>
          <p:nvCxnSpPr>
            <p:cNvPr id="73" name="Conector reto 72"/>
            <p:cNvCxnSpPr/>
            <p:nvPr/>
          </p:nvCxnSpPr>
          <p:spPr>
            <a:xfrm>
              <a:off x="7688191" y="905040"/>
              <a:ext cx="772241" cy="83929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 flipV="1">
              <a:off x="7550462" y="897955"/>
              <a:ext cx="785911" cy="73769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flipH="1">
              <a:off x="7596336" y="905040"/>
              <a:ext cx="72008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6" name="Picture 2" descr="http://classificados365.loja2.com.br/img/beb8b18822dbce488b968badd9222ef7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555526"/>
              <a:ext cx="1289857" cy="1292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9" name="Texto Explicativo Retangular com Cantos Arredondados 108"/>
          <p:cNvSpPr/>
          <p:nvPr/>
        </p:nvSpPr>
        <p:spPr>
          <a:xfrm>
            <a:off x="3501102" y="1270063"/>
            <a:ext cx="1241541" cy="457120"/>
          </a:xfrm>
          <a:prstGeom prst="wedgeRoundRectCallout">
            <a:avLst>
              <a:gd name="adj1" fmla="val -47780"/>
              <a:gd name="adj2" fmla="val 10043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Futura Md BT" panose="020B0602020204020303"/>
              </a:rPr>
              <a:t>Post interessante!</a:t>
            </a:r>
          </a:p>
        </p:txBody>
      </p:sp>
      <p:cxnSp>
        <p:nvCxnSpPr>
          <p:cNvPr id="117" name="Conector reto 116"/>
          <p:cNvCxnSpPr/>
          <p:nvPr/>
        </p:nvCxnSpPr>
        <p:spPr>
          <a:xfrm>
            <a:off x="1307244" y="721730"/>
            <a:ext cx="1975872" cy="1377269"/>
          </a:xfrm>
          <a:prstGeom prst="line">
            <a:avLst/>
          </a:prstGeom>
          <a:ln w="571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/>
          <p:cNvCxnSpPr/>
          <p:nvPr/>
        </p:nvCxnSpPr>
        <p:spPr>
          <a:xfrm>
            <a:off x="922028" y="931985"/>
            <a:ext cx="2361088" cy="1234830"/>
          </a:xfrm>
          <a:prstGeom prst="line">
            <a:avLst/>
          </a:prstGeom>
          <a:ln w="571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reto 118"/>
          <p:cNvCxnSpPr/>
          <p:nvPr/>
        </p:nvCxnSpPr>
        <p:spPr>
          <a:xfrm>
            <a:off x="1265311" y="1398854"/>
            <a:ext cx="1931704" cy="816409"/>
          </a:xfrm>
          <a:prstGeom prst="line">
            <a:avLst/>
          </a:prstGeom>
          <a:ln w="571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http://classificados365.loja2.com.br/img/beb8b18822dbce488b968badd9222ef7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8" t="7602" r="60925" b="63117"/>
          <a:stretch/>
        </p:blipFill>
        <p:spPr bwMode="auto">
          <a:xfrm>
            <a:off x="2965645" y="1969504"/>
            <a:ext cx="760007" cy="73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0" name="Conector reto 119"/>
          <p:cNvCxnSpPr/>
          <p:nvPr/>
        </p:nvCxnSpPr>
        <p:spPr>
          <a:xfrm flipH="1">
            <a:off x="3725652" y="2596864"/>
            <a:ext cx="1965776" cy="0"/>
          </a:xfrm>
          <a:prstGeom prst="line">
            <a:avLst/>
          </a:prstGeom>
          <a:ln w="571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Forma Livre 126"/>
          <p:cNvSpPr/>
          <p:nvPr/>
        </p:nvSpPr>
        <p:spPr>
          <a:xfrm>
            <a:off x="3523593" y="2790497"/>
            <a:ext cx="2230821" cy="425770"/>
          </a:xfrm>
          <a:custGeom>
            <a:avLst/>
            <a:gdLst>
              <a:gd name="connsiteX0" fmla="*/ 2230821 w 2230821"/>
              <a:gd name="connsiteY0" fmla="*/ 31531 h 425770"/>
              <a:gd name="connsiteX1" fmla="*/ 804041 w 2230821"/>
              <a:gd name="connsiteY1" fmla="*/ 425669 h 425770"/>
              <a:gd name="connsiteX2" fmla="*/ 0 w 2230821"/>
              <a:gd name="connsiteY2" fmla="*/ 0 h 42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0821" h="425770">
                <a:moveTo>
                  <a:pt x="2230821" y="31531"/>
                </a:moveTo>
                <a:cubicBezTo>
                  <a:pt x="1703332" y="231227"/>
                  <a:pt x="1175844" y="430924"/>
                  <a:pt x="804041" y="425669"/>
                </a:cubicBezTo>
                <a:cubicBezTo>
                  <a:pt x="432237" y="420414"/>
                  <a:pt x="216118" y="210207"/>
                  <a:pt x="0" y="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48" name="Retângulo Arredondado 2047"/>
          <p:cNvSpPr/>
          <p:nvPr/>
        </p:nvSpPr>
        <p:spPr>
          <a:xfrm>
            <a:off x="4708540" y="3216267"/>
            <a:ext cx="1045874" cy="27397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Futura Md BT" panose="020B0602020204020303"/>
              </a:rPr>
              <a:t>Resposta!</a:t>
            </a:r>
          </a:p>
        </p:txBody>
      </p:sp>
      <p:sp>
        <p:nvSpPr>
          <p:cNvPr id="2049" name="Elipse 2048"/>
          <p:cNvSpPr/>
          <p:nvPr/>
        </p:nvSpPr>
        <p:spPr>
          <a:xfrm>
            <a:off x="189064" y="277622"/>
            <a:ext cx="1518047" cy="1526303"/>
          </a:xfrm>
          <a:prstGeom prst="ellipse">
            <a:avLst/>
          </a:prstGeom>
          <a:noFill/>
          <a:ln w="28575" cap="rnd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1" name="Elipse 130"/>
          <p:cNvSpPr/>
          <p:nvPr/>
        </p:nvSpPr>
        <p:spPr>
          <a:xfrm>
            <a:off x="878306" y="1682847"/>
            <a:ext cx="1518047" cy="1526303"/>
          </a:xfrm>
          <a:prstGeom prst="ellipse">
            <a:avLst/>
          </a:prstGeom>
          <a:noFill/>
          <a:ln w="28575" cap="rnd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2" name="Elipse 131"/>
          <p:cNvSpPr/>
          <p:nvPr/>
        </p:nvSpPr>
        <p:spPr>
          <a:xfrm>
            <a:off x="91866" y="3064209"/>
            <a:ext cx="1518047" cy="1526303"/>
          </a:xfrm>
          <a:prstGeom prst="ellipse">
            <a:avLst/>
          </a:prstGeom>
          <a:noFill/>
          <a:ln w="28575" cap="rnd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3" name="Elipse 132"/>
          <p:cNvSpPr/>
          <p:nvPr/>
        </p:nvSpPr>
        <p:spPr>
          <a:xfrm>
            <a:off x="7530543" y="429266"/>
            <a:ext cx="1518047" cy="1526303"/>
          </a:xfrm>
          <a:prstGeom prst="ellipse">
            <a:avLst/>
          </a:prstGeom>
          <a:noFill/>
          <a:ln w="28575" cap="rnd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4" name="Elipse 133"/>
          <p:cNvSpPr/>
          <p:nvPr/>
        </p:nvSpPr>
        <p:spPr>
          <a:xfrm>
            <a:off x="6728887" y="1778978"/>
            <a:ext cx="1518047" cy="1526303"/>
          </a:xfrm>
          <a:prstGeom prst="ellipse">
            <a:avLst/>
          </a:prstGeom>
          <a:noFill/>
          <a:ln w="28575" cap="rnd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5" name="Elipse 134"/>
          <p:cNvSpPr/>
          <p:nvPr/>
        </p:nvSpPr>
        <p:spPr>
          <a:xfrm>
            <a:off x="7545294" y="3103008"/>
            <a:ext cx="1518047" cy="1526303"/>
          </a:xfrm>
          <a:prstGeom prst="ellipse">
            <a:avLst/>
          </a:prstGeom>
          <a:noFill/>
          <a:ln w="28575" cap="rnd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51" name="Retângulo Arredondado 2050"/>
          <p:cNvSpPr/>
          <p:nvPr/>
        </p:nvSpPr>
        <p:spPr>
          <a:xfrm>
            <a:off x="3260245" y="3842095"/>
            <a:ext cx="2614467" cy="4498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Cluster / Comunidade</a:t>
            </a:r>
          </a:p>
        </p:txBody>
      </p:sp>
      <p:sp>
        <p:nvSpPr>
          <p:cNvPr id="2052" name="Forma Livre 2051"/>
          <p:cNvSpPr/>
          <p:nvPr/>
        </p:nvSpPr>
        <p:spPr>
          <a:xfrm>
            <a:off x="4785064" y="1145219"/>
            <a:ext cx="619249" cy="1322773"/>
          </a:xfrm>
          <a:custGeom>
            <a:avLst/>
            <a:gdLst>
              <a:gd name="connsiteX0" fmla="*/ 381740 w 619249"/>
              <a:gd name="connsiteY0" fmla="*/ 0 h 1322773"/>
              <a:gd name="connsiteX1" fmla="*/ 603682 w 619249"/>
              <a:gd name="connsiteY1" fmla="*/ 585927 h 1322773"/>
              <a:gd name="connsiteX2" fmla="*/ 0 w 619249"/>
              <a:gd name="connsiteY2" fmla="*/ 1322773 h 132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9249" h="1322773">
                <a:moveTo>
                  <a:pt x="381740" y="0"/>
                </a:moveTo>
                <a:cubicBezTo>
                  <a:pt x="524522" y="182732"/>
                  <a:pt x="667305" y="365465"/>
                  <a:pt x="603682" y="585927"/>
                </a:cubicBezTo>
                <a:cubicBezTo>
                  <a:pt x="540059" y="806389"/>
                  <a:pt x="270029" y="1064581"/>
                  <a:pt x="0" y="1322773"/>
                </a:cubicBezTo>
              </a:path>
            </a:pathLst>
          </a:cu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7" name="Retângulo Arredondado 136"/>
          <p:cNvSpPr/>
          <p:nvPr/>
        </p:nvSpPr>
        <p:spPr>
          <a:xfrm>
            <a:off x="3311593" y="689648"/>
            <a:ext cx="2614467" cy="4536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Conexões / Caminho</a:t>
            </a:r>
          </a:p>
        </p:txBody>
      </p:sp>
      <p:sp>
        <p:nvSpPr>
          <p:cNvPr id="2053" name="Forma Livre 2052"/>
          <p:cNvSpPr/>
          <p:nvPr/>
        </p:nvSpPr>
        <p:spPr>
          <a:xfrm>
            <a:off x="941033" y="154772"/>
            <a:ext cx="2379216" cy="786261"/>
          </a:xfrm>
          <a:custGeom>
            <a:avLst/>
            <a:gdLst>
              <a:gd name="connsiteX0" fmla="*/ 2379216 w 2379216"/>
              <a:gd name="connsiteY0" fmla="*/ 786261 h 786261"/>
              <a:gd name="connsiteX1" fmla="*/ 523783 w 2379216"/>
              <a:gd name="connsiteY1" fmla="*/ 5026 h 786261"/>
              <a:gd name="connsiteX2" fmla="*/ 0 w 2379216"/>
              <a:gd name="connsiteY2" fmla="*/ 511053 h 78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9216" h="786261">
                <a:moveTo>
                  <a:pt x="2379216" y="786261"/>
                </a:moveTo>
                <a:cubicBezTo>
                  <a:pt x="1649767" y="418577"/>
                  <a:pt x="920319" y="50894"/>
                  <a:pt x="523783" y="5026"/>
                </a:cubicBezTo>
                <a:cubicBezTo>
                  <a:pt x="127247" y="-40842"/>
                  <a:pt x="63623" y="235105"/>
                  <a:pt x="0" y="511053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54" name="Forma Livre 2053"/>
          <p:cNvSpPr/>
          <p:nvPr/>
        </p:nvSpPr>
        <p:spPr>
          <a:xfrm>
            <a:off x="5948039" y="826174"/>
            <a:ext cx="1917577" cy="391101"/>
          </a:xfrm>
          <a:custGeom>
            <a:avLst/>
            <a:gdLst>
              <a:gd name="connsiteX0" fmla="*/ 0 w 1917577"/>
              <a:gd name="connsiteY0" fmla="*/ 88226 h 391101"/>
              <a:gd name="connsiteX1" fmla="*/ 1349406 w 1917577"/>
              <a:gd name="connsiteY1" fmla="*/ 17205 h 391101"/>
              <a:gd name="connsiteX2" fmla="*/ 1686757 w 1917577"/>
              <a:gd name="connsiteY2" fmla="*/ 372311 h 391101"/>
              <a:gd name="connsiteX3" fmla="*/ 1917577 w 1917577"/>
              <a:gd name="connsiteY3" fmla="*/ 310168 h 39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7577" h="391101">
                <a:moveTo>
                  <a:pt x="0" y="88226"/>
                </a:moveTo>
                <a:cubicBezTo>
                  <a:pt x="534140" y="29041"/>
                  <a:pt x="1068280" y="-30143"/>
                  <a:pt x="1349406" y="17205"/>
                </a:cubicBezTo>
                <a:cubicBezTo>
                  <a:pt x="1630532" y="64552"/>
                  <a:pt x="1592062" y="323484"/>
                  <a:pt x="1686757" y="372311"/>
                </a:cubicBezTo>
                <a:cubicBezTo>
                  <a:pt x="1781452" y="421138"/>
                  <a:pt x="1849514" y="365653"/>
                  <a:pt x="1917577" y="310168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57" name="Forma Livre 2056"/>
          <p:cNvSpPr/>
          <p:nvPr/>
        </p:nvSpPr>
        <p:spPr>
          <a:xfrm>
            <a:off x="2317072" y="2894120"/>
            <a:ext cx="1200371" cy="940858"/>
          </a:xfrm>
          <a:custGeom>
            <a:avLst/>
            <a:gdLst>
              <a:gd name="connsiteX0" fmla="*/ 1109709 w 1116055"/>
              <a:gd name="connsiteY0" fmla="*/ 923278 h 923278"/>
              <a:gd name="connsiteX1" fmla="*/ 949911 w 1116055"/>
              <a:gd name="connsiteY1" fmla="*/ 506028 h 923278"/>
              <a:gd name="connsiteX2" fmla="*/ 0 w 1116055"/>
              <a:gd name="connsiteY2" fmla="*/ 0 h 923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055" h="923278">
                <a:moveTo>
                  <a:pt x="1109709" y="923278"/>
                </a:moveTo>
                <a:cubicBezTo>
                  <a:pt x="1122285" y="791593"/>
                  <a:pt x="1134862" y="659908"/>
                  <a:pt x="949911" y="506028"/>
                </a:cubicBezTo>
                <a:cubicBezTo>
                  <a:pt x="764960" y="352148"/>
                  <a:pt x="382480" y="176074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58" name="Forma Livre 2057"/>
          <p:cNvSpPr/>
          <p:nvPr/>
        </p:nvSpPr>
        <p:spPr>
          <a:xfrm>
            <a:off x="5894773" y="3954509"/>
            <a:ext cx="1624613" cy="209118"/>
          </a:xfrm>
          <a:custGeom>
            <a:avLst/>
            <a:gdLst>
              <a:gd name="connsiteX0" fmla="*/ 0 w 1624613"/>
              <a:gd name="connsiteY0" fmla="*/ 209118 h 209118"/>
              <a:gd name="connsiteX1" fmla="*/ 994299 w 1624613"/>
              <a:gd name="connsiteY1" fmla="*/ 13809 h 209118"/>
              <a:gd name="connsiteX2" fmla="*/ 1624613 w 1624613"/>
              <a:gd name="connsiteY2" fmla="*/ 31565 h 209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4613" h="209118">
                <a:moveTo>
                  <a:pt x="0" y="209118"/>
                </a:moveTo>
                <a:cubicBezTo>
                  <a:pt x="361765" y="126259"/>
                  <a:pt x="723530" y="43401"/>
                  <a:pt x="994299" y="13809"/>
                </a:cubicBezTo>
                <a:cubicBezTo>
                  <a:pt x="1265068" y="-15783"/>
                  <a:pt x="1444840" y="7891"/>
                  <a:pt x="1624613" y="31565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59" name="Forma Livre 2058"/>
          <p:cNvSpPr/>
          <p:nvPr/>
        </p:nvSpPr>
        <p:spPr>
          <a:xfrm>
            <a:off x="5717219" y="2849732"/>
            <a:ext cx="1038688" cy="985421"/>
          </a:xfrm>
          <a:custGeom>
            <a:avLst/>
            <a:gdLst>
              <a:gd name="connsiteX0" fmla="*/ 0 w 1038688"/>
              <a:gd name="connsiteY0" fmla="*/ 985421 h 985421"/>
              <a:gd name="connsiteX1" fmla="*/ 390618 w 1038688"/>
              <a:gd name="connsiteY1" fmla="*/ 310718 h 985421"/>
              <a:gd name="connsiteX2" fmla="*/ 1038688 w 1038688"/>
              <a:gd name="connsiteY2" fmla="*/ 0 h 98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8688" h="985421">
                <a:moveTo>
                  <a:pt x="0" y="985421"/>
                </a:moveTo>
                <a:cubicBezTo>
                  <a:pt x="108751" y="730188"/>
                  <a:pt x="217503" y="474955"/>
                  <a:pt x="390618" y="310718"/>
                </a:cubicBezTo>
                <a:cubicBezTo>
                  <a:pt x="563733" y="146481"/>
                  <a:pt x="801210" y="73240"/>
                  <a:pt x="1038688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60" name="Forma Livre 2059"/>
          <p:cNvSpPr/>
          <p:nvPr/>
        </p:nvSpPr>
        <p:spPr>
          <a:xfrm>
            <a:off x="1615736" y="4012707"/>
            <a:ext cx="1651247" cy="168913"/>
          </a:xfrm>
          <a:custGeom>
            <a:avLst/>
            <a:gdLst>
              <a:gd name="connsiteX0" fmla="*/ 1651247 w 1651247"/>
              <a:gd name="connsiteY0" fmla="*/ 168676 h 168913"/>
              <a:gd name="connsiteX1" fmla="*/ 443883 w 1651247"/>
              <a:gd name="connsiteY1" fmla="*/ 142043 h 168913"/>
              <a:gd name="connsiteX2" fmla="*/ 0 w 1651247"/>
              <a:gd name="connsiteY2" fmla="*/ 0 h 168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247" h="168913">
                <a:moveTo>
                  <a:pt x="1651247" y="168676"/>
                </a:moveTo>
                <a:cubicBezTo>
                  <a:pt x="1185169" y="169416"/>
                  <a:pt x="719091" y="170156"/>
                  <a:pt x="443883" y="142043"/>
                </a:cubicBezTo>
                <a:cubicBezTo>
                  <a:pt x="168675" y="113930"/>
                  <a:pt x="84337" y="56965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661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27" grpId="0" animBg="1"/>
      <p:bldP spid="2048" grpId="0" animBg="1"/>
      <p:bldP spid="2049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2051" grpId="0" animBg="1"/>
      <p:bldP spid="2052" grpId="0" animBg="1"/>
      <p:bldP spid="137" grpId="0" animBg="1"/>
      <p:bldP spid="2053" grpId="0" animBg="1"/>
      <p:bldP spid="2054" grpId="0" animBg="1"/>
      <p:bldP spid="2057" grpId="0" animBg="1"/>
      <p:bldP spid="2058" grpId="0" animBg="1"/>
      <p:bldP spid="2059" grpId="0" animBg="1"/>
      <p:bldP spid="20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A Graph API do Facebook é a chave para Social Graph</a:t>
            </a:r>
          </a:p>
          <a:p>
            <a:pPr>
              <a:lnSpc>
                <a:spcPct val="150000"/>
              </a:lnSpc>
            </a:pPr>
            <a:r>
              <a:rPr lang="pt-BR" b="1" dirty="0">
                <a:solidFill>
                  <a:srgbClr val="0070C0"/>
                </a:solidFill>
                <a:latin typeface="Futura Md BT" charset="0"/>
                <a:ea typeface="Futura Md BT" charset="0"/>
                <a:cs typeface="Futura Md BT" charset="0"/>
              </a:rPr>
              <a:t>Acesso via URL HTTP(S)</a:t>
            </a: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 para qualquer objeto na Social Graph.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Todos os dados disponíveis são retornados como objetos </a:t>
            </a:r>
            <a:r>
              <a:rPr lang="pt-BR" b="1" dirty="0">
                <a:solidFill>
                  <a:srgbClr val="0070C0"/>
                </a:solidFill>
                <a:latin typeface="Futura Md BT" charset="0"/>
                <a:ea typeface="Futura Md BT" charset="0"/>
                <a:cs typeface="Futura Md BT" charset="0"/>
              </a:rPr>
              <a:t>JSON</a:t>
            </a: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Acesso aos objetos: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Usuários, Páginas, Eventos, Grupos, Aplicações, Mensagens de Status, Fotos, Álbuns, Imagens do perfil, vídeos, notas e check-in. 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pt-BR" dirty="0">
              <a:latin typeface="Futura Md BT" charset="0"/>
              <a:ea typeface="Futura Md BT" charset="0"/>
              <a:cs typeface="Futura Md BT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Facebook API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89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Os módulos que iremos utilizar são: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Courier New" panose="02070309020205020404" pitchFamily="49" charset="0"/>
                <a:ea typeface="Futura Md BT" charset="0"/>
                <a:cs typeface="Courier New" panose="02070309020205020404" pitchFamily="49" charset="0"/>
              </a:rPr>
              <a:t>facebook-sdk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Courier New" panose="02070309020205020404" pitchFamily="49" charset="0"/>
                <a:ea typeface="Futura Md BT" charset="0"/>
                <a:cs typeface="Courier New" panose="02070309020205020404" pitchFamily="49" charset="0"/>
              </a:rPr>
              <a:t>requests</a:t>
            </a:r>
          </a:p>
          <a:p>
            <a:pPr>
              <a:lnSpc>
                <a:spcPct val="150000"/>
              </a:lnSpc>
            </a:pPr>
            <a:endParaRPr lang="pt-BR" dirty="0">
              <a:latin typeface="Futura Md BT" charset="0"/>
              <a:ea typeface="Futura Md BT" charset="0"/>
              <a:cs typeface="Futura Md BT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Para instalar, abra o terminal/CMD e digite: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Courier New" panose="02070309020205020404" pitchFamily="49" charset="0"/>
                <a:ea typeface="Futura Md BT" charset="0"/>
                <a:cs typeface="Courier New" panose="02070309020205020404" pitchFamily="49" charset="0"/>
              </a:rPr>
              <a:t>pip install facebook-sdk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Courier New" panose="02070309020205020404" pitchFamily="49" charset="0"/>
                <a:ea typeface="Futura Md BT" charset="0"/>
                <a:cs typeface="Courier New" panose="02070309020205020404" pitchFamily="49" charset="0"/>
              </a:rPr>
              <a:t>pip install requests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Facebook API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113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Para acessar a Graph API do Facebook, existem duas possibilidades:</a:t>
            </a:r>
          </a:p>
          <a:p>
            <a:pPr lvl="1">
              <a:lnSpc>
                <a:spcPct val="150000"/>
              </a:lnSpc>
            </a:pPr>
            <a:r>
              <a:rPr lang="pt-BR" b="1" dirty="0">
                <a:solidFill>
                  <a:srgbClr val="0070C0"/>
                </a:solidFill>
                <a:latin typeface="Futura Md BT" charset="0"/>
                <a:ea typeface="Futura Md BT" charset="0"/>
                <a:cs typeface="Futura Md BT" charset="0"/>
              </a:rPr>
              <a:t>Criar um aplicativo</a:t>
            </a:r>
          </a:p>
          <a:p>
            <a:pPr lvl="1">
              <a:lnSpc>
                <a:spcPct val="150000"/>
              </a:lnSpc>
            </a:pPr>
            <a:r>
              <a:rPr lang="pt-BR" b="1" dirty="0">
                <a:solidFill>
                  <a:srgbClr val="0070C0"/>
                </a:solidFill>
                <a:latin typeface="Futura Md BT" charset="0"/>
                <a:ea typeface="Futura Md BT" charset="0"/>
                <a:cs typeface="Futura Md BT" charset="0"/>
              </a:rPr>
              <a:t>Utilizar</a:t>
            </a: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 alguma versão existente da </a:t>
            </a:r>
            <a:r>
              <a:rPr lang="pt-BR" b="1" dirty="0">
                <a:solidFill>
                  <a:srgbClr val="0070C0"/>
                </a:solidFill>
                <a:latin typeface="Futura Md BT" charset="0"/>
                <a:ea typeface="Futura Md BT" charset="0"/>
                <a:cs typeface="Futura Md BT" charset="0"/>
              </a:rPr>
              <a:t>Graph API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Iremos utiliza-las para realizar algumas ações, como escrever ou recuperar informações do Facebook.</a:t>
            </a:r>
          </a:p>
          <a:p>
            <a:pPr>
              <a:lnSpc>
                <a:spcPct val="150000"/>
              </a:lnSpc>
            </a:pPr>
            <a:endParaRPr lang="pt-BR" dirty="0">
              <a:latin typeface="Futura Md BT" charset="0"/>
              <a:ea typeface="Futura Md BT" charset="0"/>
              <a:cs typeface="Futura Md BT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Facebook API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604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Realizar uma postagem simples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Postar links, descrição e imagem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Remover uma publicação realizada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Postar em uma página específica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Postar uma foto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Recuperar posts de uma empresa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que iremos fazer?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33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u="sng" dirty="0">
                <a:solidFill>
                  <a:schemeClr val="accent5">
                    <a:lumMod val="50000"/>
                  </a:schemeClr>
                </a:solidFill>
              </a:rPr>
              <a:t>Introdução ao Big Data</a:t>
            </a:r>
          </a:p>
          <a:p>
            <a:pPr marL="0" indent="0">
              <a:buNone/>
            </a:pPr>
            <a:endParaRPr lang="pt-BR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Tema da Aula: </a:t>
            </a:r>
            <a:r>
              <a:rPr lang="pt-BR" b="1" dirty="0">
                <a:solidFill>
                  <a:schemeClr val="accent5">
                    <a:lumMod val="50000"/>
                  </a:schemeClr>
                </a:solidFill>
              </a:rPr>
              <a:t>Facebook API</a:t>
            </a:r>
          </a:p>
          <a:p>
            <a:pPr marL="0" indent="0">
              <a:buNone/>
            </a:pPr>
            <a:endParaRPr lang="pt-BR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Prof.: </a:t>
            </a:r>
            <a:r>
              <a:rPr lang="pt-BR" b="1" dirty="0">
                <a:solidFill>
                  <a:schemeClr val="accent5">
                    <a:lumMod val="50000"/>
                  </a:schemeClr>
                </a:solidFill>
              </a:rPr>
              <a:t>Dino Magri</a:t>
            </a:r>
          </a:p>
          <a:p>
            <a:pPr marL="0" indent="0" algn="ctr">
              <a:buNone/>
            </a:pPr>
            <a:endParaRPr lang="pt-BR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Data: </a:t>
            </a:r>
            <a:r>
              <a:rPr lang="pt-BR" b="1" dirty="0">
                <a:solidFill>
                  <a:schemeClr val="accent5">
                    <a:lumMod val="50000"/>
                  </a:schemeClr>
                </a:solidFill>
              </a:rPr>
              <a:t>18 de Outubro de 2017</a:t>
            </a:r>
          </a:p>
        </p:txBody>
      </p:sp>
    </p:spTree>
    <p:extLst>
      <p:ext uri="{BB962C8B-B14F-4D97-AF65-F5344CB8AC3E}">
        <p14:creationId xmlns:p14="http://schemas.microsoft.com/office/powerpoint/2010/main" val="301693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/>
              <a:t>Ter um conta no Facebook</a:t>
            </a:r>
          </a:p>
          <a:p>
            <a:pPr>
              <a:lnSpc>
                <a:spcPct val="150000"/>
              </a:lnSpc>
            </a:pPr>
            <a:r>
              <a:rPr lang="pt-BR" dirty="0"/>
              <a:t>Aceitar o termos de desenvolvimento (</a:t>
            </a:r>
            <a:r>
              <a:rPr lang="pt-BR" b="1" dirty="0">
                <a:solidFill>
                  <a:srgbClr val="FF0000"/>
                </a:solidFill>
              </a:rPr>
              <a:t>Passo 1</a:t>
            </a:r>
            <a:r>
              <a:rPr lang="pt-BR" dirty="0"/>
              <a:t>) e ter acesso ao ambiente (</a:t>
            </a:r>
            <a:r>
              <a:rPr lang="pt-BR" dirty="0">
                <a:hlinkClick r:id="rId3"/>
              </a:rPr>
              <a:t>https://developers.facebook.com/)</a:t>
            </a:r>
            <a:r>
              <a:rPr lang="pt-BR" dirty="0"/>
              <a:t>.</a:t>
            </a:r>
            <a:endParaRPr lang="pt-BR" b="1" dirty="0"/>
          </a:p>
          <a:p>
            <a:pPr>
              <a:lnSpc>
                <a:spcPct val="150000"/>
              </a:lnSpc>
            </a:pPr>
            <a:r>
              <a:rPr lang="pt-BR" dirty="0"/>
              <a:t>Criar um aplicativo Facebook (</a:t>
            </a:r>
            <a:r>
              <a:rPr lang="pt-BR" b="1" dirty="0">
                <a:solidFill>
                  <a:srgbClr val="FF0000"/>
                </a:solidFill>
              </a:rPr>
              <a:t>Passo2a</a:t>
            </a:r>
            <a:r>
              <a:rPr lang="pt-BR" dirty="0"/>
              <a:t>) ou utilizar a própria Graph API (</a:t>
            </a:r>
            <a:r>
              <a:rPr lang="pt-BR" b="1" dirty="0">
                <a:solidFill>
                  <a:srgbClr val="FF0000"/>
                </a:solidFill>
              </a:rPr>
              <a:t>Passo2b</a:t>
            </a:r>
            <a:r>
              <a:rPr lang="pt-BR" dirty="0"/>
              <a:t>) para garantir acesso a informação.</a:t>
            </a:r>
            <a:endParaRPr lang="pt-BR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/>
              <a:t>Pegar o token de acesso com as devidas permissões para o aplicativo que foi criado (</a:t>
            </a:r>
            <a:r>
              <a:rPr lang="pt-BR" b="1" dirty="0">
                <a:solidFill>
                  <a:srgbClr val="FF0000"/>
                </a:solidFill>
              </a:rPr>
              <a:t>Passo3</a:t>
            </a:r>
            <a:r>
              <a:rPr lang="pt-BR" dirty="0"/>
              <a:t>).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Pré-requisitos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763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Passo 1</a:t>
            </a:r>
            <a:r>
              <a:rPr lang="pt-BR" dirty="0"/>
              <a:t>: Aceitar os termos de desenvolvimento e ter acesso ao ambiente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Realize o login no Facebook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Acesse o endereço: </a:t>
            </a:r>
            <a:r>
              <a:rPr lang="pt-BR" dirty="0">
                <a:hlinkClick r:id="rId3"/>
              </a:rPr>
              <a:t>https://developers.facebook.com/apps/</a:t>
            </a:r>
            <a:r>
              <a:rPr lang="pt-BR" dirty="0"/>
              <a:t>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Pré-requisitos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663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Passo 2a</a:t>
            </a:r>
            <a:r>
              <a:rPr lang="pt-BR" dirty="0"/>
              <a:t>: Criar um aplicativo Facebook para garantir o acesso a </a:t>
            </a:r>
            <a:r>
              <a:rPr lang="pt-BR" b="1" dirty="0">
                <a:solidFill>
                  <a:srgbClr val="0070C0"/>
                </a:solidFill>
              </a:rPr>
              <a:t>Graph API</a:t>
            </a:r>
            <a:endParaRPr lang="pt-BR" dirty="0"/>
          </a:p>
          <a:p>
            <a:pPr lvl="1">
              <a:lnSpc>
                <a:spcPct val="150000"/>
              </a:lnSpc>
            </a:pPr>
            <a:r>
              <a:rPr lang="pt-BR" dirty="0"/>
              <a:t>Realize o login no Facebook</a:t>
            </a:r>
          </a:p>
          <a:p>
            <a:pPr lvl="1"/>
            <a:r>
              <a:rPr lang="pt-BR" dirty="0"/>
              <a:t>Acesse o endereço: </a:t>
            </a:r>
            <a:r>
              <a:rPr lang="pt-BR" dirty="0">
                <a:hlinkClick r:id="rId3"/>
              </a:rPr>
              <a:t>https://developers.facebook.com/apps/</a:t>
            </a:r>
            <a:r>
              <a:rPr lang="pt-BR" dirty="0"/>
              <a:t>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Pré-requisitos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245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3E54927-E5B7-4A59-9DC0-1A7988220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8" y="794395"/>
            <a:ext cx="7557025" cy="3566823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Passo 2a: Criar aplicativo Facebook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9" name="Seta para Cima 8"/>
          <p:cNvSpPr/>
          <p:nvPr/>
        </p:nvSpPr>
        <p:spPr>
          <a:xfrm rot="5400000">
            <a:off x="5755488" y="910923"/>
            <a:ext cx="468052" cy="1197419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395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848D033-476A-49DD-8DBD-34FB0499C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89" y="973129"/>
            <a:ext cx="6870023" cy="3209354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Passo 2a: Criar aplicativo Facebook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9" name="Seta para Cima 8"/>
          <p:cNvSpPr/>
          <p:nvPr/>
        </p:nvSpPr>
        <p:spPr>
          <a:xfrm rot="14878518">
            <a:off x="2964528" y="1334388"/>
            <a:ext cx="468052" cy="1197419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810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2A78A3D-4AD6-44B2-A672-2BAC3CF26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131590"/>
            <a:ext cx="5267325" cy="2905125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Passo 2a: Criar aplicativo Facebook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9" name="Seta para Cima 8"/>
          <p:cNvSpPr/>
          <p:nvPr/>
        </p:nvSpPr>
        <p:spPr>
          <a:xfrm rot="16200000">
            <a:off x="4100192" y="1293607"/>
            <a:ext cx="468052" cy="3312369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CDF5A96-02FF-4708-8889-BBD77AF08557}"/>
              </a:ext>
            </a:extLst>
          </p:cNvPr>
          <p:cNvSpPr txBox="1"/>
          <p:nvPr/>
        </p:nvSpPr>
        <p:spPr>
          <a:xfrm>
            <a:off x="5976568" y="1027723"/>
            <a:ext cx="2987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Futura Medium"/>
              </a:rPr>
              <a:t>Após clicar em </a:t>
            </a:r>
            <a:r>
              <a:rPr lang="pt-BR" b="1" dirty="0">
                <a:solidFill>
                  <a:srgbClr val="FF0000"/>
                </a:solidFill>
                <a:latin typeface="Futura Medium"/>
              </a:rPr>
              <a:t>Criar um ID do Aplicativo</a:t>
            </a:r>
            <a:r>
              <a:rPr lang="pt-BR" dirty="0">
                <a:latin typeface="Futura Medium"/>
              </a:rPr>
              <a:t>, pode ser necessário realizar alguma </a:t>
            </a:r>
            <a:r>
              <a:rPr lang="pt-BR" b="1" dirty="0">
                <a:solidFill>
                  <a:srgbClr val="FF0000"/>
                </a:solidFill>
                <a:latin typeface="Futura Medium"/>
              </a:rPr>
              <a:t>checagem de segurança</a:t>
            </a:r>
            <a:r>
              <a:rPr lang="pt-BR" dirty="0">
                <a:latin typeface="Futura Medium"/>
              </a:rPr>
              <a:t>. Como por exemplo digitar o texto que aparece na imagem.</a:t>
            </a:r>
          </a:p>
        </p:txBody>
      </p:sp>
    </p:spTree>
    <p:extLst>
      <p:ext uri="{BB962C8B-B14F-4D97-AF65-F5344CB8AC3E}">
        <p14:creationId xmlns:p14="http://schemas.microsoft.com/office/powerpoint/2010/main" val="302173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Passo 2a: Criar aplicativo Facebook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868144" y="843558"/>
            <a:ext cx="3024336" cy="336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Futura Medium"/>
              </a:rPr>
              <a:t>Após será redirecionado para a página da Aplicação criada. No caso, o app chamado </a:t>
            </a:r>
            <a:r>
              <a:rPr lang="pt-BR" b="1" dirty="0">
                <a:solidFill>
                  <a:srgbClr val="0070C0"/>
                </a:solidFill>
                <a:latin typeface="Futura Medium"/>
              </a:rPr>
              <a:t>python-fia</a:t>
            </a:r>
            <a:r>
              <a:rPr lang="pt-BR" dirty="0">
                <a:latin typeface="Futura Medium"/>
              </a:rPr>
              <a:t>.</a:t>
            </a:r>
          </a:p>
          <a:p>
            <a:pPr>
              <a:lnSpc>
                <a:spcPct val="150000"/>
              </a:lnSpc>
            </a:pPr>
            <a:endParaRPr lang="pt-BR" dirty="0">
              <a:latin typeface="Futura Medium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Futura Medium"/>
              </a:rPr>
              <a:t>Clique em </a:t>
            </a:r>
            <a:r>
              <a:rPr lang="pt-BR" b="1" dirty="0">
                <a:solidFill>
                  <a:srgbClr val="FF0000"/>
                </a:solidFill>
                <a:latin typeface="Futura Medium"/>
              </a:rPr>
              <a:t>Configurações</a:t>
            </a:r>
            <a:r>
              <a:rPr lang="pt-BR" dirty="0">
                <a:latin typeface="Futura Medium"/>
              </a:rPr>
              <a:t>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l="-6" r="37754"/>
          <a:stretch/>
        </p:blipFill>
        <p:spPr>
          <a:xfrm>
            <a:off x="234583" y="1044602"/>
            <a:ext cx="5400000" cy="3054297"/>
          </a:xfrm>
          <a:prstGeom prst="rect">
            <a:avLst/>
          </a:prstGeom>
        </p:spPr>
      </p:pic>
      <p:sp>
        <p:nvSpPr>
          <p:cNvPr id="9" name="Seta para Cima 8"/>
          <p:cNvSpPr/>
          <p:nvPr/>
        </p:nvSpPr>
        <p:spPr>
          <a:xfrm rot="14878518">
            <a:off x="1532691" y="1075831"/>
            <a:ext cx="468052" cy="1197419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utura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9859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t="-1" b="31679"/>
          <a:stretch/>
        </p:blipFill>
        <p:spPr>
          <a:xfrm>
            <a:off x="395775" y="1182286"/>
            <a:ext cx="7123745" cy="261360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Passo 2a: Criar aplicativo Facebook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37914" y="3977091"/>
            <a:ext cx="6563072" cy="459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Futura Medium"/>
              </a:rPr>
              <a:t>Certifique-se que o </a:t>
            </a:r>
            <a:r>
              <a:rPr lang="pt-BR" b="1" dirty="0">
                <a:solidFill>
                  <a:srgbClr val="FF0000"/>
                </a:solidFill>
                <a:latin typeface="Futura Medium"/>
              </a:rPr>
              <a:t>e-mail</a:t>
            </a:r>
            <a:r>
              <a:rPr lang="pt-BR" dirty="0">
                <a:latin typeface="Futura Medium"/>
              </a:rPr>
              <a:t> esteja preenchido.</a:t>
            </a:r>
          </a:p>
        </p:txBody>
      </p:sp>
      <p:sp>
        <p:nvSpPr>
          <p:cNvPr id="9" name="Seta para Cima 8"/>
          <p:cNvSpPr/>
          <p:nvPr/>
        </p:nvSpPr>
        <p:spPr>
          <a:xfrm rot="14878518">
            <a:off x="3723620" y="1334388"/>
            <a:ext cx="468052" cy="1197419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utura Medium"/>
            </a:endParaRPr>
          </a:p>
        </p:txBody>
      </p:sp>
      <p:sp>
        <p:nvSpPr>
          <p:cNvPr id="10" name="Seta para Cima 8"/>
          <p:cNvSpPr/>
          <p:nvPr/>
        </p:nvSpPr>
        <p:spPr>
          <a:xfrm rot="14839975">
            <a:off x="6642841" y="2337054"/>
            <a:ext cx="468052" cy="1197419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utura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391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843558"/>
            <a:ext cx="8666963" cy="3062169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Passo 2a: Criar aplicativo Facebook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10" name="Seta para Cima 8"/>
          <p:cNvSpPr/>
          <p:nvPr/>
        </p:nvSpPr>
        <p:spPr>
          <a:xfrm rot="8701027">
            <a:off x="1848641" y="1151222"/>
            <a:ext cx="468052" cy="1197419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utura Medium"/>
            </a:endParaRPr>
          </a:p>
        </p:txBody>
      </p:sp>
      <p:sp>
        <p:nvSpPr>
          <p:cNvPr id="7" name="Seta para Cima 8">
            <a:extLst>
              <a:ext uri="{FF2B5EF4-FFF2-40B4-BE49-F238E27FC236}">
                <a16:creationId xmlns:a16="http://schemas.microsoft.com/office/drawing/2014/main" id="{CABBB7E0-1A1C-40C4-B846-E60366B52485}"/>
              </a:ext>
            </a:extLst>
          </p:cNvPr>
          <p:cNvSpPr/>
          <p:nvPr/>
        </p:nvSpPr>
        <p:spPr>
          <a:xfrm>
            <a:off x="223174" y="2571750"/>
            <a:ext cx="468052" cy="1197419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utura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8654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Passo 2a: Criar aplicativo Facebook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29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253C2ED-AF77-4628-91D3-7EF331ACD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06" y="1347614"/>
            <a:ext cx="4248150" cy="2143125"/>
          </a:xfrm>
          <a:prstGeom prst="rect">
            <a:avLst/>
          </a:prstGeom>
        </p:spPr>
      </p:pic>
      <p:sp>
        <p:nvSpPr>
          <p:cNvPr id="10" name="Seta para Cima 8"/>
          <p:cNvSpPr/>
          <p:nvPr/>
        </p:nvSpPr>
        <p:spPr>
          <a:xfrm rot="17802607">
            <a:off x="3083611" y="2523208"/>
            <a:ext cx="468052" cy="1197419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45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157610" y="771550"/>
            <a:ext cx="6986390" cy="3823073"/>
          </a:xfrm>
        </p:spPr>
        <p:txBody>
          <a:bodyPr/>
          <a:lstStyle/>
          <a:p>
            <a:r>
              <a:rPr lang="pt-BR" dirty="0"/>
              <a:t>Contatos:</a:t>
            </a:r>
          </a:p>
          <a:p>
            <a:endParaRPr lang="pt-BR" dirty="0"/>
          </a:p>
          <a:p>
            <a:pPr lvl="1"/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E-mail: </a:t>
            </a:r>
            <a:r>
              <a:rPr lang="pt-BR" dirty="0">
                <a:latin typeface="Futura Md BT" charset="0"/>
                <a:ea typeface="Futura Md BT" charset="0"/>
                <a:cs typeface="Futura Md BT" charset="0"/>
                <a:hlinkClick r:id="rId2"/>
              </a:rPr>
              <a:t>professor.dinomagri@gmail.com </a:t>
            </a:r>
            <a:endParaRPr lang="pt-BR" dirty="0">
              <a:latin typeface="Futura Md BT" charset="0"/>
              <a:ea typeface="Futura Md BT" charset="0"/>
              <a:cs typeface="Futura Md BT" charset="0"/>
            </a:endParaRPr>
          </a:p>
          <a:p>
            <a:pPr lvl="1"/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Twitter: </a:t>
            </a:r>
            <a:r>
              <a:rPr lang="pt-BR" dirty="0">
                <a:latin typeface="Futura Md BT" charset="0"/>
                <a:ea typeface="Futura Md BT" charset="0"/>
                <a:cs typeface="Futura Md BT" charset="0"/>
                <a:hlinkClick r:id="rId3"/>
              </a:rPr>
              <a:t>https://twitter.com/prof_dinomagri</a:t>
            </a:r>
            <a:endParaRPr lang="pt-BR" dirty="0">
              <a:latin typeface="Futura Md BT" charset="0"/>
              <a:ea typeface="Futura Md BT" charset="0"/>
              <a:cs typeface="Futura Md BT" charset="0"/>
            </a:endParaRPr>
          </a:p>
          <a:p>
            <a:pPr lvl="1"/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LinkedIn:</a:t>
            </a:r>
            <a:r>
              <a:rPr lang="pl-PL" dirty="0">
                <a:latin typeface="Futura Md BT" charset="0"/>
                <a:ea typeface="Futura Md BT" charset="0"/>
                <a:cs typeface="Futura Md BT" charset="0"/>
                <a:hlinkClick r:id="rId4"/>
              </a:rPr>
              <a:t>http://www.linkedin.com/in/dinomagri</a:t>
            </a:r>
            <a:endParaRPr lang="pt-BR" dirty="0">
              <a:latin typeface="Futura Md BT" charset="0"/>
              <a:ea typeface="Futura Md BT" charset="0"/>
              <a:cs typeface="Futura Md BT" charset="0"/>
            </a:endParaRPr>
          </a:p>
          <a:p>
            <a:pPr lvl="1"/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Site: </a:t>
            </a:r>
            <a:r>
              <a:rPr lang="pt-BR" dirty="0">
                <a:latin typeface="Futura Md BT" charset="0"/>
                <a:ea typeface="Futura Md BT" charset="0"/>
                <a:cs typeface="Futura Md BT" charset="0"/>
                <a:hlinkClick r:id="rId5"/>
              </a:rPr>
              <a:t>http://www.dinomagri.com</a:t>
            </a:r>
            <a:endParaRPr lang="pt-BR" dirty="0">
              <a:latin typeface="Futura Md BT" charset="0"/>
              <a:ea typeface="Futura Md BT" charset="0"/>
              <a:cs typeface="Futura Md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93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699542"/>
            <a:ext cx="5366839" cy="3729415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Passo 2a: Criar aplicativo Facebook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868144" y="771550"/>
            <a:ext cx="2952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Futura Medium"/>
              </a:rPr>
              <a:t>Note que quando torna público um aplicativo, automaticamente teremos os seguintes itens aprovados: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Futura Medium"/>
              </a:rPr>
              <a:t>email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Futura Medium"/>
              </a:rPr>
              <a:t>public_profile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Futura Medium"/>
              </a:rPr>
              <a:t>user_friends</a:t>
            </a:r>
          </a:p>
        </p:txBody>
      </p:sp>
      <p:sp>
        <p:nvSpPr>
          <p:cNvPr id="10" name="Seta para Cima 8"/>
          <p:cNvSpPr/>
          <p:nvPr/>
        </p:nvSpPr>
        <p:spPr>
          <a:xfrm rot="14443017">
            <a:off x="3966532" y="2037957"/>
            <a:ext cx="468052" cy="1197419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utura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4175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771550"/>
            <a:ext cx="8507288" cy="38230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Passo 2b</a:t>
            </a:r>
            <a:r>
              <a:rPr lang="pt-BR" dirty="0"/>
              <a:t>: Outra forma de interagir com a </a:t>
            </a:r>
            <a:r>
              <a:rPr lang="pt-BR" b="1" dirty="0">
                <a:solidFill>
                  <a:srgbClr val="0070C0"/>
                </a:solidFill>
              </a:rPr>
              <a:t>Graph API </a:t>
            </a:r>
            <a:r>
              <a:rPr lang="pt-BR" dirty="0"/>
              <a:t>é utilizar a Graph API Explorer.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Realize o login no Facebook</a:t>
            </a:r>
          </a:p>
          <a:p>
            <a:pPr lvl="1"/>
            <a:r>
              <a:rPr lang="pt-BR" dirty="0"/>
              <a:t>Acesse o endereço: </a:t>
            </a:r>
            <a:r>
              <a:rPr lang="pt-BR" dirty="0">
                <a:hlinkClick r:id="rId3"/>
              </a:rPr>
              <a:t>https://developers.facebook.com/tools/explorer</a:t>
            </a:r>
            <a:r>
              <a:rPr lang="pt-BR" dirty="0"/>
              <a:t>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Pré-requisitos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620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771550"/>
            <a:ext cx="8363272" cy="382307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Passo 3: </a:t>
            </a:r>
            <a:r>
              <a:rPr lang="pt-BR" dirty="0"/>
              <a:t>Criar os tokens de acesso para o aplicativo criado.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Realize o login no Facebook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Acesse: </a:t>
            </a:r>
            <a:r>
              <a:rPr lang="pt-BR" dirty="0">
                <a:hlinkClick r:id="rId3"/>
              </a:rPr>
              <a:t>https://developers.facebook.com/tools/explorer</a:t>
            </a:r>
            <a:endParaRPr lang="pt-BR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pt-BR" dirty="0"/>
              <a:t>Clique em </a:t>
            </a:r>
            <a:r>
              <a:rPr lang="pt-BR" b="1" dirty="0">
                <a:solidFill>
                  <a:srgbClr val="0070C0"/>
                </a:solidFill>
              </a:rPr>
              <a:t>Graph API Explorer </a:t>
            </a:r>
            <a:r>
              <a:rPr lang="pt-BR" dirty="0"/>
              <a:t>e selecione a aplicação criada.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Também é possível ir pelo menu da aplicação, clicando em </a:t>
            </a:r>
            <a:r>
              <a:rPr lang="pt-BR" b="1" dirty="0">
                <a:solidFill>
                  <a:srgbClr val="0070C0"/>
                </a:solidFill>
              </a:rPr>
              <a:t>Ferramentas e Suporte -&gt; Graph API Explorer.</a:t>
            </a:r>
          </a:p>
          <a:p>
            <a:pPr>
              <a:lnSpc>
                <a:spcPct val="150000"/>
              </a:lnSpc>
            </a:pPr>
            <a:endParaRPr lang="pt-BR" b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Pré-requisitos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209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Passo 3: Criar tokens de acesso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33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l="-3" r="-22"/>
          <a:stretch/>
        </p:blipFill>
        <p:spPr>
          <a:xfrm>
            <a:off x="234583" y="1044602"/>
            <a:ext cx="8676000" cy="3054297"/>
          </a:xfrm>
          <a:prstGeom prst="rect">
            <a:avLst/>
          </a:prstGeom>
        </p:spPr>
      </p:pic>
      <p:sp>
        <p:nvSpPr>
          <p:cNvPr id="8" name="Seta para Cima 8"/>
          <p:cNvSpPr/>
          <p:nvPr/>
        </p:nvSpPr>
        <p:spPr>
          <a:xfrm rot="3695959">
            <a:off x="5335976" y="1095514"/>
            <a:ext cx="468052" cy="1197419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141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58" y="775525"/>
            <a:ext cx="7907682" cy="359245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Passo 3: Criar tokens de acesso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34</a:t>
            </a:fld>
            <a:endParaRPr lang="pt-BR" dirty="0"/>
          </a:p>
        </p:txBody>
      </p:sp>
      <p:sp>
        <p:nvSpPr>
          <p:cNvPr id="8" name="Seta para Cima 8"/>
          <p:cNvSpPr/>
          <p:nvPr/>
        </p:nvSpPr>
        <p:spPr>
          <a:xfrm rot="14075430">
            <a:off x="4377983" y="2798713"/>
            <a:ext cx="468052" cy="1197419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442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l="4867" r="1122"/>
          <a:stretch/>
        </p:blipFill>
        <p:spPr>
          <a:xfrm>
            <a:off x="72504" y="1211037"/>
            <a:ext cx="9036000" cy="3004705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Passo 3: Criar tokens de acesso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35</a:t>
            </a:fld>
            <a:endParaRPr lang="pt-BR" dirty="0"/>
          </a:p>
        </p:txBody>
      </p:sp>
      <p:sp>
        <p:nvSpPr>
          <p:cNvPr id="13" name="Seta para Cima 12"/>
          <p:cNvSpPr/>
          <p:nvPr/>
        </p:nvSpPr>
        <p:spPr>
          <a:xfrm rot="3668843">
            <a:off x="6991517" y="2438885"/>
            <a:ext cx="468052" cy="1197419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utura Medium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267744" y="3448620"/>
            <a:ext cx="5040560" cy="870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Futura Medium"/>
                <a:ea typeface="Futura Medium" charset="0"/>
                <a:cs typeface="Futura Medium" charset="0"/>
              </a:rPr>
              <a:t>Agora vamos gerar o Token de acesso do usuário. Clique em </a:t>
            </a:r>
            <a:r>
              <a:rPr lang="pt-BR" b="1" dirty="0">
                <a:solidFill>
                  <a:srgbClr val="FF0000"/>
                </a:solidFill>
                <a:latin typeface="Futura Medium"/>
                <a:ea typeface="Futura Medium" charset="0"/>
                <a:cs typeface="Futura Medium" charset="0"/>
              </a:rPr>
              <a:t>Get User Access Token.</a:t>
            </a:r>
            <a:endParaRPr lang="pt-BR" b="1" dirty="0">
              <a:solidFill>
                <a:srgbClr val="FF0000"/>
              </a:solidFill>
              <a:latin typeface="Futura Medium"/>
              <a:ea typeface="Consolas" charset="0"/>
              <a:cs typeface="Consolas" charset="0"/>
            </a:endParaRPr>
          </a:p>
        </p:txBody>
      </p:sp>
      <p:sp>
        <p:nvSpPr>
          <p:cNvPr id="15" name="Seta para Cima 14"/>
          <p:cNvSpPr/>
          <p:nvPr/>
        </p:nvSpPr>
        <p:spPr>
          <a:xfrm rot="5400000">
            <a:off x="6952906" y="1441599"/>
            <a:ext cx="468052" cy="1197419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utura Medium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123728" y="1843873"/>
            <a:ext cx="457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Futura Medium"/>
                <a:ea typeface="Futura Medium" charset="0"/>
                <a:cs typeface="Futura Medium" charset="0"/>
              </a:rPr>
              <a:t>Selecione o aplicativo que criamos</a:t>
            </a:r>
          </a:p>
        </p:txBody>
      </p:sp>
    </p:spTree>
    <p:extLst>
      <p:ext uri="{BB962C8B-B14F-4D97-AF65-F5344CB8AC3E}">
        <p14:creationId xmlns:p14="http://schemas.microsoft.com/office/powerpoint/2010/main" val="72011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7DA23B96-FC51-4350-A778-055E56CC99C8}"/>
              </a:ext>
            </a:extLst>
          </p:cNvPr>
          <p:cNvGrpSpPr/>
          <p:nvPr/>
        </p:nvGrpSpPr>
        <p:grpSpPr>
          <a:xfrm>
            <a:off x="286721" y="792508"/>
            <a:ext cx="4357287" cy="3435426"/>
            <a:chOff x="286721" y="792508"/>
            <a:chExt cx="4357287" cy="3435426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ED0CD277-0BE8-4BC7-B0AF-BBE8F1D40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721" y="792508"/>
              <a:ext cx="4357287" cy="3435426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59C45BA-E82E-498C-B90A-611293353E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296" t="32216" r="62398" b="64642"/>
            <a:stretch/>
          </p:blipFill>
          <p:spPr>
            <a:xfrm>
              <a:off x="1782161" y="1786750"/>
              <a:ext cx="144000" cy="108000"/>
            </a:xfrm>
            <a:prstGeom prst="rect">
              <a:avLst/>
            </a:prstGeom>
          </p:spPr>
        </p:pic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Passo 3: Criar tokens de acesso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36</a:t>
            </a:fld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891381" y="627534"/>
            <a:ext cx="3816424" cy="3888432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Futura Medium"/>
                <a:ea typeface="Futura Medium" charset="0"/>
                <a:cs typeface="Futura Medium" charset="0"/>
              </a:rPr>
              <a:t>Para gerar o token de acesso precisamos definir quais dados queremos ter acesso.</a:t>
            </a:r>
          </a:p>
          <a:p>
            <a:pPr>
              <a:lnSpc>
                <a:spcPct val="150000"/>
              </a:lnSpc>
            </a:pPr>
            <a:endParaRPr lang="pt-BR" dirty="0">
              <a:solidFill>
                <a:srgbClr val="FF0000"/>
              </a:solidFill>
              <a:latin typeface="Futura Medium"/>
              <a:ea typeface="Consolas" charset="0"/>
              <a:cs typeface="Consolas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FF0000"/>
                </a:solidFill>
                <a:latin typeface="Futura Medium"/>
                <a:ea typeface="Consolas" charset="0"/>
                <a:cs typeface="Consolas" charset="0"/>
              </a:rPr>
              <a:t>Para os desafios que iremos resolver, precisamos habilitar: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  <a:latin typeface="Futura Medium"/>
                <a:ea typeface="Consolas" charset="0"/>
                <a:cs typeface="Consolas" charset="0"/>
              </a:rPr>
              <a:t>publish_pages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  <a:latin typeface="Futura Medium"/>
                <a:ea typeface="Consolas" charset="0"/>
                <a:cs typeface="Consolas" charset="0"/>
              </a:rPr>
              <a:t>publish_actions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  <a:latin typeface="Futura Medium"/>
                <a:ea typeface="Consolas" charset="0"/>
                <a:cs typeface="Consolas" charset="0"/>
              </a:rPr>
              <a:t>user_friends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  <a:latin typeface="Futura Medium"/>
                <a:ea typeface="Consolas" charset="0"/>
                <a:cs typeface="Consolas" charset="0"/>
              </a:rPr>
              <a:t>user_posts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  <a:latin typeface="Futura Medium"/>
                <a:ea typeface="Consolas" charset="0"/>
                <a:cs typeface="Consolas" charset="0"/>
              </a:rPr>
              <a:t>user_status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  <a:latin typeface="Futura Medium"/>
                <a:ea typeface="Consolas" charset="0"/>
                <a:cs typeface="Consolas" charset="0"/>
              </a:rPr>
              <a:t>user_photos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  <a:latin typeface="Futura Medium"/>
                <a:ea typeface="Consolas" charset="0"/>
                <a:cs typeface="Consolas" charset="0"/>
              </a:rPr>
              <a:t>manage_pages</a:t>
            </a:r>
          </a:p>
        </p:txBody>
      </p:sp>
      <p:sp>
        <p:nvSpPr>
          <p:cNvPr id="7" name="Seta para Cima 6"/>
          <p:cNvSpPr/>
          <p:nvPr/>
        </p:nvSpPr>
        <p:spPr>
          <a:xfrm rot="5400000">
            <a:off x="3056415" y="321679"/>
            <a:ext cx="468052" cy="1197419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utura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0911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2D211C1-92A0-49DF-86BA-066645638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45562"/>
            <a:ext cx="3924922" cy="3333555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/>
              <a:t>Passo 3</a:t>
            </a:r>
            <a:r>
              <a:rPr lang="pt-BR" sz="1600" dirty="0"/>
              <a:t>: Criar os tokens de acesso para o aplicativo criado ou Graph API.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Pré-requisitos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37</a:t>
            </a:fld>
            <a:endParaRPr lang="pt-BR" dirty="0"/>
          </a:p>
        </p:txBody>
      </p:sp>
      <p:sp>
        <p:nvSpPr>
          <p:cNvPr id="13" name="Seta para Cima 12"/>
          <p:cNvSpPr/>
          <p:nvPr/>
        </p:nvSpPr>
        <p:spPr>
          <a:xfrm rot="15612900">
            <a:off x="3723621" y="2214261"/>
            <a:ext cx="468052" cy="1197419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utura Medium"/>
            </a:endParaRPr>
          </a:p>
        </p:txBody>
      </p:sp>
      <p:sp>
        <p:nvSpPr>
          <p:cNvPr id="14" name="Seta para Cima 13"/>
          <p:cNvSpPr/>
          <p:nvPr/>
        </p:nvSpPr>
        <p:spPr>
          <a:xfrm rot="14706081">
            <a:off x="3290916" y="1420470"/>
            <a:ext cx="468052" cy="1197419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utura Medium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103400" y="1441873"/>
            <a:ext cx="3141008" cy="2664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1"/>
                </a:solidFill>
                <a:latin typeface="Futura Medium"/>
              </a:rPr>
              <a:t>Toda vez que selecionarmos os elementos que queremos compartilhar, temos que dar permissão de acesso para a aplicação que criamos.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1957551B-89B3-4174-8855-ABC216B15231}"/>
              </a:ext>
            </a:extLst>
          </p:cNvPr>
          <p:cNvGrpSpPr/>
          <p:nvPr/>
        </p:nvGrpSpPr>
        <p:grpSpPr>
          <a:xfrm>
            <a:off x="1766717" y="2211710"/>
            <a:ext cx="901045" cy="200025"/>
            <a:chOff x="1766717" y="2211710"/>
            <a:chExt cx="901045" cy="200025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F82FC8F6-AD8A-4529-8BB5-D5A577A48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66717" y="2211710"/>
              <a:ext cx="901045" cy="200025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382ADA0F-BE9D-49EA-827C-B7C3CE712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62073" y="2275965"/>
              <a:ext cx="495854" cy="1357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864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753AA7D-3074-4020-9A44-2C6997AF8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58" y="1271518"/>
            <a:ext cx="3598146" cy="3206153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/>
              <a:t>Passo 3</a:t>
            </a:r>
            <a:r>
              <a:rPr lang="pt-BR" sz="1600" dirty="0"/>
              <a:t>: Criar os tokens de acesso para o aplicativo criado.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Pré-requisitos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38</a:t>
            </a:fld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5148064" y="1347614"/>
            <a:ext cx="3816424" cy="2927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Futura Medium"/>
              </a:rPr>
              <a:t>É importante verificar com quem deseja compartilhar as informações.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Futura Medium"/>
              </a:rPr>
              <a:t>Também será necessário permitir que a publicação feita pelo aplicativo seja pública ou Amigos.</a:t>
            </a:r>
          </a:p>
        </p:txBody>
      </p:sp>
      <p:sp>
        <p:nvSpPr>
          <p:cNvPr id="11" name="Seta para Cima 10"/>
          <p:cNvSpPr/>
          <p:nvPr/>
        </p:nvSpPr>
        <p:spPr>
          <a:xfrm rot="3160663">
            <a:off x="1355579" y="3388335"/>
            <a:ext cx="468052" cy="1197419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utura Medium"/>
            </a:endParaRPr>
          </a:p>
        </p:txBody>
      </p:sp>
      <p:sp>
        <p:nvSpPr>
          <p:cNvPr id="16" name="Seta para Cima 15"/>
          <p:cNvSpPr/>
          <p:nvPr/>
        </p:nvSpPr>
        <p:spPr>
          <a:xfrm rot="10800000">
            <a:off x="3893096" y="2916775"/>
            <a:ext cx="468052" cy="1197419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utura Medium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2AEBAD6-D3F6-43F4-A232-8D5C80CB4B75}"/>
              </a:ext>
            </a:extLst>
          </p:cNvPr>
          <p:cNvGrpSpPr/>
          <p:nvPr/>
        </p:nvGrpSpPr>
        <p:grpSpPr>
          <a:xfrm>
            <a:off x="827584" y="3070541"/>
            <a:ext cx="1002925" cy="200025"/>
            <a:chOff x="827584" y="3070541"/>
            <a:chExt cx="1002925" cy="200025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5380A458-86A6-44E1-92CD-96323EBCB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7584" y="3070541"/>
              <a:ext cx="1002925" cy="200025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5B0785AA-FE9C-4BCE-97D7-33AFB4723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24820" y="3134796"/>
              <a:ext cx="495854" cy="1357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802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B103227-5729-4598-9E3A-E8841DB11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83" y="1273562"/>
            <a:ext cx="3708965" cy="3304898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/>
              <a:t>Passo 3</a:t>
            </a:r>
            <a:r>
              <a:rPr lang="pt-BR" sz="1600" dirty="0"/>
              <a:t>: Criar os tokens de acesso para o aplicativo criado.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Pré-requisitos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39</a:t>
            </a:fld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5148064" y="1347614"/>
            <a:ext cx="3816424" cy="2927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Futura Medium"/>
              </a:rPr>
              <a:t>Caso, o aplicativo tenha que gerenciar páginas do Facebook, será necessário autorizar o aplicativo para gerir as páginas.</a:t>
            </a:r>
          </a:p>
        </p:txBody>
      </p:sp>
      <p:sp>
        <p:nvSpPr>
          <p:cNvPr id="11" name="Seta para Cima 10"/>
          <p:cNvSpPr/>
          <p:nvPr/>
        </p:nvSpPr>
        <p:spPr>
          <a:xfrm rot="3160663">
            <a:off x="1067548" y="3430649"/>
            <a:ext cx="468052" cy="1197419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utura Medium"/>
            </a:endParaRPr>
          </a:p>
        </p:txBody>
      </p:sp>
      <p:sp>
        <p:nvSpPr>
          <p:cNvPr id="16" name="Seta para Cima 15"/>
          <p:cNvSpPr/>
          <p:nvPr/>
        </p:nvSpPr>
        <p:spPr>
          <a:xfrm rot="10800000">
            <a:off x="3944512" y="3068452"/>
            <a:ext cx="468052" cy="1197419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utura Medium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C8F6A9F-9863-44AF-834C-0252713E4EED}"/>
              </a:ext>
            </a:extLst>
          </p:cNvPr>
          <p:cNvGrpSpPr/>
          <p:nvPr/>
        </p:nvGrpSpPr>
        <p:grpSpPr>
          <a:xfrm>
            <a:off x="963384" y="3142549"/>
            <a:ext cx="1002925" cy="200025"/>
            <a:chOff x="827584" y="3070541"/>
            <a:chExt cx="1002925" cy="200025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13C324CD-0BCF-4341-A09A-629EB1F8B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7584" y="3070541"/>
              <a:ext cx="1002925" cy="200025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83AE5D44-BAEA-47AC-905A-D274261DB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24820" y="3134796"/>
              <a:ext cx="495854" cy="1357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181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latin typeface="Futura Medium" charset="0"/>
                <a:ea typeface="Futura Medium" charset="0"/>
                <a:cs typeface="Futura Medium" charset="0"/>
              </a:rPr>
              <a:t>(2014-Presente) </a:t>
            </a:r>
            <a:r>
              <a:rPr lang="pt-BR" sz="1400" dirty="0">
                <a:latin typeface="Futura Medium" charset="0"/>
                <a:ea typeface="Futura Medium" charset="0"/>
                <a:cs typeface="Futura Medium" charset="0"/>
              </a:rPr>
              <a:t>– Professor no curso de Extensão, Pós e MBA na Fundação Instituto de Administração (FIA) – </a:t>
            </a:r>
            <a:r>
              <a:rPr lang="pt-BR" sz="1400" dirty="0">
                <a:latin typeface="Futura Medium" charset="0"/>
                <a:ea typeface="Futura Medium" charset="0"/>
                <a:cs typeface="Futura Medium" charset="0"/>
                <a:hlinkClick r:id="rId3"/>
              </a:rPr>
              <a:t>www.fia.com.br</a:t>
            </a:r>
            <a:r>
              <a:rPr lang="pt-BR" sz="14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latin typeface="Futura Medium" charset="0"/>
                <a:ea typeface="Futura Medium" charset="0"/>
                <a:cs typeface="Futura Medium" charset="0"/>
              </a:rPr>
              <a:t>(2013-Presente) </a:t>
            </a:r>
            <a:r>
              <a:rPr lang="pt-BR" sz="1400" dirty="0">
                <a:latin typeface="Futura Medium" charset="0"/>
                <a:ea typeface="Futura Medium" charset="0"/>
                <a:cs typeface="Futura Medium" charset="0"/>
              </a:rPr>
              <a:t>– Pesquisa e Desenvolvimento no Laboratório de Arquitetura e Redes de Computadores (LARC) na Universidade de São Paulo – </a:t>
            </a:r>
            <a:r>
              <a:rPr lang="pt-BR" sz="1400" dirty="0">
                <a:latin typeface="Futura Medium" charset="0"/>
                <a:ea typeface="Futura Medium" charset="0"/>
                <a:cs typeface="Futura Medium" charset="0"/>
                <a:hlinkClick r:id="rId4"/>
              </a:rPr>
              <a:t>www.larc.usp.br</a:t>
            </a:r>
            <a:r>
              <a:rPr lang="pt-BR" sz="14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latin typeface="Futura Medium" charset="0"/>
                <a:ea typeface="Futura Medium" charset="0"/>
                <a:cs typeface="Futura Medium" charset="0"/>
              </a:rPr>
              <a:t>(2013) </a:t>
            </a:r>
            <a:r>
              <a:rPr lang="pt-BR" sz="1400" dirty="0">
                <a:latin typeface="Futura Medium" charset="0"/>
                <a:ea typeface="Futura Medium" charset="0"/>
                <a:cs typeface="Futura Medium" charset="0"/>
              </a:rPr>
              <a:t>– Professor no MBA em Desenvolvimento de Inovações Tecnológicas para WEB na IMED Passo Fundo – RS – </a:t>
            </a:r>
            <a:r>
              <a:rPr lang="pt-BR" sz="1400" dirty="0">
                <a:latin typeface="Futura Medium" charset="0"/>
                <a:ea typeface="Futura Medium" charset="0"/>
                <a:cs typeface="Futura Medium" charset="0"/>
                <a:hlinkClick r:id="rId5"/>
              </a:rPr>
              <a:t>www.imed.edu.br</a:t>
            </a:r>
            <a:endParaRPr lang="pt-BR" sz="1400" dirty="0">
              <a:latin typeface="Futura Medium" charset="0"/>
              <a:ea typeface="Futura Medium" charset="0"/>
              <a:cs typeface="Futura Medium" charset="0"/>
            </a:endParaRPr>
          </a:p>
          <a:p>
            <a:pPr>
              <a:lnSpc>
                <a:spcPct val="150000"/>
              </a:lnSpc>
            </a:pPr>
            <a:r>
              <a:rPr lang="pt-BR" sz="1400" b="1" dirty="0">
                <a:latin typeface="Futura Medium" charset="0"/>
                <a:ea typeface="Futura Medium" charset="0"/>
                <a:cs typeface="Futura Medium" charset="0"/>
              </a:rPr>
              <a:t>(2012) </a:t>
            </a:r>
            <a:r>
              <a:rPr lang="pt-BR" sz="1400" dirty="0">
                <a:latin typeface="Futura Medium" charset="0"/>
                <a:ea typeface="Futura Medium" charset="0"/>
                <a:cs typeface="Futura Medium" charset="0"/>
              </a:rPr>
              <a:t>– Bacharel em Ciência da Computação pela Universidade do Estado de Santa Catarina (UDESC) – </a:t>
            </a:r>
            <a:r>
              <a:rPr lang="pt-BR" sz="1400" dirty="0">
                <a:latin typeface="Futura Medium" charset="0"/>
                <a:ea typeface="Futura Medium" charset="0"/>
                <a:cs typeface="Futura Medium" charset="0"/>
                <a:hlinkClick r:id="rId6"/>
              </a:rPr>
              <a:t>www.cct.udesc.br</a:t>
            </a:r>
            <a:endParaRPr lang="pt-BR" sz="1400" dirty="0">
              <a:latin typeface="Futura Medium" charset="0"/>
              <a:ea typeface="Futura Medium" charset="0"/>
              <a:cs typeface="Futura Medium" charset="0"/>
            </a:endParaRPr>
          </a:p>
          <a:p>
            <a:pPr>
              <a:lnSpc>
                <a:spcPct val="150000"/>
              </a:lnSpc>
            </a:pPr>
            <a:r>
              <a:rPr lang="pt-BR" sz="1400" b="1" dirty="0">
                <a:latin typeface="Futura Medium" charset="0"/>
                <a:ea typeface="Futura Medium" charset="0"/>
                <a:cs typeface="Futura Medium" charset="0"/>
              </a:rPr>
              <a:t>(2009/2010)</a:t>
            </a:r>
            <a:r>
              <a:rPr lang="pt-BR" sz="1400" dirty="0">
                <a:latin typeface="Futura Medium" charset="0"/>
                <a:ea typeface="Futura Medium" charset="0"/>
                <a:cs typeface="Futura Medium" charset="0"/>
              </a:rPr>
              <a:t> – Pesquisador e Desenvolvedor no Centro de Computação Gráfica – Guimarães – Portugal – </a:t>
            </a:r>
            <a:r>
              <a:rPr lang="pt-BR" sz="1400" dirty="0">
                <a:latin typeface="Futura Medium" charset="0"/>
                <a:ea typeface="Futura Medium" charset="0"/>
                <a:cs typeface="Futura Medium" charset="0"/>
                <a:hlinkClick r:id="rId7"/>
              </a:rPr>
              <a:t>www.ccg.pt</a:t>
            </a:r>
            <a:endParaRPr lang="pt-BR" sz="1400" dirty="0">
              <a:latin typeface="Futura Medium" charset="0"/>
              <a:ea typeface="Futura Medium" charset="0"/>
              <a:cs typeface="Futura Medium" charset="0"/>
            </a:endParaRPr>
          </a:p>
          <a:p>
            <a:pPr>
              <a:lnSpc>
                <a:spcPct val="150000"/>
              </a:lnSpc>
            </a:pPr>
            <a:r>
              <a:rPr lang="pt-BR" sz="1400" b="1" dirty="0">
                <a:latin typeface="Futura Medium" charset="0"/>
                <a:ea typeface="Futura Medium" charset="0"/>
                <a:cs typeface="Futura Medium" charset="0"/>
              </a:rPr>
              <a:t>Lattes:</a:t>
            </a:r>
            <a:r>
              <a:rPr lang="pt-BR" sz="14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pl-PL" sz="1400" dirty="0">
                <a:latin typeface="Futura Medium" charset="0"/>
                <a:ea typeface="Futura Medium" charset="0"/>
                <a:cs typeface="Futura Medium" charset="0"/>
                <a:hlinkClick r:id="rId8"/>
              </a:rPr>
              <a:t>http://lattes.cnpq.br/5673884504184733</a:t>
            </a:r>
            <a:endParaRPr lang="pl-PL" sz="14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Currículo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852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Pré-requisitos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40</a:t>
            </a:fld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29" y="1131590"/>
            <a:ext cx="7832541" cy="1660971"/>
          </a:xfrm>
          <a:prstGeom prst="rect">
            <a:avLst/>
          </a:prstGeom>
        </p:spPr>
      </p:pic>
      <p:sp>
        <p:nvSpPr>
          <p:cNvPr id="7" name="Seta para Cima 12"/>
          <p:cNvSpPr/>
          <p:nvPr/>
        </p:nvSpPr>
        <p:spPr>
          <a:xfrm>
            <a:off x="1532691" y="1921380"/>
            <a:ext cx="468052" cy="1197419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utura Medium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23528" y="3075806"/>
            <a:ext cx="8424936" cy="1512168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Futura Medium"/>
                <a:ea typeface="Futura Medium" charset="0"/>
                <a:cs typeface="Futura Medium" charset="0"/>
              </a:rPr>
              <a:t>Copie o Token de acesso para utilizarmos em nossos códigos!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B050"/>
                </a:solidFill>
                <a:latin typeface="Futura Medium"/>
                <a:ea typeface="Futura Medium" charset="0"/>
                <a:cs typeface="Futura Medium" charset="0"/>
              </a:rPr>
              <a:t>Caso seja necessário recuperar alguma outra informação e o aplicativo não tenha as permissões necessárias, temos que gerar novamente o Token de acesso.</a:t>
            </a:r>
            <a:endParaRPr lang="pt-BR" b="1" dirty="0">
              <a:solidFill>
                <a:srgbClr val="00B050"/>
              </a:solidFill>
              <a:latin typeface="Futura Medium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88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A biblioteca </a:t>
            </a:r>
            <a:r>
              <a:rPr lang="pt-BR" b="1" dirty="0">
                <a:solidFill>
                  <a:srgbClr val="0070C0"/>
                </a:solidFill>
              </a:rPr>
              <a:t>facebook-sdk</a:t>
            </a:r>
            <a:r>
              <a:rPr lang="pt-BR" dirty="0"/>
              <a:t> foi projetada para ter acesso a Graph API do Facebook.</a:t>
            </a:r>
          </a:p>
          <a:p>
            <a:pPr>
              <a:lnSpc>
                <a:spcPct val="150000"/>
              </a:lnSpc>
            </a:pPr>
            <a:r>
              <a:rPr lang="pt-BR" dirty="0"/>
              <a:t>É possível autenticar-se, recuperar conexões, criar, atualizar e/ou deletar objetos.</a:t>
            </a:r>
          </a:p>
          <a:p>
            <a:pPr>
              <a:lnSpc>
                <a:spcPct val="150000"/>
              </a:lnSpc>
            </a:pPr>
            <a:r>
              <a:rPr lang="pt-BR" b="1" dirty="0"/>
              <a:t>Documentação da Biblioteca: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hlinkClick r:id="rId3"/>
              </a:rPr>
              <a:t>https://facebook-sdk.readthedocs.org/en/latest/</a:t>
            </a:r>
            <a:r>
              <a:rPr lang="pt-BR" dirty="0"/>
              <a:t> </a:t>
            </a:r>
            <a:endParaRPr lang="pt-BR" b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Pré-requisitos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41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36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Para instalar a versão 2.0.0: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facebook-sdk</a:t>
            </a:r>
          </a:p>
          <a:p>
            <a:pPr lvl="1">
              <a:lnSpc>
                <a:spcPct val="150000"/>
              </a:lnSpc>
            </a:pPr>
            <a:endParaRPr lang="pt-BR" b="1" dirty="0"/>
          </a:p>
          <a:p>
            <a:pPr>
              <a:lnSpc>
                <a:spcPct val="150000"/>
              </a:lnSpc>
            </a:pPr>
            <a:r>
              <a:rPr lang="pt-BR" dirty="0"/>
              <a:t>Para instalar a versão 3.0.0:</a:t>
            </a:r>
          </a:p>
          <a:p>
            <a:pPr lvl="1">
              <a:lnSpc>
                <a:spcPct val="150000"/>
              </a:lnSpc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pip3 install -e git+https://github.com/mobolic/facebook-sdk.git#egg=facebook-sdk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Pré-requisitos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42</a:t>
            </a:fld>
            <a:endParaRPr lang="pt-BR" dirty="0"/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580C7977-2882-4E33-B475-22ABF29C16E8}"/>
              </a:ext>
            </a:extLst>
          </p:cNvPr>
          <p:cNvSpPr/>
          <p:nvPr/>
        </p:nvSpPr>
        <p:spPr>
          <a:xfrm rot="20118029">
            <a:off x="5199727" y="2174997"/>
            <a:ext cx="1584176" cy="576064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282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20882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600" dirty="0"/>
              <a:t>A biblioteca </a:t>
            </a:r>
            <a:r>
              <a:rPr lang="pt-BR" sz="1600" b="1" dirty="0">
                <a:solidFill>
                  <a:srgbClr val="0070C0"/>
                </a:solidFill>
              </a:rPr>
              <a:t>facebook-sdk</a:t>
            </a:r>
            <a:r>
              <a:rPr lang="pt-BR" sz="1600" dirty="0"/>
              <a:t> atualmente suporta as versões 2.0 até 2.7 da Graph API</a:t>
            </a:r>
          </a:p>
          <a:p>
            <a:pPr>
              <a:lnSpc>
                <a:spcPct val="150000"/>
              </a:lnSpc>
            </a:pPr>
            <a:r>
              <a:rPr lang="pt-BR" sz="1600" dirty="0"/>
              <a:t>A versão 3, que ainda não foi liberada, da biblioteca facebook-sdk  já suporta a última versão da Graph API (2.8, 2.9 e 2.10).</a:t>
            </a:r>
          </a:p>
          <a:p>
            <a:pPr>
              <a:lnSpc>
                <a:spcPct val="150000"/>
              </a:lnSpc>
            </a:pPr>
            <a:r>
              <a:rPr lang="pt-BR" sz="1600" dirty="0"/>
              <a:t>Limites da Graph API - </a:t>
            </a:r>
            <a:r>
              <a:rPr lang="pt-BR" sz="1600" dirty="0">
                <a:hlinkClick r:id="rId3"/>
              </a:rPr>
              <a:t>https://developers.facebook.com/docs/graph-api/advanced/rate-limiting</a:t>
            </a:r>
            <a:endParaRPr lang="pt-BR" sz="16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Limitações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43</a:t>
            </a:fld>
            <a:endParaRPr lang="pt-BR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5238DD35-5B08-4261-BEAD-A7874DBD4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751258"/>
              </p:ext>
            </p:extLst>
          </p:nvPr>
        </p:nvGraphicFramePr>
        <p:xfrm>
          <a:off x="755576" y="3331438"/>
          <a:ext cx="77768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160">
                  <a:extLst>
                    <a:ext uri="{9D8B030D-6E8A-4147-A177-3AD203B41FA5}">
                      <a16:colId xmlns:a16="http://schemas.microsoft.com/office/drawing/2014/main" val="371756461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3673069456"/>
                    </a:ext>
                  </a:extLst>
                </a:gridCol>
                <a:gridCol w="1503328">
                  <a:extLst>
                    <a:ext uri="{9D8B030D-6E8A-4147-A177-3AD203B41FA5}">
                      <a16:colId xmlns:a16="http://schemas.microsoft.com/office/drawing/2014/main" val="3930137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Futura Medium"/>
                        </a:rPr>
                        <a:t>Tipo de limitação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Futura Medium"/>
                        </a:rPr>
                        <a:t>Limite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Futura Medium"/>
                        </a:rPr>
                        <a:t>Código Erro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4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Futura Medium"/>
                        </a:rPr>
                        <a:t>Limitação no nível de aplicativos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Futura Medium"/>
                        </a:rPr>
                        <a:t>200 chamadas por pessoa por hora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Futura Medium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58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Futura Medium"/>
                        </a:rPr>
                        <a:t>Limitação no nível de página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Futura Medium"/>
                        </a:rPr>
                        <a:t>4800 chamadas por pessoa por 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Futura Medium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191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55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Realizar uma postagem simples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Realizar uma postagem com links, descrição e imagem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Remover uma publicação realizada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Postar em uma página específica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Postar uma foto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Recuperar posts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pt-BR" dirty="0">
              <a:latin typeface="Futura Md BT" charset="0"/>
              <a:ea typeface="Futura Md BT" charset="0"/>
              <a:cs typeface="Futura Md BT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que iremos fazer?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44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106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b="1" dirty="0">
                <a:solidFill>
                  <a:srgbClr val="00B050"/>
                </a:solidFill>
                <a:latin typeface="Futura Md BT" charset="0"/>
                <a:ea typeface="Futura Md BT" charset="0"/>
                <a:cs typeface="Futura Md BT" charset="0"/>
              </a:rPr>
              <a:t>Realizar uma postagem simples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Realizar uma postagem com links, descrição e imagem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Remover uma publicação realizada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Postar em uma página específica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Postar uma foto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Recuperar posts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pt-BR" dirty="0">
              <a:latin typeface="Futura Md BT" charset="0"/>
              <a:ea typeface="Futura Md BT" charset="0"/>
              <a:cs typeface="Futura Md BT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que iremos fazer?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45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702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Temos que importar o módulo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Salvar o token de acesso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Definir o acesso através da classe GraphAPI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Utilizar o método 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put_object</a:t>
            </a:r>
            <a:endParaRPr lang="pt-BR" b="1" dirty="0">
              <a:solidFill>
                <a:srgbClr val="FF0000"/>
              </a:solidFill>
              <a:latin typeface="Courier New" panose="02070309020205020404" pitchFamily="49" charset="0"/>
              <a:ea typeface="Futura Md BT" charset="0"/>
              <a:cs typeface="Courier New" panose="020703090202050204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Realizar uma postagem simples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46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459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O método </a:t>
            </a:r>
            <a:r>
              <a:rPr lang="pt-BR" dirty="0">
                <a:latin typeface="Courier New" panose="02070309020205020404" pitchFamily="49" charset="0"/>
                <a:ea typeface="Futura Md BT" charset="0"/>
                <a:cs typeface="Courier New" panose="02070309020205020404" pitchFamily="49" charset="0"/>
              </a:rPr>
              <a:t>put_object</a:t>
            </a: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 escreve um objeto ao grafo que está conectado a um parente.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Courier New" panose="02070309020205020404" pitchFamily="49" charset="0"/>
                <a:ea typeface="Futura Md BT" charset="0"/>
                <a:cs typeface="Courier New" panose="02070309020205020404" pitchFamily="49" charset="0"/>
              </a:rPr>
              <a:t>parent_object=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  <a:ea typeface="Futura Md BT" charset="0"/>
                <a:cs typeface="Courier New" panose="02070309020205020404" pitchFamily="49" charset="0"/>
              </a:rPr>
              <a:t>'me'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Courier New" panose="02070309020205020404" pitchFamily="49" charset="0"/>
                <a:ea typeface="Futura Md BT" charset="0"/>
                <a:cs typeface="Courier New" panose="02070309020205020404" pitchFamily="49" charset="0"/>
              </a:rPr>
              <a:t>connection_name=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  <a:ea typeface="Futura Md BT" charset="0"/>
                <a:cs typeface="Courier New" panose="02070309020205020404" pitchFamily="49" charset="0"/>
              </a:rPr>
              <a:t>'feed'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Courier New" panose="02070309020205020404" pitchFamily="49" charset="0"/>
                <a:ea typeface="Futura Md BT" charset="0"/>
                <a:cs typeface="Courier New" panose="02070309020205020404" pitchFamily="49" charset="0"/>
              </a:rPr>
              <a:t>message=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  <a:ea typeface="Futura Md BT" charset="0"/>
                <a:cs typeface="Courier New" panose="02070309020205020404" pitchFamily="49" charset="0"/>
              </a:rPr>
              <a:t>"Programação com Python + FIA 2017"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Realizar uma postagem simples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47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869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FEFC540-B4AB-4E2A-881F-6D3F78D26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560690"/>
            <a:ext cx="5161550" cy="162143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Realizar uma postagem simples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48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419872" y="4043268"/>
            <a:ext cx="5400600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  <a:latin typeface="Futura Md BT" panose="020B0602020204020303"/>
              </a:rPr>
              <a:t>Abra o notebook "aula6-parte1-post.ipynb"</a:t>
            </a:r>
            <a:endParaRPr lang="pt-BR" dirty="0">
              <a:latin typeface="Futura Md BT" panose="020B0602020204020303"/>
            </a:endParaRPr>
          </a:p>
        </p:txBody>
      </p:sp>
      <p:sp>
        <p:nvSpPr>
          <p:cNvPr id="10" name="Seta para Cima 12">
            <a:extLst>
              <a:ext uri="{FF2B5EF4-FFF2-40B4-BE49-F238E27FC236}">
                <a16:creationId xmlns:a16="http://schemas.microsoft.com/office/drawing/2014/main" id="{066BEF31-3152-4F78-954D-B4DDE96C348C}"/>
              </a:ext>
            </a:extLst>
          </p:cNvPr>
          <p:cNvSpPr/>
          <p:nvPr/>
        </p:nvSpPr>
        <p:spPr>
          <a:xfrm rot="8490200">
            <a:off x="3381644" y="876897"/>
            <a:ext cx="468052" cy="1197419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utura Medium"/>
            </a:endParaRPr>
          </a:p>
        </p:txBody>
      </p:sp>
      <p:sp>
        <p:nvSpPr>
          <p:cNvPr id="11" name="Seta para Cima 12">
            <a:extLst>
              <a:ext uri="{FF2B5EF4-FFF2-40B4-BE49-F238E27FC236}">
                <a16:creationId xmlns:a16="http://schemas.microsoft.com/office/drawing/2014/main" id="{3B13D84E-5F43-4A11-9B6C-327FBA86EC6B}"/>
              </a:ext>
            </a:extLst>
          </p:cNvPr>
          <p:cNvSpPr/>
          <p:nvPr/>
        </p:nvSpPr>
        <p:spPr>
          <a:xfrm rot="4449490">
            <a:off x="1377429" y="1929567"/>
            <a:ext cx="468052" cy="1197419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utura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543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Realizar uma postagem simples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b="1" dirty="0">
                <a:solidFill>
                  <a:srgbClr val="00B050"/>
                </a:solidFill>
                <a:latin typeface="Futura Md BT" charset="0"/>
                <a:ea typeface="Futura Md BT" charset="0"/>
                <a:cs typeface="Futura Md BT" charset="0"/>
              </a:rPr>
              <a:t>Realizar uma postagem com links, descrição e imagem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b="1" dirty="0">
                <a:solidFill>
                  <a:srgbClr val="00B050"/>
                </a:solidFill>
                <a:latin typeface="Futura Md BT" charset="0"/>
                <a:ea typeface="Futura Md BT" charset="0"/>
                <a:cs typeface="Futura Md BT" charset="0"/>
              </a:rPr>
              <a:t>Remover uma publicação realizada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Postar em uma página específica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Postar uma foto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Recuperar posts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que iremos fazer?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49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805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388843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Material das aulas: 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ea typeface="Futura Md BT" charset="0"/>
                <a:cs typeface="Futura Md BT" charset="0"/>
                <a:hlinkClick r:id="rId3"/>
              </a:rPr>
              <a:t>https://bitly.com/posmba-turma4</a:t>
            </a:r>
            <a:r>
              <a:rPr lang="pt-BR" dirty="0">
                <a:ea typeface="Futura Md BT" charset="0"/>
                <a:cs typeface="Futura Md BT" charset="0"/>
              </a:rPr>
              <a:t>  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ea typeface="Futura Md BT" charset="0"/>
                <a:cs typeface="Futura Md BT" charset="0"/>
              </a:rPr>
              <a:t>Senha: fia2017</a:t>
            </a:r>
          </a:p>
          <a:p>
            <a:pPr>
              <a:lnSpc>
                <a:spcPct val="150000"/>
              </a:lnSpc>
            </a:pPr>
            <a:r>
              <a:rPr lang="pt-BR" dirty="0"/>
              <a:t>Faça o download do arquivo </a:t>
            </a:r>
            <a:r>
              <a:rPr lang="pt-BR" b="1" dirty="0">
                <a:solidFill>
                  <a:srgbClr val="FF0000"/>
                </a:solidFill>
              </a:rPr>
              <a:t>2017-10-18-py-aula6.zip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Salve na Área de Trabalho (Desktop)</a:t>
            </a:r>
          </a:p>
          <a:p>
            <a:pPr>
              <a:lnSpc>
                <a:spcPct val="150000"/>
              </a:lnSpc>
            </a:pPr>
            <a:r>
              <a:rPr lang="pt-BR" dirty="0"/>
              <a:t>Depois que finalizar o download, acesse a pasta Área de trabalho e descompacte o arquivo 2017-10-18-py-aula6.zip.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Material das aulas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241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771551"/>
            <a:ext cx="8229600" cy="327171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ea typeface="Futura Md BT" charset="0"/>
                <a:cs typeface="Futura Md BT" charset="0"/>
              </a:rPr>
              <a:t>Temos que importar o módulo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ea typeface="Futura Md BT" charset="0"/>
                <a:cs typeface="Futura Md BT" charset="0"/>
              </a:rPr>
              <a:t>Salvar o token de acesso.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ea typeface="Futura Md BT" charset="0"/>
                <a:cs typeface="Futura Md BT" charset="0"/>
              </a:rPr>
              <a:t>Definir o acesso através da classe GraphAPI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ea typeface="Futura Md BT" charset="0"/>
                <a:cs typeface="Futura Md BT" charset="0"/>
              </a:rPr>
              <a:t>Definir o link e a mensagem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ea typeface="Futura Md BT" charset="0"/>
                <a:cs typeface="Futura Md BT" charset="0"/>
              </a:rPr>
              <a:t>Utilizar o método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put_object</a:t>
            </a:r>
            <a:endParaRPr lang="pt-BR" dirty="0"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cs typeface="Consolas" panose="020B0609020204030204" pitchFamily="49" charset="0"/>
              </a:rPr>
              <a:t>Deletar um objeto (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delete_object</a:t>
            </a:r>
            <a:r>
              <a:rPr lang="pt-BR" dirty="0"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>
              <a:latin typeface="Futura Md BT" charset="0"/>
              <a:ea typeface="Futura Md BT" charset="0"/>
              <a:cs typeface="Futura Md BT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Realizar uma postagem completa, comentar e curtir!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50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915816" y="4043268"/>
            <a:ext cx="5904656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  <a:latin typeface="Futura Md BT" panose="020B0602020204020303"/>
              </a:rPr>
              <a:t>Abra o notebook "aula6-parte2-deletar.ipynb"</a:t>
            </a:r>
            <a:endParaRPr lang="pt-BR" dirty="0">
              <a:latin typeface="Futura Md BT" panose="020B0602020204020303"/>
            </a:endParaRPr>
          </a:p>
        </p:txBody>
      </p:sp>
    </p:spTree>
    <p:extLst>
      <p:ext uri="{BB962C8B-B14F-4D97-AF65-F5344CB8AC3E}">
        <p14:creationId xmlns:p14="http://schemas.microsoft.com/office/powerpoint/2010/main" val="5805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Realizar uma postagem simples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Realizar uma postagem com links, descrição e imagem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Remover uma publicação realizada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b="1" dirty="0">
                <a:solidFill>
                  <a:srgbClr val="00B050"/>
                </a:solidFill>
                <a:latin typeface="Futura Md BT" charset="0"/>
                <a:ea typeface="Futura Md BT" charset="0"/>
                <a:cs typeface="Futura Md BT" charset="0"/>
              </a:rPr>
              <a:t>Postar em uma página específica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Postar uma foto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Recuperar posts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pt-BR" dirty="0">
              <a:latin typeface="Futura Md BT" charset="0"/>
              <a:ea typeface="Futura Md BT" charset="0"/>
              <a:cs typeface="Futura Md BT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que iremos fazer?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51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051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771551"/>
            <a:ext cx="8229600" cy="352839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Iremos realizar uma postagem na página da disciplina no Facebook: </a:t>
            </a:r>
            <a:r>
              <a:rPr lang="pt-BR" dirty="0">
                <a:hlinkClick r:id="rId3"/>
              </a:rPr>
              <a:t>https://www.facebook.com/aulaspythonfia</a:t>
            </a:r>
            <a:endParaRPr lang="pt-BR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Recuperar o ID da página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Recuperar o token de acesso da página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ea typeface="Futura Md BT" charset="0"/>
                <a:cs typeface="Futura Md BT" charset="0"/>
              </a:rPr>
              <a:t>Definir o acesso através da classe GraphAPI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Realizar a publicação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Postar em uma página específica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52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884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Postar em uma página específica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53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63888" y="4155926"/>
            <a:ext cx="5400600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  <a:latin typeface="Futura Md BT" panose="020B0602020204020303"/>
              </a:rPr>
              <a:t>Abra o notebook "aula6-parte3-pagina.ipynb"</a:t>
            </a:r>
            <a:endParaRPr lang="pt-BR" dirty="0">
              <a:latin typeface="Futura Md BT" panose="020B0602020204020303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332B87D-62B0-47E8-B63A-682835B05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992170"/>
            <a:ext cx="3086100" cy="1800225"/>
          </a:xfrm>
          <a:prstGeom prst="rect">
            <a:avLst/>
          </a:prstGeom>
        </p:spPr>
      </p:pic>
      <p:sp>
        <p:nvSpPr>
          <p:cNvPr id="8" name="Espaço Reservado para Conteúdo 1">
            <a:extLst>
              <a:ext uri="{FF2B5EF4-FFF2-40B4-BE49-F238E27FC236}">
                <a16:creationId xmlns:a16="http://schemas.microsoft.com/office/drawing/2014/main" id="{822CE5C6-6945-4CAD-9E50-355F8D7CDD43}"/>
              </a:ext>
            </a:extLst>
          </p:cNvPr>
          <p:cNvSpPr txBox="1">
            <a:spLocks/>
          </p:cNvSpPr>
          <p:nvPr/>
        </p:nvSpPr>
        <p:spPr>
          <a:xfrm>
            <a:off x="457200" y="794679"/>
            <a:ext cx="8229600" cy="382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utura Medium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Futura Medium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utura Medium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Futura Medium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Futura Medium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ea typeface="Futura Md BT" charset="0"/>
                <a:cs typeface="Courier New" panose="02070309020205020404" pitchFamily="49" charset="0"/>
              </a:rPr>
              <a:t>api.put_object("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Futura Md BT" charset="0"/>
                <a:cs typeface="Courier New" panose="02070309020205020404" pitchFamily="49" charset="0"/>
              </a:rPr>
              <a:t>aulaspythonfia</a:t>
            </a:r>
            <a:r>
              <a:rPr lang="en-US" dirty="0">
                <a:latin typeface="Courier New" panose="02070309020205020404" pitchFamily="49" charset="0"/>
                <a:ea typeface="Futura Md BT" charset="0"/>
                <a:cs typeface="Courier New" panose="02070309020205020404" pitchFamily="49" charset="0"/>
              </a:rPr>
              <a:t>", 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Futura Md BT" charset="0"/>
                <a:cs typeface="Courier New" panose="02070309020205020404" pitchFamily="49" charset="0"/>
              </a:rPr>
              <a:t>feed</a:t>
            </a:r>
            <a:r>
              <a:rPr lang="en-US" dirty="0">
                <a:latin typeface="Courier New" panose="02070309020205020404" pitchFamily="49" charset="0"/>
                <a:ea typeface="Futura Md BT" charset="0"/>
                <a:cs typeface="Courier New" panose="02070309020205020404" pitchFamily="49" charset="0"/>
              </a:rPr>
              <a:t>", message="Olá Mundo!")</a:t>
            </a:r>
            <a:endParaRPr lang="pt-BR" dirty="0">
              <a:latin typeface="Courier New" panose="02070309020205020404" pitchFamily="49" charset="0"/>
              <a:ea typeface="Futura Md BT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21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Realizar uma postagem simples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Realizar uma postagem com links, descrição e imagem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Remover uma publicação realizada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Postar em uma página específica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b="1" dirty="0">
                <a:solidFill>
                  <a:srgbClr val="00B050"/>
                </a:solidFill>
                <a:latin typeface="Futura Md BT" charset="0"/>
                <a:ea typeface="Futura Md BT" charset="0"/>
                <a:cs typeface="Futura Md BT" charset="0"/>
              </a:rPr>
              <a:t>Postar uma foto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Recuperar posts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pt-BR" dirty="0">
              <a:latin typeface="Futura Md BT" charset="0"/>
              <a:ea typeface="Futura Md BT" charset="0"/>
              <a:cs typeface="Futura Md BT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que iremos fazer?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54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019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Temos que importar o módulo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Salvar o token de acesso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Carregar a foto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Utilizar o método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put_photo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Postar uma foto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55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419872" y="4043268"/>
            <a:ext cx="5400600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  <a:latin typeface="Futura Md BT" panose="020B0602020204020303"/>
              </a:rPr>
              <a:t>Abra o notebook "aula6-parte4-foto.ipynb"</a:t>
            </a:r>
            <a:endParaRPr lang="pt-BR" dirty="0">
              <a:latin typeface="Futura Md BT" panose="020B0602020204020303"/>
            </a:endParaRPr>
          </a:p>
        </p:txBody>
      </p:sp>
    </p:spTree>
    <p:extLst>
      <p:ext uri="{BB962C8B-B14F-4D97-AF65-F5344CB8AC3E}">
        <p14:creationId xmlns:p14="http://schemas.microsoft.com/office/powerpoint/2010/main" val="46769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Realizar uma postagem simples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Realizar uma postagem com links, descrição e imagem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Remover uma publicação realizada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Postar em uma página específica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Postar uma foto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b="1" dirty="0">
                <a:solidFill>
                  <a:srgbClr val="00B050"/>
                </a:solidFill>
                <a:latin typeface="Futura Md BT" charset="0"/>
                <a:ea typeface="Futura Md BT" charset="0"/>
                <a:cs typeface="Futura Md BT" charset="0"/>
              </a:rPr>
              <a:t>Recuperar posts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pt-BR" b="1" dirty="0">
              <a:solidFill>
                <a:srgbClr val="00B050"/>
              </a:solidFill>
              <a:latin typeface="Futura Md BT" charset="0"/>
              <a:ea typeface="Futura Md BT" charset="0"/>
              <a:cs typeface="Futura Md BT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que iremos fazer?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56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545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BR" sz="2200" dirty="0">
                <a:latin typeface="Futura Md BT" charset="0"/>
                <a:ea typeface="Futura Md BT" charset="0"/>
                <a:cs typeface="Futura Md BT" charset="0"/>
              </a:rPr>
              <a:t>Até agora, utilizamos uma aplicação específica criada para realizarmos ações de escrita no Facebook (postar, curtir, entre outros).</a:t>
            </a:r>
          </a:p>
          <a:p>
            <a:pPr>
              <a:lnSpc>
                <a:spcPct val="150000"/>
              </a:lnSpc>
            </a:pPr>
            <a:r>
              <a:rPr lang="pt-BR" sz="2200" dirty="0">
                <a:latin typeface="Futura Md BT" charset="0"/>
                <a:ea typeface="Futura Md BT" charset="0"/>
                <a:cs typeface="Futura Md BT" charset="0"/>
              </a:rPr>
              <a:t>Porém, o Facebook permite explorar a Graph API, sem ter a necessidade de criar aplicações.</a:t>
            </a:r>
          </a:p>
          <a:p>
            <a:pPr>
              <a:lnSpc>
                <a:spcPct val="150000"/>
              </a:lnSpc>
            </a:pPr>
            <a:r>
              <a:rPr lang="pt-BR" sz="2200" dirty="0">
                <a:latin typeface="Futura Md BT" charset="0"/>
                <a:ea typeface="Futura Md BT" charset="0"/>
                <a:cs typeface="Futura Md BT" charset="0"/>
              </a:rPr>
              <a:t>A </a:t>
            </a:r>
            <a:r>
              <a:rPr lang="pt-BR" sz="2200" b="1" dirty="0">
                <a:solidFill>
                  <a:srgbClr val="0070C0"/>
                </a:solidFill>
                <a:latin typeface="Futura Md BT" charset="0"/>
                <a:ea typeface="Futura Md BT" charset="0"/>
                <a:cs typeface="Futura Md BT" charset="0"/>
              </a:rPr>
              <a:t>Graph API Explorer </a:t>
            </a:r>
            <a:r>
              <a:rPr lang="pt-BR" sz="2200" dirty="0">
                <a:latin typeface="Futura Md BT" charset="0"/>
                <a:ea typeface="Futura Md BT" charset="0"/>
                <a:cs typeface="Futura Md BT" charset="0"/>
              </a:rPr>
              <a:t>é uma interface simples para autenticação, para realizar requisições para API, e verificar as saídas.</a:t>
            </a:r>
          </a:p>
          <a:p>
            <a:pPr>
              <a:lnSpc>
                <a:spcPct val="150000"/>
              </a:lnSpc>
            </a:pPr>
            <a:endParaRPr lang="pt-BR" dirty="0">
              <a:latin typeface="Futura Md BT" charset="0"/>
              <a:ea typeface="Futura Md BT" charset="0"/>
              <a:cs typeface="Futura Md BT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Recuperar posts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57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83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latin typeface="Futura Md BT" charset="0"/>
                <a:ea typeface="Futura Md BT" charset="0"/>
                <a:cs typeface="Futura Md BT" charset="0"/>
              </a:rPr>
              <a:t>Não é necessário criar uma aplicação, </a:t>
            </a:r>
            <a:r>
              <a:rPr lang="pt-BR" sz="2000" b="1" dirty="0">
                <a:solidFill>
                  <a:srgbClr val="0070C0"/>
                </a:solidFill>
                <a:latin typeface="Futura Md BT" charset="0"/>
                <a:ea typeface="Futura Md BT" charset="0"/>
                <a:cs typeface="Futura Md BT" charset="0"/>
              </a:rPr>
              <a:t>apenas o token de acesso</a:t>
            </a:r>
            <a:r>
              <a:rPr lang="pt-BR" sz="2000" dirty="0">
                <a:latin typeface="Futura Md BT" charset="0"/>
                <a:ea typeface="Futura Md BT" charset="0"/>
                <a:cs typeface="Futura Md BT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latin typeface="Futura Md BT" charset="0"/>
                <a:ea typeface="Futura Md BT" charset="0"/>
                <a:cs typeface="Futura Md BT" charset="0"/>
              </a:rPr>
              <a:t>Vamos utiliza-la para recuperar informações.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Acesse: </a:t>
            </a:r>
            <a:r>
              <a:rPr lang="pt-BR" sz="2000" dirty="0">
                <a:hlinkClick r:id="rId3"/>
              </a:rPr>
              <a:t>https://developers.facebook.com/tools/explorer</a:t>
            </a:r>
            <a:endParaRPr lang="pt-BR" sz="2000" dirty="0"/>
          </a:p>
          <a:p>
            <a:pPr>
              <a:lnSpc>
                <a:spcPct val="150000"/>
              </a:lnSpc>
            </a:pPr>
            <a:endParaRPr lang="pt-BR" sz="2000" dirty="0">
              <a:latin typeface="Futura Md BT" charset="0"/>
              <a:ea typeface="Futura Md BT" charset="0"/>
              <a:cs typeface="Futura Md BT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Recuperar posts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58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027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Vamos recuperar informações sobre uma determinada Empresa.</a:t>
            </a:r>
          </a:p>
          <a:p>
            <a:pPr>
              <a:lnSpc>
                <a:spcPct val="150000"/>
              </a:lnSpc>
            </a:pPr>
            <a:r>
              <a:rPr lang="pt-BR" sz="2800" dirty="0">
                <a:latin typeface="Futura Medium" charset="0"/>
                <a:ea typeface="Futura Medium" charset="0"/>
                <a:cs typeface="Futura Medium" charset="0"/>
              </a:rPr>
              <a:t>Iremos precisar dos módulos:</a:t>
            </a:r>
          </a:p>
          <a:p>
            <a:pPr lvl="1">
              <a:lnSpc>
                <a:spcPct val="150000"/>
              </a:lnSpc>
            </a:pPr>
            <a:r>
              <a:rPr lang="pt-BR" sz="2200" dirty="0">
                <a:latin typeface="Courier New" panose="02070309020205020404" pitchFamily="49" charset="0"/>
                <a:ea typeface="Futura Medium" charset="0"/>
                <a:cs typeface="Courier New" panose="02070309020205020404" pitchFamily="49" charset="0"/>
              </a:rPr>
              <a:t>facebook, json e requests</a:t>
            </a:r>
          </a:p>
          <a:p>
            <a:pPr>
              <a:lnSpc>
                <a:spcPct val="150000"/>
              </a:lnSpc>
            </a:pPr>
            <a:endParaRPr lang="pt-BR" dirty="0">
              <a:latin typeface="Futura Md BT" charset="0"/>
              <a:ea typeface="Futura Md BT" charset="0"/>
              <a:cs typeface="Futura Md BT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Recuperar posts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59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325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Objetivo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Facebook API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Exercícios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Conteúdo da Aula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725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Requisições HTTP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60</a:t>
            </a:fld>
            <a:endParaRPr lang="pt-BR" dirty="0"/>
          </a:p>
        </p:txBody>
      </p:sp>
      <p:pic>
        <p:nvPicPr>
          <p:cNvPr id="6" name="Picture 2" descr="http://classificados365.loja2.com.br/img/beb8b18822dbce488b968badd9222ef7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90" t="6338" r="8473" b="63493"/>
          <a:stretch/>
        </p:blipFill>
        <p:spPr bwMode="auto">
          <a:xfrm>
            <a:off x="1835696" y="2136347"/>
            <a:ext cx="760007" cy="76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rma Livre 7"/>
          <p:cNvSpPr/>
          <p:nvPr/>
        </p:nvSpPr>
        <p:spPr>
          <a:xfrm>
            <a:off x="2049577" y="3052157"/>
            <a:ext cx="1658327" cy="425770"/>
          </a:xfrm>
          <a:custGeom>
            <a:avLst/>
            <a:gdLst>
              <a:gd name="connsiteX0" fmla="*/ 2230821 w 2230821"/>
              <a:gd name="connsiteY0" fmla="*/ 31531 h 425770"/>
              <a:gd name="connsiteX1" fmla="*/ 804041 w 2230821"/>
              <a:gd name="connsiteY1" fmla="*/ 425669 h 425770"/>
              <a:gd name="connsiteX2" fmla="*/ 0 w 2230821"/>
              <a:gd name="connsiteY2" fmla="*/ 0 h 42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0821" h="425770">
                <a:moveTo>
                  <a:pt x="2230821" y="31531"/>
                </a:moveTo>
                <a:cubicBezTo>
                  <a:pt x="1703332" y="231227"/>
                  <a:pt x="1175844" y="430924"/>
                  <a:pt x="804041" y="425669"/>
                </a:cubicBezTo>
                <a:cubicBezTo>
                  <a:pt x="432237" y="420414"/>
                  <a:pt x="216118" y="210207"/>
                  <a:pt x="0" y="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Arredondado 8"/>
          <p:cNvSpPr/>
          <p:nvPr/>
        </p:nvSpPr>
        <p:spPr>
          <a:xfrm>
            <a:off x="4270498" y="3625465"/>
            <a:ext cx="1813669" cy="811889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1200" dirty="0">
                <a:latin typeface="Futura Md BT" panose="020B0602020204020303"/>
              </a:rPr>
              <a:t>O servidor formata a resposta e envia para o Navegador</a:t>
            </a:r>
          </a:p>
        </p:txBody>
      </p:sp>
      <p:sp>
        <p:nvSpPr>
          <p:cNvPr id="10" name="Forma Livre 9"/>
          <p:cNvSpPr/>
          <p:nvPr/>
        </p:nvSpPr>
        <p:spPr>
          <a:xfrm rot="15343671">
            <a:off x="2617518" y="1250396"/>
            <a:ext cx="619249" cy="1322773"/>
          </a:xfrm>
          <a:custGeom>
            <a:avLst/>
            <a:gdLst>
              <a:gd name="connsiteX0" fmla="*/ 381740 w 619249"/>
              <a:gd name="connsiteY0" fmla="*/ 0 h 1322773"/>
              <a:gd name="connsiteX1" fmla="*/ 603682 w 619249"/>
              <a:gd name="connsiteY1" fmla="*/ 585927 h 1322773"/>
              <a:gd name="connsiteX2" fmla="*/ 0 w 619249"/>
              <a:gd name="connsiteY2" fmla="*/ 1322773 h 132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9249" h="1322773">
                <a:moveTo>
                  <a:pt x="381740" y="0"/>
                </a:moveTo>
                <a:cubicBezTo>
                  <a:pt x="524522" y="182732"/>
                  <a:pt x="667305" y="365465"/>
                  <a:pt x="603682" y="585927"/>
                </a:cubicBezTo>
                <a:cubicBezTo>
                  <a:pt x="540059" y="806389"/>
                  <a:pt x="270029" y="1064581"/>
                  <a:pt x="0" y="1322773"/>
                </a:cubicBezTo>
              </a:path>
            </a:pathLst>
          </a:cu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Picture 2" descr="http://shmector.com/_ph/2/46128464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788" y="2202393"/>
            <a:ext cx="744359" cy="74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ixabay.com/static/uploads/photo/2013/07/13/11/41/computer-158474_64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097" y="2159428"/>
            <a:ext cx="746142" cy="90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lagem Vertical 11"/>
          <p:cNvSpPr/>
          <p:nvPr/>
        </p:nvSpPr>
        <p:spPr>
          <a:xfrm>
            <a:off x="6876256" y="2202392"/>
            <a:ext cx="1008112" cy="872945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1000" dirty="0">
                <a:latin typeface="Futura Md BT" panose="020B0602020204020303"/>
                <a:cs typeface="Courier New" panose="02070309020205020404" pitchFamily="49" charset="0"/>
              </a:rPr>
              <a:t>Página solicitada</a:t>
            </a:r>
          </a:p>
        </p:txBody>
      </p:sp>
      <p:sp>
        <p:nvSpPr>
          <p:cNvPr id="15" name="Forma Livre 14"/>
          <p:cNvSpPr/>
          <p:nvPr/>
        </p:nvSpPr>
        <p:spPr>
          <a:xfrm>
            <a:off x="3991714" y="3074482"/>
            <a:ext cx="1658327" cy="425770"/>
          </a:xfrm>
          <a:custGeom>
            <a:avLst/>
            <a:gdLst>
              <a:gd name="connsiteX0" fmla="*/ 2230821 w 2230821"/>
              <a:gd name="connsiteY0" fmla="*/ 31531 h 425770"/>
              <a:gd name="connsiteX1" fmla="*/ 804041 w 2230821"/>
              <a:gd name="connsiteY1" fmla="*/ 425669 h 425770"/>
              <a:gd name="connsiteX2" fmla="*/ 0 w 2230821"/>
              <a:gd name="connsiteY2" fmla="*/ 0 h 42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0821" h="425770">
                <a:moveTo>
                  <a:pt x="2230821" y="31531"/>
                </a:moveTo>
                <a:cubicBezTo>
                  <a:pt x="1703332" y="231227"/>
                  <a:pt x="1175844" y="430924"/>
                  <a:pt x="804041" y="425669"/>
                </a:cubicBezTo>
                <a:cubicBezTo>
                  <a:pt x="432237" y="420414"/>
                  <a:pt x="216118" y="210207"/>
                  <a:pt x="0" y="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Arredondado 15"/>
          <p:cNvSpPr/>
          <p:nvPr/>
        </p:nvSpPr>
        <p:spPr>
          <a:xfrm>
            <a:off x="1621862" y="3579862"/>
            <a:ext cx="2118552" cy="100811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1200" dirty="0">
                <a:latin typeface="Futura Md BT" panose="020B0602020204020303"/>
              </a:rPr>
              <a:t>O navegador resgata o HTML e compila em formato visual para o usuário</a:t>
            </a:r>
          </a:p>
        </p:txBody>
      </p:sp>
      <p:sp>
        <p:nvSpPr>
          <p:cNvPr id="17" name="Forma Livre 16"/>
          <p:cNvSpPr/>
          <p:nvPr/>
        </p:nvSpPr>
        <p:spPr>
          <a:xfrm rot="15343671">
            <a:off x="4305304" y="1135608"/>
            <a:ext cx="707056" cy="1642432"/>
          </a:xfrm>
          <a:custGeom>
            <a:avLst/>
            <a:gdLst>
              <a:gd name="connsiteX0" fmla="*/ 381740 w 619249"/>
              <a:gd name="connsiteY0" fmla="*/ 0 h 1322773"/>
              <a:gd name="connsiteX1" fmla="*/ 603682 w 619249"/>
              <a:gd name="connsiteY1" fmla="*/ 585927 h 1322773"/>
              <a:gd name="connsiteX2" fmla="*/ 0 w 619249"/>
              <a:gd name="connsiteY2" fmla="*/ 1322773 h 132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9249" h="1322773">
                <a:moveTo>
                  <a:pt x="381740" y="0"/>
                </a:moveTo>
                <a:cubicBezTo>
                  <a:pt x="524522" y="182732"/>
                  <a:pt x="667305" y="365465"/>
                  <a:pt x="603682" y="585927"/>
                </a:cubicBezTo>
                <a:cubicBezTo>
                  <a:pt x="540059" y="806389"/>
                  <a:pt x="270029" y="1064581"/>
                  <a:pt x="0" y="1322773"/>
                </a:cubicBezTo>
              </a:path>
            </a:pathLst>
          </a:cu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Forma Livre 17"/>
          <p:cNvSpPr/>
          <p:nvPr/>
        </p:nvSpPr>
        <p:spPr>
          <a:xfrm rot="15343671">
            <a:off x="6043789" y="1329903"/>
            <a:ext cx="629086" cy="1253842"/>
          </a:xfrm>
          <a:custGeom>
            <a:avLst/>
            <a:gdLst>
              <a:gd name="connsiteX0" fmla="*/ 381740 w 619249"/>
              <a:gd name="connsiteY0" fmla="*/ 0 h 1322773"/>
              <a:gd name="connsiteX1" fmla="*/ 603682 w 619249"/>
              <a:gd name="connsiteY1" fmla="*/ 585927 h 1322773"/>
              <a:gd name="connsiteX2" fmla="*/ 0 w 619249"/>
              <a:gd name="connsiteY2" fmla="*/ 1322773 h 132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9249" h="1322773">
                <a:moveTo>
                  <a:pt x="381740" y="0"/>
                </a:moveTo>
                <a:cubicBezTo>
                  <a:pt x="524522" y="182732"/>
                  <a:pt x="667305" y="365465"/>
                  <a:pt x="603682" y="585927"/>
                </a:cubicBezTo>
                <a:cubicBezTo>
                  <a:pt x="540059" y="806389"/>
                  <a:pt x="270029" y="1064581"/>
                  <a:pt x="0" y="1322773"/>
                </a:cubicBezTo>
              </a:path>
            </a:pathLst>
          </a:cu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539552" y="887548"/>
            <a:ext cx="1981209" cy="811889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1200" dirty="0">
                <a:latin typeface="Futura Md BT" panose="020B0602020204020303"/>
              </a:rPr>
              <a:t>O usuário acessa o site http://python.org</a:t>
            </a:r>
          </a:p>
        </p:txBody>
      </p:sp>
      <p:sp>
        <p:nvSpPr>
          <p:cNvPr id="20" name="Retângulo Arredondado 19"/>
          <p:cNvSpPr/>
          <p:nvPr/>
        </p:nvSpPr>
        <p:spPr>
          <a:xfrm>
            <a:off x="2889780" y="817916"/>
            <a:ext cx="1965239" cy="811889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1200" dirty="0">
                <a:latin typeface="Futura Md BT" panose="020B0602020204020303"/>
              </a:rPr>
              <a:t>O navegador formata a solicitação e faz o envio ao servidor</a:t>
            </a:r>
          </a:p>
        </p:txBody>
      </p:sp>
      <p:sp>
        <p:nvSpPr>
          <p:cNvPr id="21" name="Retângulo Arredondado 20"/>
          <p:cNvSpPr/>
          <p:nvPr/>
        </p:nvSpPr>
        <p:spPr>
          <a:xfrm>
            <a:off x="5220630" y="1029451"/>
            <a:ext cx="1726610" cy="564246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1200" dirty="0">
                <a:latin typeface="Futura Md BT" panose="020B0602020204020303"/>
              </a:rPr>
              <a:t>O servidor encontra a página solicitada</a:t>
            </a:r>
          </a:p>
        </p:txBody>
      </p:sp>
    </p:spTree>
    <p:extLst>
      <p:ext uri="{BB962C8B-B14F-4D97-AF65-F5344CB8AC3E}">
        <p14:creationId xmlns:p14="http://schemas.microsoft.com/office/powerpoint/2010/main" val="157367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solidFill>
                  <a:srgbClr val="0070C0"/>
                </a:solidFill>
              </a:rPr>
              <a:t>Um parênteses sobre o módulo requests:</a:t>
            </a:r>
          </a:p>
          <a:p>
            <a:pPr lvl="1">
              <a:lnSpc>
                <a:spcPct val="150000"/>
              </a:lnSpc>
            </a:pPr>
            <a:r>
              <a:rPr lang="pt-BR" sz="2100" dirty="0">
                <a:latin typeface="Futura Medium" charset="0"/>
                <a:ea typeface="Futura Medium" charset="0"/>
                <a:cs typeface="Futura Medium" charset="0"/>
              </a:rPr>
              <a:t>Ele é utilizado para fazer requisições HTTP, será útil para que possamos requisitar as outras páginas de conteúdo do Facebook.</a:t>
            </a:r>
          </a:p>
          <a:p>
            <a:pPr marL="57150" indent="0">
              <a:lnSpc>
                <a:spcPct val="150000"/>
              </a:lnSpc>
              <a:buNone/>
            </a:pPr>
            <a:r>
              <a:rPr lang="pt-BR" sz="17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&gt;&gt;&gt; r = requests.get('http://python.org')</a:t>
            </a:r>
          </a:p>
          <a:p>
            <a:pPr marL="57150" indent="0">
              <a:lnSpc>
                <a:spcPct val="150000"/>
              </a:lnSpc>
              <a:buNone/>
            </a:pPr>
            <a:r>
              <a:rPr lang="pt-BR" sz="17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&gt;&gt;&gt; r.status_code # 200 a requisição foi realizada</a:t>
            </a:r>
          </a:p>
          <a:p>
            <a:pPr marL="57150" indent="0">
              <a:lnSpc>
                <a:spcPct val="150000"/>
              </a:lnSpc>
              <a:buNone/>
            </a:pPr>
            <a:r>
              <a:rPr lang="pt-BR" sz="17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&gt;&gt;&gt; r.encoding</a:t>
            </a:r>
          </a:p>
          <a:p>
            <a:pPr marL="57150" indent="0">
              <a:lnSpc>
                <a:spcPct val="150000"/>
              </a:lnSpc>
              <a:buNone/>
            </a:pPr>
            <a:r>
              <a:rPr lang="pt-BR" sz="17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&gt;&gt;&gt; r.text # Imprime o texto recuperado através da requisição</a:t>
            </a:r>
          </a:p>
          <a:p>
            <a:pPr marL="57150" indent="0">
              <a:lnSpc>
                <a:spcPct val="150000"/>
              </a:lnSpc>
              <a:buNone/>
            </a:pPr>
            <a:r>
              <a:rPr lang="pt-BR" sz="17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&gt;&gt;&gt; 'Python' in r.text</a:t>
            </a:r>
          </a:p>
          <a:p>
            <a:pPr marL="57150" indent="0">
              <a:lnSpc>
                <a:spcPct val="150000"/>
              </a:lnSpc>
              <a:buNone/>
            </a:pPr>
            <a:r>
              <a:rPr lang="pt-BR" sz="17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True</a:t>
            </a:r>
          </a:p>
          <a:p>
            <a:pPr lvl="1">
              <a:lnSpc>
                <a:spcPct val="150000"/>
              </a:lnSpc>
            </a:pPr>
            <a:endParaRPr lang="pt-BR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Recuperar posts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61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519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Temos que importar o módulo.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Gerar o token de acesso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Definir o acesso através da classe GraphAPI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Entender como os dados são retornados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Salvar em um arquivo para posterior análise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Recuperar posts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62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915816" y="4043268"/>
            <a:ext cx="5904656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  <a:latin typeface="Futura Md BT" panose="020B0602020204020303"/>
              </a:rPr>
              <a:t>Abra o notebook "aula6-parte5-recuperar.ipynb"</a:t>
            </a:r>
            <a:endParaRPr lang="pt-BR" dirty="0">
              <a:latin typeface="Futura Md BT" panose="020B0602020204020303"/>
            </a:endParaRPr>
          </a:p>
        </p:txBody>
      </p:sp>
    </p:spTree>
    <p:extLst>
      <p:ext uri="{BB962C8B-B14F-4D97-AF65-F5344CB8AC3E}">
        <p14:creationId xmlns:p14="http://schemas.microsoft.com/office/powerpoint/2010/main" val="25576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Objetivo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Facebook API</a:t>
            </a:r>
          </a:p>
          <a:p>
            <a:pPr>
              <a:lnSpc>
                <a:spcPct val="150000"/>
              </a:lnSpc>
            </a:pPr>
            <a:r>
              <a:rPr lang="pt-BR" b="1" dirty="0">
                <a:latin typeface="Futura Md BT" charset="0"/>
                <a:ea typeface="Futura Md BT" charset="0"/>
                <a:cs typeface="Futura Md BT" charset="0"/>
              </a:rPr>
              <a:t>Exercícios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Conteúdo da Aula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63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730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771550"/>
            <a:ext cx="8507288" cy="3823073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Utilizando o código desenvolvido para recuperar dados, escolha 5 empresas do mesmo ramo, recupere 50 posts de cada empresa.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Crie um Data Frame no pandas com a seguinte estrutura: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pt-BR" dirty="0">
              <a:latin typeface="Futura Md BT" charset="0"/>
              <a:ea typeface="Futura Md BT" charset="0"/>
              <a:cs typeface="Futura Md BT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Salvar em arquivo CSV.</a:t>
            </a:r>
          </a:p>
          <a:p>
            <a:pPr>
              <a:lnSpc>
                <a:spcPct val="150000"/>
              </a:lnSpc>
            </a:pPr>
            <a:endParaRPr lang="pt-BR" dirty="0">
              <a:latin typeface="Futura Md BT" charset="0"/>
              <a:ea typeface="Futura Md BT" charset="0"/>
              <a:cs typeface="Futura Md BT" charset="0"/>
            </a:endParaRPr>
          </a:p>
          <a:p>
            <a:pPr>
              <a:lnSpc>
                <a:spcPct val="150000"/>
              </a:lnSpc>
            </a:pPr>
            <a:endParaRPr lang="pt-BR" dirty="0">
              <a:latin typeface="Futura Md BT" charset="0"/>
              <a:ea typeface="Futura Md BT" charset="0"/>
              <a:cs typeface="Futura Md BT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Exercícios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64</a:t>
            </a:fld>
            <a:endParaRPr lang="pt-BR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A6A665AD-B57E-4D1D-A207-65C835E26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268944"/>
              </p:ext>
            </p:extLst>
          </p:nvPr>
        </p:nvGraphicFramePr>
        <p:xfrm>
          <a:off x="1907704" y="307580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76">
                  <a:extLst>
                    <a:ext uri="{9D8B030D-6E8A-4147-A177-3AD203B41FA5}">
                      <a16:colId xmlns:a16="http://schemas.microsoft.com/office/drawing/2014/main" val="345184099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90157535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294425456"/>
                    </a:ext>
                  </a:extLst>
                </a:gridCol>
                <a:gridCol w="1607604">
                  <a:extLst>
                    <a:ext uri="{9D8B030D-6E8A-4147-A177-3AD203B41FA5}">
                      <a16:colId xmlns:a16="http://schemas.microsoft.com/office/drawing/2014/main" val="3489121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03290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empresa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created_time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56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04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pt-BR" sz="2000" b="1" dirty="0">
                <a:latin typeface="Arial" pitchFamily="34" charset="0"/>
                <a:cs typeface="Arial" pitchFamily="34" charset="0"/>
              </a:rPr>
              <a:t>Mastering pandas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– Femi Anthony – Packt Publishing, 2015.</a:t>
            </a: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pt-BR" sz="1200" b="1" dirty="0">
              <a:latin typeface="Arial" charset="0"/>
              <a:ea typeface="Arial" charset="0"/>
              <a:cs typeface="Arial" charset="0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pt-BR" sz="2000" b="1" dirty="0">
                <a:latin typeface="Arial" pitchFamily="34" charset="0"/>
                <a:cs typeface="Arial" pitchFamily="34" charset="0"/>
              </a:rPr>
              <a:t>Data Science from Scratch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– Joel Grus – </a:t>
            </a:r>
            <a:r>
              <a:rPr lang="pt-BR" sz="2000" dirty="0">
                <a:latin typeface="Arial" charset="0"/>
                <a:ea typeface="Arial" charset="0"/>
                <a:cs typeface="Arial" charset="0"/>
              </a:rPr>
              <a:t>O</a:t>
            </a:r>
            <a:r>
              <a:rPr lang="fr-FR" sz="2000" dirty="0">
                <a:latin typeface="Arial" charset="0"/>
                <a:ea typeface="Arial" charset="0"/>
                <a:cs typeface="Arial" charset="0"/>
              </a:rPr>
              <a:t>'</a:t>
            </a:r>
            <a:r>
              <a:rPr lang="pt-BR" sz="2000" dirty="0">
                <a:latin typeface="Arial" charset="0"/>
                <a:ea typeface="Arial" charset="0"/>
                <a:cs typeface="Arial" charset="0"/>
              </a:rPr>
              <a:t>Reilly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, 2015.</a:t>
            </a: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pt-BR" sz="1200" b="1" dirty="0">
              <a:latin typeface="Arial" charset="0"/>
              <a:ea typeface="Arial" charset="0"/>
              <a:cs typeface="Arial" charset="0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pt-BR" sz="2000" b="1" dirty="0">
                <a:latin typeface="Arial" charset="0"/>
                <a:ea typeface="Arial" charset="0"/>
                <a:cs typeface="Arial" charset="0"/>
              </a:rPr>
              <a:t>Python for Data Analysis </a:t>
            </a:r>
            <a:r>
              <a:rPr lang="pt-BR" sz="2000" dirty="0">
                <a:latin typeface="Arial" charset="0"/>
                <a:ea typeface="Arial" charset="0"/>
                <a:cs typeface="Arial" charset="0"/>
              </a:rPr>
              <a:t>– Wes McKinney – USA: O</a:t>
            </a:r>
            <a:r>
              <a:rPr lang="fr-FR" sz="2000" dirty="0">
                <a:latin typeface="Arial" charset="0"/>
                <a:ea typeface="Arial" charset="0"/>
                <a:cs typeface="Arial" charset="0"/>
              </a:rPr>
              <a:t>'</a:t>
            </a:r>
            <a:r>
              <a:rPr lang="pt-BR" sz="2000" dirty="0">
                <a:latin typeface="Arial" charset="0"/>
                <a:ea typeface="Arial" charset="0"/>
                <a:cs typeface="Arial" charset="0"/>
              </a:rPr>
              <a:t>Reilly, 2013.</a:t>
            </a: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endParaRPr lang="pt-BR" sz="11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Referência da Graph API - </a:t>
            </a:r>
            <a:r>
              <a:rPr lang="pt-BR" sz="2000" dirty="0">
                <a:latin typeface="Arial" pitchFamily="34" charset="0"/>
                <a:cs typeface="Arial" pitchFamily="34" charset="0"/>
                <a:hlinkClick r:id="rId3"/>
              </a:rPr>
              <a:t>https://developers.facebook.com/docs/graph-api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</a:t>
            </a:r>
            <a:endParaRPr lang="pt-BR" sz="2000" dirty="0">
              <a:latin typeface="Futura Md BT" charset="0"/>
              <a:ea typeface="Futura Md BT" charset="0"/>
              <a:cs typeface="Futura Md BT" charset="0"/>
            </a:endParaRPr>
          </a:p>
          <a:p>
            <a:pPr>
              <a:lnSpc>
                <a:spcPct val="150000"/>
              </a:lnSpc>
            </a:pPr>
            <a:endParaRPr lang="pt-BR" sz="2000" dirty="0">
              <a:latin typeface="Futura Md BT" charset="0"/>
              <a:ea typeface="Futura Md BT" charset="0"/>
              <a:cs typeface="Futura Md BT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65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857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pt-BR" sz="2000" b="1" dirty="0">
                <a:latin typeface="Arial" pitchFamily="34" charset="0"/>
                <a:cs typeface="Arial" pitchFamily="34" charset="0"/>
              </a:rPr>
              <a:t>P</a:t>
            </a:r>
            <a:r>
              <a:rPr lang="pt-BR" sz="2000" b="1" dirty="0">
                <a:latin typeface="Arial"/>
                <a:cs typeface="Arial"/>
              </a:rPr>
              <a:t>ython for kids – A playful Introduction to programming</a:t>
            </a:r>
            <a:r>
              <a:rPr lang="pt-BR" sz="2000" dirty="0">
                <a:latin typeface="Arial"/>
                <a:cs typeface="Arial"/>
              </a:rPr>
              <a:t> – Jason R. Briggs – San Francisco – CA:</a:t>
            </a:r>
            <a:r>
              <a:rPr lang="pt-BR" sz="2000" dirty="0">
                <a:latin typeface="Arial" charset="0"/>
                <a:ea typeface="Arial" charset="0"/>
                <a:cs typeface="Arial" charset="0"/>
              </a:rPr>
              <a:t> No Starch Press, 2013.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pt-BR" sz="2000" b="1" dirty="0">
                <a:latin typeface="Arial" charset="0"/>
                <a:ea typeface="Arial" charset="0"/>
                <a:cs typeface="Arial" charset="0"/>
              </a:rPr>
              <a:t>Python Cookbook </a:t>
            </a:r>
            <a:r>
              <a:rPr lang="pt-BR" sz="2000" dirty="0">
                <a:latin typeface="Arial" charset="0"/>
                <a:ea typeface="Arial" charset="0"/>
                <a:cs typeface="Arial" charset="0"/>
              </a:rPr>
              <a:t>– David Beazley &amp; Brian K. Jones – O'Reilly, 3th Edition, 2013.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endParaRPr lang="pt-BR" sz="1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pt-BR" sz="2000" dirty="0">
                <a:latin typeface="Arial" charset="0"/>
                <a:ea typeface="Arial" charset="0"/>
                <a:cs typeface="Arial" charset="0"/>
              </a:rPr>
              <a:t>As referências de links utilizados podem ser visualizados em </a:t>
            </a:r>
            <a:r>
              <a:rPr lang="pt-BR" sz="2000" dirty="0">
                <a:latin typeface="Arial" charset="0"/>
                <a:ea typeface="Arial" charset="0"/>
                <a:cs typeface="Arial" charset="0"/>
                <a:hlinkClick r:id="rId3"/>
              </a:rPr>
              <a:t>http://urls.dinomagri.com/refs</a:t>
            </a:r>
            <a:endParaRPr lang="pt-BR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66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509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latin typeface="Futura Md BT" charset="0"/>
                <a:ea typeface="Futura Md BT" charset="0"/>
                <a:cs typeface="Futura Md BT" charset="0"/>
              </a:rPr>
              <a:t>Objetivo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Facebook API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Exercícios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Conteúdo da Aula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05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Objetivo dessa aula é introduzir os </a:t>
            </a:r>
            <a:r>
              <a:rPr lang="pt-BR" b="1" dirty="0">
                <a:solidFill>
                  <a:srgbClr val="0070C0"/>
                </a:solidFill>
                <a:latin typeface="Futura Md BT" charset="0"/>
                <a:ea typeface="Futura Md BT" charset="0"/>
                <a:cs typeface="Futura Md BT" charset="0"/>
              </a:rPr>
              <a:t>conceitos básicos da Graph API do Facebook </a:t>
            </a: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e como podemos acessá-la utilizando </a:t>
            </a:r>
            <a:r>
              <a:rPr lang="pt-BR" b="1" dirty="0">
                <a:solidFill>
                  <a:srgbClr val="0070C0"/>
                </a:solidFill>
                <a:latin typeface="Futura Md BT" charset="0"/>
                <a:ea typeface="Futura Md BT" charset="0"/>
                <a:cs typeface="Futura Md BT" charset="0"/>
              </a:rPr>
              <a:t>Python</a:t>
            </a: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Objetivo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573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Objetivo</a:t>
            </a:r>
          </a:p>
          <a:p>
            <a:pPr>
              <a:lnSpc>
                <a:spcPct val="150000"/>
              </a:lnSpc>
            </a:pPr>
            <a:r>
              <a:rPr lang="pt-BR" b="1" dirty="0">
                <a:latin typeface="Futura Md BT" charset="0"/>
                <a:ea typeface="Futura Md BT" charset="0"/>
                <a:cs typeface="Futura Md BT" charset="0"/>
              </a:rPr>
              <a:t>Facebook API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Futura Md BT" charset="0"/>
                <a:ea typeface="Futura Md BT" charset="0"/>
                <a:cs typeface="Futura Md BT" charset="0"/>
              </a:rPr>
              <a:t>Exercícios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Conteúdo da Aula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Facebook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822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16139</TotalTime>
  <Words>2716</Words>
  <Application>Microsoft Office PowerPoint</Application>
  <PresentationFormat>Apresentação na tela (16:9)</PresentationFormat>
  <Paragraphs>533</Paragraphs>
  <Slides>66</Slides>
  <Notes>63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66</vt:i4>
      </vt:variant>
    </vt:vector>
  </HeadingPairs>
  <TitlesOfParts>
    <vt:vector size="73" baseType="lpstr">
      <vt:lpstr>Arial</vt:lpstr>
      <vt:lpstr>Calibri</vt:lpstr>
      <vt:lpstr>Consolas</vt:lpstr>
      <vt:lpstr>Courier New</vt:lpstr>
      <vt:lpstr>Futura Md BT</vt:lpstr>
      <vt:lpstr>Futura Medium</vt:lpstr>
      <vt:lpstr>Tema do Office</vt:lpstr>
      <vt:lpstr>Apresentação do PowerPoint</vt:lpstr>
      <vt:lpstr>Apresentação do PowerPoint</vt:lpstr>
      <vt:lpstr>Apresentação do PowerPoint</vt:lpstr>
      <vt:lpstr>Currículo</vt:lpstr>
      <vt:lpstr>Material das aulas</vt:lpstr>
      <vt:lpstr>Conteúdo da Aula</vt:lpstr>
      <vt:lpstr>Conteúdo da Aula</vt:lpstr>
      <vt:lpstr>Objetivo</vt:lpstr>
      <vt:lpstr>Conteúdo da Aula</vt:lpstr>
      <vt:lpstr>Facebook</vt:lpstr>
      <vt:lpstr>Apresentação do PowerPoint</vt:lpstr>
      <vt:lpstr>Facebook</vt:lpstr>
      <vt:lpstr>Facebook API</vt:lpstr>
      <vt:lpstr>Facebook API</vt:lpstr>
      <vt:lpstr>Social Graph</vt:lpstr>
      <vt:lpstr>Facebook API</vt:lpstr>
      <vt:lpstr>Facebook API</vt:lpstr>
      <vt:lpstr>Facebook API</vt:lpstr>
      <vt:lpstr>O que iremos fazer?</vt:lpstr>
      <vt:lpstr>Pré-requisitos</vt:lpstr>
      <vt:lpstr>Pré-requisitos</vt:lpstr>
      <vt:lpstr>Pré-requisitos</vt:lpstr>
      <vt:lpstr>Passo 2a: Criar aplicativo Facebook</vt:lpstr>
      <vt:lpstr>Passo 2a: Criar aplicativo Facebook</vt:lpstr>
      <vt:lpstr>Passo 2a: Criar aplicativo Facebook</vt:lpstr>
      <vt:lpstr>Passo 2a: Criar aplicativo Facebook</vt:lpstr>
      <vt:lpstr>Passo 2a: Criar aplicativo Facebook</vt:lpstr>
      <vt:lpstr>Passo 2a: Criar aplicativo Facebook</vt:lpstr>
      <vt:lpstr>Passo 2a: Criar aplicativo Facebook</vt:lpstr>
      <vt:lpstr>Passo 2a: Criar aplicativo Facebook</vt:lpstr>
      <vt:lpstr>Pré-requisitos</vt:lpstr>
      <vt:lpstr>Pré-requisitos</vt:lpstr>
      <vt:lpstr>Passo 3: Criar tokens de acesso</vt:lpstr>
      <vt:lpstr>Passo 3: Criar tokens de acesso</vt:lpstr>
      <vt:lpstr>Passo 3: Criar tokens de acesso</vt:lpstr>
      <vt:lpstr>Passo 3: Criar tokens de acesso</vt:lpstr>
      <vt:lpstr>Pré-requisitos</vt:lpstr>
      <vt:lpstr>Pré-requisitos</vt:lpstr>
      <vt:lpstr>Pré-requisitos</vt:lpstr>
      <vt:lpstr>Pré-requisitos</vt:lpstr>
      <vt:lpstr>Pré-requisitos</vt:lpstr>
      <vt:lpstr>Pré-requisitos</vt:lpstr>
      <vt:lpstr>Limitações</vt:lpstr>
      <vt:lpstr>O que iremos fazer?</vt:lpstr>
      <vt:lpstr>O que iremos fazer?</vt:lpstr>
      <vt:lpstr>Realizar uma postagem simples</vt:lpstr>
      <vt:lpstr>Realizar uma postagem simples</vt:lpstr>
      <vt:lpstr>Realizar uma postagem simples</vt:lpstr>
      <vt:lpstr>O que iremos fazer?</vt:lpstr>
      <vt:lpstr>Realizar uma postagem completa, comentar e curtir!</vt:lpstr>
      <vt:lpstr>O que iremos fazer?</vt:lpstr>
      <vt:lpstr>Postar em uma página específica</vt:lpstr>
      <vt:lpstr>Postar em uma página específica</vt:lpstr>
      <vt:lpstr>O que iremos fazer?</vt:lpstr>
      <vt:lpstr>Postar uma foto</vt:lpstr>
      <vt:lpstr>O que iremos fazer?</vt:lpstr>
      <vt:lpstr>Recuperar posts</vt:lpstr>
      <vt:lpstr>Recuperar posts</vt:lpstr>
      <vt:lpstr>Recuperar posts</vt:lpstr>
      <vt:lpstr>Requisições HTTP</vt:lpstr>
      <vt:lpstr>Recuperar posts</vt:lpstr>
      <vt:lpstr>Recuperar posts</vt:lpstr>
      <vt:lpstr>Conteúdo da Aula</vt:lpstr>
      <vt:lpstr>Exercícios</vt:lpstr>
      <vt:lpstr>Referências Bibliográficas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Santiago da Silva</dc:creator>
  <cp:lastModifiedBy>PAOLA SAO THIAGO DA CUNHA</cp:lastModifiedBy>
  <cp:revision>576</cp:revision>
  <cp:lastPrinted>2015-10-21T23:34:29Z</cp:lastPrinted>
  <dcterms:created xsi:type="dcterms:W3CDTF">2015-04-22T18:04:31Z</dcterms:created>
  <dcterms:modified xsi:type="dcterms:W3CDTF">2017-10-13T16:41:00Z</dcterms:modified>
</cp:coreProperties>
</file>