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3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11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4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7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07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4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7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8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4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2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7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5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718486"/>
            <a:ext cx="8144134" cy="1478909"/>
          </a:xfrm>
        </p:spPr>
        <p:txBody>
          <a:bodyPr/>
          <a:lstStyle/>
          <a:p>
            <a:r>
              <a:rPr lang="ru-RU" sz="4800" dirty="0" smtClean="0"/>
              <a:t>Дифференциальный </a:t>
            </a:r>
            <a:r>
              <a:rPr lang="ru-RU" sz="4800" dirty="0" err="1" smtClean="0"/>
              <a:t>криптоанализ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 подготовлена студентом группы с1-ИБС-32</a:t>
            </a:r>
          </a:p>
          <a:p>
            <a:r>
              <a:rPr lang="ru-RU" dirty="0" err="1" smtClean="0"/>
              <a:t>Солодиловым</a:t>
            </a:r>
            <a:r>
              <a:rPr lang="ru-RU" dirty="0" smtClean="0"/>
              <a:t> Владимиром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37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Большой объем необходимых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Низкая скорость работы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Сильная зависимость от структуры </a:t>
            </a:r>
            <a:r>
              <a:rPr lang="en-US" dirty="0" smtClean="0"/>
              <a:t>S-</a:t>
            </a:r>
            <a:r>
              <a:rPr lang="ru-RU" dirty="0" smtClean="0"/>
              <a:t>блоков</a:t>
            </a:r>
          </a:p>
        </p:txBody>
      </p:sp>
    </p:spTree>
    <p:extLst>
      <p:ext uri="{BB962C8B-B14F-4D97-AF65-F5344CB8AC3E}">
        <p14:creationId xmlns:p14="http://schemas.microsoft.com/office/powerpoint/2010/main" val="30519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Дифференциальный </a:t>
            </a:r>
            <a:r>
              <a:rPr lang="ru-RU" dirty="0" err="1" smtClean="0"/>
              <a:t>криптоанализ</a:t>
            </a:r>
            <a:r>
              <a:rPr lang="ru-RU" dirty="0" smtClean="0"/>
              <a:t> -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Работает с блочными шифрами, хэш-функциями и поточными шифрами</a:t>
            </a:r>
          </a:p>
          <a:p>
            <a:r>
              <a:rPr lang="ru-RU" dirty="0" smtClean="0"/>
              <a:t>Изучает преобразование разностей между шифруемыми значениями на различных этапах шифрования</a:t>
            </a:r>
          </a:p>
          <a:p>
            <a:r>
              <a:rPr lang="ru-RU" dirty="0" smtClean="0"/>
              <a:t>Обычно использует </a:t>
            </a:r>
            <a:r>
              <a:rPr lang="en-US" dirty="0" smtClean="0"/>
              <a:t>XOR, </a:t>
            </a:r>
            <a:r>
              <a:rPr lang="ru-RU" dirty="0" smtClean="0"/>
              <a:t>возможно сложение </a:t>
            </a:r>
            <a:r>
              <a:rPr lang="ru-RU" dirty="0"/>
              <a:t>по </a:t>
            </a:r>
            <a:r>
              <a:rPr lang="ru-RU" dirty="0" smtClean="0"/>
              <a:t>модулю 2</a:t>
            </a:r>
            <a:r>
              <a:rPr lang="ru-RU" baseline="30000" dirty="0" smtClean="0"/>
              <a:t>32</a:t>
            </a:r>
            <a:endParaRPr lang="en-US" dirty="0"/>
          </a:p>
          <a:p>
            <a:r>
              <a:rPr lang="ru-RU" dirty="0" smtClean="0"/>
              <a:t>Для атаки требует выборку исходного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4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Предложен </a:t>
            </a:r>
            <a:r>
              <a:rPr lang="ru-RU" dirty="0"/>
              <a:t>в 1990 году израильскими специалистами Эли </a:t>
            </a:r>
            <a:r>
              <a:rPr lang="ru-RU" dirty="0" err="1"/>
              <a:t>Бихамом</a:t>
            </a:r>
            <a:r>
              <a:rPr lang="ru-RU" dirty="0"/>
              <a:t> и </a:t>
            </a:r>
            <a:r>
              <a:rPr lang="ru-RU" dirty="0" err="1"/>
              <a:t>Ади</a:t>
            </a:r>
            <a:r>
              <a:rPr lang="ru-RU" dirty="0"/>
              <a:t> </a:t>
            </a:r>
            <a:r>
              <a:rPr lang="ru-RU" dirty="0" smtClean="0"/>
              <a:t>Шамиром для взлома </a:t>
            </a:r>
            <a:r>
              <a:rPr lang="en-US" dirty="0" smtClean="0"/>
              <a:t>DES-</a:t>
            </a:r>
            <a:r>
              <a:rPr lang="ru-RU" dirty="0" smtClean="0"/>
              <a:t>подобных криптосистем</a:t>
            </a:r>
          </a:p>
          <a:p>
            <a:r>
              <a:rPr lang="ru-RU" dirty="0"/>
              <a:t>В 1994 </a:t>
            </a:r>
            <a:r>
              <a:rPr lang="ru-RU" dirty="0" smtClean="0"/>
              <a:t>году </a:t>
            </a:r>
            <a:r>
              <a:rPr lang="ru-RU" dirty="0"/>
              <a:t>Дон </a:t>
            </a:r>
            <a:r>
              <a:rPr lang="ru-RU" dirty="0" err="1"/>
              <a:t>Копперсмит</a:t>
            </a:r>
            <a:r>
              <a:rPr lang="ru-RU" dirty="0"/>
              <a:t> </a:t>
            </a:r>
            <a:r>
              <a:rPr lang="ru-RU" dirty="0" smtClean="0"/>
              <a:t>подтвердил </a:t>
            </a:r>
            <a:r>
              <a:rPr lang="ru-RU" dirty="0" err="1" smtClean="0"/>
              <a:t>криптостойкость</a:t>
            </a:r>
            <a:r>
              <a:rPr lang="ru-RU" dirty="0" smtClean="0"/>
              <a:t> </a:t>
            </a:r>
            <a:r>
              <a:rPr lang="en-US" dirty="0" smtClean="0"/>
              <a:t>DES-</a:t>
            </a:r>
            <a:r>
              <a:rPr lang="ru-RU" dirty="0" smtClean="0"/>
              <a:t>шифрования, однако </a:t>
            </a:r>
            <a:r>
              <a:rPr lang="en-US" dirty="0" smtClean="0"/>
              <a:t>DES-</a:t>
            </a:r>
            <a:r>
              <a:rPr lang="ru-RU" dirty="0" smtClean="0"/>
              <a:t>подобные шифры менее </a:t>
            </a:r>
            <a:r>
              <a:rPr lang="ru-RU" dirty="0" err="1" smtClean="0"/>
              <a:t>криптостойки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0286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Устойчивость шифров к взлому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err="1" smtClean="0"/>
              <a:t>Lucifer</a:t>
            </a:r>
            <a:r>
              <a:rPr lang="ru-RU" dirty="0" smtClean="0"/>
              <a:t> - менее </a:t>
            </a:r>
            <a:r>
              <a:rPr lang="ru-RU" dirty="0"/>
              <a:t>60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FEAL-8 </a:t>
            </a:r>
            <a:r>
              <a:rPr lang="ru-RU" dirty="0" smtClean="0"/>
              <a:t>- менее </a:t>
            </a:r>
            <a:r>
              <a:rPr lang="ru-RU" dirty="0"/>
              <a:t>2000 </a:t>
            </a:r>
            <a:r>
              <a:rPr lang="ru-RU" dirty="0" err="1"/>
              <a:t>шифртекстов</a:t>
            </a:r>
            <a:r>
              <a:rPr lang="ru-RU" dirty="0"/>
              <a:t>.</a:t>
            </a:r>
          </a:p>
          <a:p>
            <a:pPr lvl="0"/>
            <a:r>
              <a:rPr lang="ru-RU" dirty="0"/>
              <a:t>FEAL-4 </a:t>
            </a:r>
            <a:r>
              <a:rPr lang="ru-RU" dirty="0" smtClean="0"/>
              <a:t>- </a:t>
            </a:r>
            <a:r>
              <a:rPr lang="ru-RU" dirty="0"/>
              <a:t>8-и </a:t>
            </a:r>
            <a:r>
              <a:rPr lang="ru-RU" dirty="0" err="1"/>
              <a:t>шифртекстов</a:t>
            </a:r>
            <a:r>
              <a:rPr lang="ru-RU" dirty="0"/>
              <a:t> и </a:t>
            </a:r>
            <a:r>
              <a:rPr lang="ru-RU" dirty="0" smtClean="0"/>
              <a:t>один </a:t>
            </a:r>
            <a:r>
              <a:rPr lang="ru-RU" dirty="0"/>
              <a:t>открытого текста.</a:t>
            </a:r>
          </a:p>
          <a:p>
            <a:pPr lvl="0"/>
            <a:r>
              <a:rPr lang="ru-RU" dirty="0"/>
              <a:t>FEAL-N и FEAL-NX </a:t>
            </a:r>
            <a:r>
              <a:rPr lang="ru-RU" dirty="0" smtClean="0"/>
              <a:t>количество </a:t>
            </a:r>
            <a:r>
              <a:rPr lang="ru-RU" dirty="0"/>
              <a:t>раундов </a:t>
            </a:r>
            <a:r>
              <a:rPr lang="en-US" dirty="0"/>
              <a:t>N</a:t>
            </a:r>
            <a:r>
              <a:rPr lang="ru-RU" dirty="0"/>
              <a:t> &lt;= </a:t>
            </a:r>
            <a:r>
              <a:rPr lang="ru-RU" dirty="0" smtClean="0"/>
              <a:t>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Необходимые компоненты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Выборка исходного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Дифференциальная таблица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7744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474458" cy="10159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Шифр состоит только из операции </a:t>
            </a:r>
            <a:r>
              <a:rPr lang="en-US" dirty="0" smtClean="0"/>
              <a:t>XOR:</a:t>
            </a:r>
          </a:p>
          <a:p>
            <a:pPr lvl="1"/>
            <a:r>
              <a:rPr lang="ru-RU" dirty="0" smtClean="0"/>
              <a:t>Устанавливаем соотношение </a:t>
            </a:r>
            <a:r>
              <a:rPr lang="en-US" dirty="0" smtClean="0"/>
              <a:t>C1 + C2 = P1 + P2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8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2" y="2336873"/>
            <a:ext cx="6586752" cy="1433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2. Наличие 1-ого </a:t>
            </a:r>
            <a:r>
              <a:rPr lang="en-US" dirty="0" smtClean="0"/>
              <a:t>S-</a:t>
            </a:r>
            <a:r>
              <a:rPr lang="ru-RU" dirty="0" smtClean="0"/>
              <a:t>блока:</a:t>
            </a:r>
          </a:p>
          <a:p>
            <a:pPr lvl="1"/>
            <a:r>
              <a:rPr lang="ru-RU" dirty="0" smtClean="0"/>
              <a:t>Устанавливаем количество отношений входной – выходной последовательностей</a:t>
            </a:r>
          </a:p>
          <a:p>
            <a:pPr lvl="1"/>
            <a:r>
              <a:rPr lang="ru-RU" dirty="0" smtClean="0"/>
              <a:t>Составляем вероятностную таблицу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25801"/>
              </p:ext>
            </p:extLst>
          </p:nvPr>
        </p:nvGraphicFramePr>
        <p:xfrm>
          <a:off x="475485" y="4019699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39642"/>
              </p:ext>
            </p:extLst>
          </p:nvPr>
        </p:nvGraphicFramePr>
        <p:xfrm>
          <a:off x="7302831" y="2749892"/>
          <a:ext cx="4585500" cy="60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00">
                  <a:extLst>
                    <a:ext uri="{9D8B030D-6E8A-4147-A177-3AD203B41FA5}">
                      <a16:colId xmlns:a16="http://schemas.microsoft.com/office/drawing/2014/main" val="1087438029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2230918151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3381597346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2179761905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1050360810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1041124462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941866030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2911553003"/>
                    </a:ext>
                  </a:extLst>
                </a:gridCol>
                <a:gridCol w="509500">
                  <a:extLst>
                    <a:ext uri="{9D8B030D-6E8A-4147-A177-3AD203B41FA5}">
                      <a16:colId xmlns:a16="http://schemas.microsoft.com/office/drawing/2014/main" val="1358198797"/>
                    </a:ext>
                  </a:extLst>
                </a:gridCol>
              </a:tblGrid>
              <a:tr h="2995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X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extLst>
                  <a:ext uri="{0D108BD9-81ED-4DB2-BD59-A6C34878D82A}">
                    <a16:rowId xmlns:a16="http://schemas.microsoft.com/office/drawing/2014/main" val="636782420"/>
                  </a:ext>
                </a:extLst>
              </a:tr>
              <a:tr h="29956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11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00</a:t>
                      </a:r>
                      <a:endParaRPr lang="ru-RU" sz="1500" dirty="0"/>
                    </a:p>
                  </a:txBody>
                  <a:tcPr marL="74892" marR="74892" marT="37446" marB="37446"/>
                </a:tc>
                <a:extLst>
                  <a:ext uri="{0D108BD9-81ED-4DB2-BD59-A6C34878D82A}">
                    <a16:rowId xmlns:a16="http://schemas.microsoft.com/office/drawing/2014/main" val="213401137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22645"/>
              </p:ext>
            </p:extLst>
          </p:nvPr>
        </p:nvGraphicFramePr>
        <p:xfrm>
          <a:off x="6396855" y="4019699"/>
          <a:ext cx="5491476" cy="25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46">
                  <a:extLst>
                    <a:ext uri="{9D8B030D-6E8A-4147-A177-3AD203B41FA5}">
                      <a16:colId xmlns:a16="http://schemas.microsoft.com/office/drawing/2014/main" val="362068866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464764074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236265173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320518025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1465210887"/>
                    </a:ext>
                  </a:extLst>
                </a:gridCol>
                <a:gridCol w="915246">
                  <a:extLst>
                    <a:ext uri="{9D8B030D-6E8A-4147-A177-3AD203B41FA5}">
                      <a16:colId xmlns:a16="http://schemas.microsoft.com/office/drawing/2014/main" val="3597341724"/>
                    </a:ext>
                  </a:extLst>
                </a:gridCol>
              </a:tblGrid>
              <a:tr h="250548"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marL="61779" marR="61779" marT="30890" marB="3089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C1 + C2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122905449"/>
                  </a:ext>
                </a:extLst>
              </a:tr>
              <a:tr h="250548">
                <a:tc rowSpan="9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P1 + P2</a:t>
                      </a:r>
                      <a:endParaRPr lang="ru-RU" sz="1200" dirty="0"/>
                    </a:p>
                  </a:txBody>
                  <a:tcPr marL="61779" marR="61779" marT="30890" marB="3089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452638906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429442993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38612369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07418880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r>
                        <a:rPr lang="en-US" sz="1200" dirty="0" smtClean="0"/>
                        <a:t>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81672981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276432977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101956689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898133295"/>
                  </a:ext>
                </a:extLst>
              </a:tr>
              <a:tr h="250548">
                <a:tc v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111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0,25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0,75</a:t>
                      </a:r>
                      <a:endParaRPr lang="ru-RU" sz="1200" dirty="0"/>
                    </a:p>
                  </a:txBody>
                  <a:tcPr marL="61779" marR="61779" marT="30890" marB="30890"/>
                </a:tc>
                <a:extLst>
                  <a:ext uri="{0D108BD9-81ED-4DB2-BD59-A6C34878D82A}">
                    <a16:rowId xmlns:a16="http://schemas.microsoft.com/office/drawing/2014/main" val="325162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en-US" dirty="0" smtClean="0"/>
              <a:t>P1 + P2 = 001, </a:t>
            </a:r>
            <a:r>
              <a:rPr lang="ru-RU" dirty="0" smtClean="0"/>
              <a:t>то</a:t>
            </a:r>
            <a:r>
              <a:rPr lang="en-US" dirty="0" smtClean="0"/>
              <a:t> C1 + C2 = </a:t>
            </a:r>
            <a:r>
              <a:rPr lang="en-US" dirty="0"/>
              <a:t>11 </a:t>
            </a:r>
            <a:r>
              <a:rPr lang="ru-RU" dirty="0"/>
              <a:t>с вероятностью 0,50 ( 50 процентов</a:t>
            </a:r>
            <a:r>
              <a:rPr lang="ru-RU" dirty="0" smtClean="0"/>
              <a:t>): 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C1 </a:t>
            </a:r>
            <a:r>
              <a:rPr lang="en-US" dirty="0"/>
              <a:t>= </a:t>
            </a:r>
            <a:r>
              <a:rPr lang="en-US" dirty="0" smtClean="0"/>
              <a:t>00</a:t>
            </a:r>
            <a:r>
              <a:rPr lang="ru-RU" dirty="0" smtClean="0"/>
              <a:t>, получим </a:t>
            </a:r>
            <a:r>
              <a:rPr lang="en-US" dirty="0"/>
              <a:t>P1 = 010 (</a:t>
            </a:r>
            <a:r>
              <a:rPr lang="ru-RU" dirty="0"/>
              <a:t>атака с выборкой зашифрованного текста).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en-US" dirty="0" smtClean="0"/>
              <a:t>C2 </a:t>
            </a:r>
            <a:r>
              <a:rPr lang="en-US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/>
              <a:t>P2 = 011 (</a:t>
            </a:r>
            <a:r>
              <a:rPr lang="ru-RU" dirty="0"/>
              <a:t>другая атака с выборкой зашифрованного текста). 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Возвращаемся </a:t>
            </a:r>
            <a:r>
              <a:rPr lang="ru-RU" dirty="0"/>
              <a:t>к анализу, основанному на первой паре,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C1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С1 </a:t>
            </a:r>
            <a:r>
              <a:rPr lang="ru-RU" dirty="0"/>
              <a:t>= 00 </a:t>
            </a:r>
            <a:r>
              <a:rPr lang="ru-RU" dirty="0" smtClean="0"/>
              <a:t>-</a:t>
            </a:r>
            <a:r>
              <a:rPr lang="en-US" dirty="0" smtClean="0"/>
              <a:t>&gt; X1 = 001 </a:t>
            </a:r>
            <a:r>
              <a:rPr lang="ru-RU" dirty="0" smtClean="0"/>
              <a:t>или </a:t>
            </a:r>
            <a:r>
              <a:rPr lang="en-US" dirty="0" smtClean="0"/>
              <a:t>X1 = 111</a:t>
            </a:r>
            <a:endParaRPr lang="en-US" dirty="0"/>
          </a:p>
          <a:p>
            <a:r>
              <a:rPr lang="ru-RU" dirty="0" smtClean="0"/>
              <a:t>Если</a:t>
            </a:r>
            <a:r>
              <a:rPr lang="en-US" dirty="0" smtClean="0"/>
              <a:t> X1 = 001</a:t>
            </a:r>
            <a:r>
              <a:rPr lang="ru-RU" dirty="0"/>
              <a:t>,</a:t>
            </a:r>
            <a:r>
              <a:rPr lang="en-US" dirty="0" smtClean="0"/>
              <a:t> K </a:t>
            </a:r>
            <a:r>
              <a:rPr lang="en-US" dirty="0"/>
              <a:t>= </a:t>
            </a:r>
            <a:r>
              <a:rPr lang="en-US" dirty="0" smtClean="0"/>
              <a:t>X1 + P1 = 011 -&gt; </a:t>
            </a:r>
            <a:r>
              <a:rPr lang="ru-RU" dirty="0" smtClean="0"/>
              <a:t>Если </a:t>
            </a:r>
            <a:r>
              <a:rPr lang="en-US" dirty="0" smtClean="0"/>
              <a:t>X1 = </a:t>
            </a:r>
            <a:r>
              <a:rPr lang="en-US" dirty="0"/>
              <a:t>111 </a:t>
            </a:r>
            <a:r>
              <a:rPr lang="en-US" dirty="0" smtClean="0"/>
              <a:t>-&gt; K </a:t>
            </a:r>
            <a:r>
              <a:rPr lang="en-US" dirty="0"/>
              <a:t>= </a:t>
            </a:r>
            <a:r>
              <a:rPr lang="en-US" dirty="0" smtClean="0"/>
              <a:t>X1 + P1 </a:t>
            </a:r>
            <a:r>
              <a:rPr lang="en-US" dirty="0"/>
              <a:t>= 101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Используя </a:t>
            </a:r>
            <a:r>
              <a:rPr lang="ru-RU" dirty="0"/>
              <a:t>пару </a:t>
            </a:r>
            <a:r>
              <a:rPr lang="en-US" dirty="0"/>
              <a:t>P2 </a:t>
            </a:r>
            <a:r>
              <a:rPr lang="ru-RU" dirty="0"/>
              <a:t>и </a:t>
            </a:r>
            <a:r>
              <a:rPr lang="en-US" dirty="0"/>
              <a:t>C2, </a:t>
            </a:r>
            <a:r>
              <a:rPr lang="ru-RU" dirty="0" smtClean="0"/>
              <a:t>получим</a:t>
            </a:r>
            <a:endParaRPr lang="ru-RU" dirty="0"/>
          </a:p>
          <a:p>
            <a:r>
              <a:rPr lang="ru-RU" dirty="0" smtClean="0"/>
              <a:t>С2 </a:t>
            </a:r>
            <a:r>
              <a:rPr lang="ru-RU" dirty="0"/>
              <a:t>= 11 </a:t>
            </a:r>
            <a:r>
              <a:rPr lang="ru-RU" dirty="0" smtClean="0"/>
              <a:t>-</a:t>
            </a:r>
            <a:r>
              <a:rPr lang="en-US" dirty="0" smtClean="0"/>
              <a:t>&gt; X2 </a:t>
            </a:r>
            <a:r>
              <a:rPr lang="en-US" dirty="0"/>
              <a:t>= </a:t>
            </a:r>
            <a:r>
              <a:rPr lang="en-US" dirty="0" smtClean="0"/>
              <a:t>000 </a:t>
            </a:r>
            <a:r>
              <a:rPr lang="ru-RU" dirty="0" smtClean="0"/>
              <a:t>или </a:t>
            </a:r>
            <a:r>
              <a:rPr lang="en-US" dirty="0" smtClean="0"/>
              <a:t>X1 </a:t>
            </a:r>
            <a:r>
              <a:rPr lang="en-US" dirty="0"/>
              <a:t>= </a:t>
            </a:r>
            <a:r>
              <a:rPr lang="en-US" dirty="0" smtClean="0"/>
              <a:t>110</a:t>
            </a:r>
            <a:endParaRPr lang="en-US" dirty="0"/>
          </a:p>
          <a:p>
            <a:r>
              <a:rPr lang="ru-RU" dirty="0" smtClean="0"/>
              <a:t>Если </a:t>
            </a:r>
            <a:r>
              <a:rPr lang="en-US" dirty="0" smtClean="0"/>
              <a:t>X2 </a:t>
            </a:r>
            <a:r>
              <a:rPr lang="en-US" dirty="0"/>
              <a:t>= 000 </a:t>
            </a:r>
            <a:r>
              <a:rPr lang="en-US" dirty="0" smtClean="0"/>
              <a:t>-&gt; K </a:t>
            </a:r>
            <a:r>
              <a:rPr lang="en-US" dirty="0"/>
              <a:t>= X2 </a:t>
            </a:r>
            <a:r>
              <a:rPr lang="en-US" dirty="0" smtClean="0"/>
              <a:t>+ P2 </a:t>
            </a:r>
            <a:r>
              <a:rPr lang="en-US" dirty="0"/>
              <a:t>= 011 </a:t>
            </a:r>
            <a:r>
              <a:rPr lang="en-US" dirty="0" smtClean="0"/>
              <a:t>-&gt; </a:t>
            </a:r>
            <a:r>
              <a:rPr lang="ru-RU" dirty="0" smtClean="0"/>
              <a:t>Если</a:t>
            </a:r>
            <a:r>
              <a:rPr lang="en-US" dirty="0" smtClean="0"/>
              <a:t> X12 </a:t>
            </a:r>
            <a:r>
              <a:rPr lang="en-US" dirty="0"/>
              <a:t>= </a:t>
            </a:r>
            <a:r>
              <a:rPr lang="en-US" dirty="0" smtClean="0"/>
              <a:t>110</a:t>
            </a:r>
            <a:r>
              <a:rPr lang="ru-RU" dirty="0" smtClean="0"/>
              <a:t>,</a:t>
            </a:r>
            <a:r>
              <a:rPr lang="en-US" dirty="0" smtClean="0"/>
              <a:t> K </a:t>
            </a:r>
            <a:r>
              <a:rPr lang="en-US" dirty="0"/>
              <a:t>= X2 </a:t>
            </a:r>
            <a:r>
              <a:rPr lang="ru-RU" dirty="0" smtClean="0"/>
              <a:t>+</a:t>
            </a:r>
            <a:r>
              <a:rPr lang="en-US" dirty="0" smtClean="0"/>
              <a:t> </a:t>
            </a:r>
            <a:r>
              <a:rPr lang="en-US" dirty="0"/>
              <a:t>P2 = 101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18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процедура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каждого </a:t>
            </a:r>
            <a:r>
              <a:rPr lang="en-US" dirty="0" smtClean="0"/>
              <a:t>S-</a:t>
            </a:r>
            <a:r>
              <a:rPr lang="ru-RU" dirty="0" smtClean="0"/>
              <a:t>блока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Создание таблицы дифференциальных распределений для всего шифра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Выбор списка исходных текстов на основе созданных таблиц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Сопоставление исходного и зашифрованного текстов</a:t>
            </a:r>
            <a:r>
              <a:rPr lang="ru-RU" dirty="0"/>
              <a:t> </a:t>
            </a:r>
            <a:r>
              <a:rPr lang="ru-RU" dirty="0" smtClean="0"/>
              <a:t>для нахождения некоторых битов в ключе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Возможно использование атаки грубой силы</a:t>
            </a:r>
          </a:p>
        </p:txBody>
      </p:sp>
    </p:spTree>
    <p:extLst>
      <p:ext uri="{BB962C8B-B14F-4D97-AF65-F5344CB8AC3E}">
        <p14:creationId xmlns:p14="http://schemas.microsoft.com/office/powerpoint/2010/main" val="36783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131</TotalTime>
  <Words>468</Words>
  <Application>Microsoft Office PowerPoint</Application>
  <PresentationFormat>Широкоэкранный</PresentationFormat>
  <Paragraphs>145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Дифференциальный криптоанализ</vt:lpstr>
      <vt:lpstr>Дифференциальный криптоанализ - </vt:lpstr>
      <vt:lpstr>История</vt:lpstr>
      <vt:lpstr>Устойчивость шифров к взлому</vt:lpstr>
      <vt:lpstr>Необходимые компоненты анализа</vt:lpstr>
      <vt:lpstr>Пример 1</vt:lpstr>
      <vt:lpstr>Пример 2</vt:lpstr>
      <vt:lpstr>Пример 2</vt:lpstr>
      <vt:lpstr>Общая процедура</vt:lpstr>
      <vt:lpstr>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Дифференциальный криптоанализ</dc:title>
  <dc:creator>Владимир Солодилов</dc:creator>
  <cp:lastModifiedBy>Владимир Солодилов</cp:lastModifiedBy>
  <cp:revision>17</cp:revision>
  <dcterms:created xsi:type="dcterms:W3CDTF">2022-04-01T15:53:19Z</dcterms:created>
  <dcterms:modified xsi:type="dcterms:W3CDTF">2022-04-01T18:13:39Z</dcterms:modified>
</cp:coreProperties>
</file>