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_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_E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_E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_____Microsoft_Excel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_____Microsoft_Excel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_EX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_EX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Vladimir\Documents\GitHub\Programming\DashBoard_&#1057;&#1086;&#1083;&#1086;&#1076;&#1080;&#1083;&#1086;&#1074;&#1042;&#1042;_EX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Сентябрь</a:t>
            </a:r>
            <a:endParaRPr lang="ru-RU" i="1" dirty="0"/>
          </a:p>
        </c:rich>
      </c:tx>
      <c:layout>
        <c:manualLayout>
          <c:xMode val="edge"/>
          <c:yMode val="edge"/>
          <c:x val="0.41107569063173127"/>
          <c:y val="5.72829824437431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circle"/>
            <c:size val="2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circle"/>
              <c:size val="2"/>
              <c:spPr>
                <a:solidFill>
                  <a:schemeClr val="tx1"/>
                </a:solidFill>
                <a:ln w="41275">
                  <a:solidFill>
                    <a:schemeClr val="tx1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F23-418B-9BE1-D591D68F1D63}"/>
              </c:ext>
            </c:extLst>
          </c:dPt>
          <c:xVal>
            <c:numRef>
              <c:f>Сентябрь!$A$2:$A$29</c:f>
              <c:numCache>
                <c:formatCode>m/d/yyyy</c:formatCode>
                <c:ptCount val="28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</c:numCache>
            </c:numRef>
          </c:xVal>
          <c:yVal>
            <c:numRef>
              <c:f>Сентябрь!$B$2:$B$29</c:f>
              <c:numCache>
                <c:formatCode>General</c:formatCode>
                <c:ptCount val="28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F23-418B-9BE1-D591D68F1D63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(Сентябрь!$A$2,Сентябрь!$A$29)</c:f>
              <c:numCache>
                <c:formatCode>m/d/yyyy</c:formatCode>
                <c:ptCount val="2"/>
                <c:pt idx="0">
                  <c:v>44807</c:v>
                </c:pt>
                <c:pt idx="1">
                  <c:v>44834</c:v>
                </c:pt>
              </c:numCache>
            </c:numRef>
          </c:xVal>
          <c:yVal>
            <c:numRef>
              <c:f>(Сентябрь!$E$2,Сентябрь!$E$2)</c:f>
              <c:numCache>
                <c:formatCode>General</c:formatCode>
                <c:ptCount val="2"/>
                <c:pt idx="0">
                  <c:v>2456.4285714285716</c:v>
                </c:pt>
                <c:pt idx="1">
                  <c:v>2456.4285714285716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F23-418B-9BE1-D591D68F1D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834"/>
          <c:min val="44807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Общая</a:t>
            </a:r>
            <a:endParaRPr lang="ru-RU" i="1" dirty="0"/>
          </a:p>
        </c:rich>
      </c:tx>
      <c:layout>
        <c:manualLayout>
          <c:xMode val="edge"/>
          <c:yMode val="edge"/>
          <c:x val="0.16521681598977483"/>
          <c:y val="3.4706511355353686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'Общая статистика'!$F$16:$F$23</c:f>
              <c:numCache>
                <c:formatCode>0.00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статистика'!$G$16:$G$23</c:f>
              <c:numCache>
                <c:formatCode>#\ ??/??</c:formatCode>
                <c:ptCount val="8"/>
                <c:pt idx="0">
                  <c:v>16</c:v>
                </c:pt>
                <c:pt idx="1">
                  <c:v>26</c:v>
                </c:pt>
                <c:pt idx="2">
                  <c:v>43</c:v>
                </c:pt>
                <c:pt idx="3">
                  <c:v>9</c:v>
                </c:pt>
                <c:pt idx="4">
                  <c:v>8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55-4C66-AE25-5E19C0C33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2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diamond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'Общая статистика'!$H$16:$H$23</c:f>
              <c:numCache>
                <c:formatCode>#\ ??/??</c:formatCode>
                <c:ptCount val="8"/>
                <c:pt idx="0">
                  <c:v>0</c:v>
                </c:pt>
                <c:pt idx="1">
                  <c:v>0.15238095238095239</c:v>
                </c:pt>
                <c:pt idx="2">
                  <c:v>0.4</c:v>
                </c:pt>
                <c:pt idx="3">
                  <c:v>0.80952380952380953</c:v>
                </c:pt>
                <c:pt idx="4">
                  <c:v>0.89523809523809528</c:v>
                </c:pt>
                <c:pt idx="5">
                  <c:v>0.97142857142857153</c:v>
                </c:pt>
                <c:pt idx="6">
                  <c:v>0.98095238095238102</c:v>
                </c:pt>
                <c:pt idx="7">
                  <c:v>0.99047619047619051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55-4C66-AE25-5E19C0C33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\ ??/??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Ноябрь</a:t>
            </a:r>
            <a:endParaRPr lang="ru-RU" i="1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circle"/>
            <c:size val="2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circle"/>
              <c:size val="2"/>
              <c:spPr>
                <a:solidFill>
                  <a:schemeClr val="tx1"/>
                </a:solidFill>
                <a:ln w="41275">
                  <a:solidFill>
                    <a:schemeClr val="tx1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C8F-44EB-A00C-7E1168F066CC}"/>
              </c:ext>
            </c:extLst>
          </c:dPt>
          <c:xVal>
            <c:numRef>
              <c:f>Ноябрь!$A$2:$A$29</c:f>
              <c:numCache>
                <c:formatCode>m/d/yyyy</c:formatCode>
                <c:ptCount val="28"/>
                <c:pt idx="0">
                  <c:v>44866</c:v>
                </c:pt>
                <c:pt idx="1">
                  <c:v>44867</c:v>
                </c:pt>
                <c:pt idx="2">
                  <c:v>44868</c:v>
                </c:pt>
                <c:pt idx="3">
                  <c:v>44869</c:v>
                </c:pt>
                <c:pt idx="4">
                  <c:v>44870</c:v>
                </c:pt>
                <c:pt idx="5">
                  <c:v>44871</c:v>
                </c:pt>
                <c:pt idx="6">
                  <c:v>44872</c:v>
                </c:pt>
                <c:pt idx="7">
                  <c:v>44873</c:v>
                </c:pt>
                <c:pt idx="8">
                  <c:v>44874</c:v>
                </c:pt>
                <c:pt idx="9">
                  <c:v>44875</c:v>
                </c:pt>
                <c:pt idx="10">
                  <c:v>44876</c:v>
                </c:pt>
                <c:pt idx="11">
                  <c:v>44877</c:v>
                </c:pt>
                <c:pt idx="12">
                  <c:v>44878</c:v>
                </c:pt>
                <c:pt idx="13">
                  <c:v>44879</c:v>
                </c:pt>
                <c:pt idx="14">
                  <c:v>44880</c:v>
                </c:pt>
                <c:pt idx="15">
                  <c:v>44881</c:v>
                </c:pt>
                <c:pt idx="16">
                  <c:v>44882</c:v>
                </c:pt>
                <c:pt idx="17">
                  <c:v>44883</c:v>
                </c:pt>
                <c:pt idx="18">
                  <c:v>44884</c:v>
                </c:pt>
                <c:pt idx="19">
                  <c:v>44885</c:v>
                </c:pt>
                <c:pt idx="20">
                  <c:v>44886</c:v>
                </c:pt>
                <c:pt idx="21">
                  <c:v>44887</c:v>
                </c:pt>
                <c:pt idx="22">
                  <c:v>44888</c:v>
                </c:pt>
                <c:pt idx="23">
                  <c:v>44889</c:v>
                </c:pt>
                <c:pt idx="24">
                  <c:v>44890</c:v>
                </c:pt>
                <c:pt idx="25">
                  <c:v>44891</c:v>
                </c:pt>
                <c:pt idx="26">
                  <c:v>44892</c:v>
                </c:pt>
                <c:pt idx="27">
                  <c:v>44893</c:v>
                </c:pt>
              </c:numCache>
            </c:numRef>
          </c:xVal>
          <c:yVal>
            <c:numRef>
              <c:f>Ноябрь!$B$2:$B$29</c:f>
              <c:numCache>
                <c:formatCode>General</c:formatCode>
                <c:ptCount val="28"/>
                <c:pt idx="0">
                  <c:v>578</c:v>
                </c:pt>
                <c:pt idx="1">
                  <c:v>1676</c:v>
                </c:pt>
                <c:pt idx="2">
                  <c:v>3379</c:v>
                </c:pt>
                <c:pt idx="3">
                  <c:v>2827</c:v>
                </c:pt>
                <c:pt idx="4">
                  <c:v>3381</c:v>
                </c:pt>
                <c:pt idx="5">
                  <c:v>2004</c:v>
                </c:pt>
                <c:pt idx="6">
                  <c:v>2893</c:v>
                </c:pt>
                <c:pt idx="7">
                  <c:v>1916</c:v>
                </c:pt>
                <c:pt idx="8">
                  <c:v>2790</c:v>
                </c:pt>
                <c:pt idx="9">
                  <c:v>4724</c:v>
                </c:pt>
                <c:pt idx="10">
                  <c:v>3256</c:v>
                </c:pt>
                <c:pt idx="11">
                  <c:v>5127</c:v>
                </c:pt>
                <c:pt idx="12">
                  <c:v>5981</c:v>
                </c:pt>
                <c:pt idx="13">
                  <c:v>6941</c:v>
                </c:pt>
                <c:pt idx="14">
                  <c:v>1409</c:v>
                </c:pt>
                <c:pt idx="15">
                  <c:v>567</c:v>
                </c:pt>
                <c:pt idx="16">
                  <c:v>3197</c:v>
                </c:pt>
                <c:pt idx="17">
                  <c:v>2299</c:v>
                </c:pt>
                <c:pt idx="18">
                  <c:v>2354</c:v>
                </c:pt>
                <c:pt idx="19">
                  <c:v>2878</c:v>
                </c:pt>
                <c:pt idx="20">
                  <c:v>2840</c:v>
                </c:pt>
                <c:pt idx="21">
                  <c:v>5304</c:v>
                </c:pt>
                <c:pt idx="22">
                  <c:v>7644</c:v>
                </c:pt>
                <c:pt idx="23">
                  <c:v>12947</c:v>
                </c:pt>
                <c:pt idx="24">
                  <c:v>4429</c:v>
                </c:pt>
                <c:pt idx="25">
                  <c:v>3919</c:v>
                </c:pt>
                <c:pt idx="26">
                  <c:v>674</c:v>
                </c:pt>
                <c:pt idx="27">
                  <c:v>3949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C8F-44EB-A00C-7E1168F066CC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(Ноябрь!$A$2,Ноябрь!$A$29)</c:f>
              <c:numCache>
                <c:formatCode>m/d/yyyy</c:formatCode>
                <c:ptCount val="2"/>
                <c:pt idx="0">
                  <c:v>44866</c:v>
                </c:pt>
                <c:pt idx="1">
                  <c:v>44893</c:v>
                </c:pt>
              </c:numCache>
            </c:numRef>
          </c:xVal>
          <c:yVal>
            <c:numRef>
              <c:f>(Ноябрь!$E$2,Ноябрь!$E$2)</c:f>
              <c:numCache>
                <c:formatCode>General</c:formatCode>
                <c:ptCount val="2"/>
                <c:pt idx="0">
                  <c:v>3634.6333333333332</c:v>
                </c:pt>
                <c:pt idx="1">
                  <c:v>3634.6333333333332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8F-44EB-A00C-7E1168F06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893"/>
          <c:min val="44866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Декабрь</a:t>
            </a:r>
            <a:endParaRPr lang="ru-RU" i="1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circle"/>
            <c:size val="2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circle"/>
              <c:size val="2"/>
              <c:spPr>
                <a:solidFill>
                  <a:schemeClr val="tx1"/>
                </a:solidFill>
                <a:ln w="41275">
                  <a:solidFill>
                    <a:schemeClr val="tx1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93F-4786-8B49-8CED7EC3D0B9}"/>
              </c:ext>
            </c:extLst>
          </c:dPt>
          <c:xVal>
            <c:numRef>
              <c:f>Декабрь!$A$2:$A$29</c:f>
              <c:numCache>
                <c:formatCode>m/d/yyyy</c:formatCode>
                <c:ptCount val="28"/>
                <c:pt idx="0">
                  <c:v>44896</c:v>
                </c:pt>
                <c:pt idx="1">
                  <c:v>44897</c:v>
                </c:pt>
                <c:pt idx="2">
                  <c:v>44898</c:v>
                </c:pt>
                <c:pt idx="3">
                  <c:v>44899</c:v>
                </c:pt>
                <c:pt idx="4">
                  <c:v>44900</c:v>
                </c:pt>
                <c:pt idx="5">
                  <c:v>44901</c:v>
                </c:pt>
                <c:pt idx="6">
                  <c:v>44902</c:v>
                </c:pt>
                <c:pt idx="7">
                  <c:v>44903</c:v>
                </c:pt>
                <c:pt idx="8">
                  <c:v>44904</c:v>
                </c:pt>
                <c:pt idx="9">
                  <c:v>44905</c:v>
                </c:pt>
                <c:pt idx="10">
                  <c:v>44906</c:v>
                </c:pt>
                <c:pt idx="11">
                  <c:v>44907</c:v>
                </c:pt>
                <c:pt idx="12">
                  <c:v>44908</c:v>
                </c:pt>
                <c:pt idx="13">
                  <c:v>44909</c:v>
                </c:pt>
                <c:pt idx="14">
                  <c:v>44910</c:v>
                </c:pt>
                <c:pt idx="15">
                  <c:v>44911</c:v>
                </c:pt>
              </c:numCache>
            </c:numRef>
          </c:xVal>
          <c:yVal>
            <c:numRef>
              <c:f>Декабрь!$B$2:$B$29</c:f>
              <c:numCache>
                <c:formatCode>General</c:formatCode>
                <c:ptCount val="28"/>
                <c:pt idx="0">
                  <c:v>4046</c:v>
                </c:pt>
                <c:pt idx="1">
                  <c:v>3570</c:v>
                </c:pt>
                <c:pt idx="2">
                  <c:v>6605</c:v>
                </c:pt>
                <c:pt idx="3">
                  <c:v>4359</c:v>
                </c:pt>
                <c:pt idx="4">
                  <c:v>5606</c:v>
                </c:pt>
                <c:pt idx="5">
                  <c:v>6260</c:v>
                </c:pt>
                <c:pt idx="6">
                  <c:v>6309</c:v>
                </c:pt>
                <c:pt idx="7">
                  <c:v>4561</c:v>
                </c:pt>
                <c:pt idx="8">
                  <c:v>3409</c:v>
                </c:pt>
                <c:pt idx="9">
                  <c:v>7749</c:v>
                </c:pt>
                <c:pt idx="10">
                  <c:v>10505</c:v>
                </c:pt>
                <c:pt idx="11">
                  <c:v>8154</c:v>
                </c:pt>
                <c:pt idx="12">
                  <c:v>4767</c:v>
                </c:pt>
                <c:pt idx="13">
                  <c:v>8140</c:v>
                </c:pt>
                <c:pt idx="14">
                  <c:v>6276</c:v>
                </c:pt>
                <c:pt idx="15">
                  <c:v>3145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3F-4786-8B49-8CED7EC3D0B9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(Декабрь!$A$2,Декабрь!$A$17)</c:f>
              <c:numCache>
                <c:formatCode>m/d/yyyy</c:formatCode>
                <c:ptCount val="2"/>
                <c:pt idx="0">
                  <c:v>44896</c:v>
                </c:pt>
                <c:pt idx="1">
                  <c:v>44911</c:v>
                </c:pt>
              </c:numCache>
            </c:numRef>
          </c:xVal>
          <c:yVal>
            <c:numRef>
              <c:f>(Декабрь!$E$2,Декабрь!$E$2)</c:f>
              <c:numCache>
                <c:formatCode>General</c:formatCode>
                <c:ptCount val="2"/>
                <c:pt idx="0">
                  <c:v>5841.3125</c:v>
                </c:pt>
                <c:pt idx="1">
                  <c:v>5841.3125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93F-4786-8B49-8CED7EC3D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911"/>
          <c:min val="44896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Октябрь</a:t>
            </a:r>
            <a:endParaRPr lang="ru-RU" i="1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chemeClr val="tx1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circle"/>
            <c:size val="2"/>
            <c:spPr>
              <a:solidFill>
                <a:sysClr val="windowText" lastClr="000000"/>
              </a:solidFill>
              <a:ln w="25400">
                <a:solidFill>
                  <a:sysClr val="windowText" lastClr="000000"/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</c:marker>
          <c:dPt>
            <c:idx val="12"/>
            <c:marker>
              <c:symbol val="circle"/>
              <c:size val="2"/>
              <c:spPr>
                <a:solidFill>
                  <a:sysClr val="windowText" lastClr="000000"/>
                </a:solidFill>
                <a:ln w="41275">
                  <a:solidFill>
                    <a:sysClr val="windowText" lastClr="000000"/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5A1-45CD-941C-701991DB77A9}"/>
              </c:ext>
            </c:extLst>
          </c:dPt>
          <c:xVal>
            <c:numRef>
              <c:f>Октябрь!$A$2:$A$29</c:f>
              <c:numCache>
                <c:formatCode>m/d/yyyy</c:formatCode>
                <c:ptCount val="28"/>
                <c:pt idx="0">
                  <c:v>44835</c:v>
                </c:pt>
                <c:pt idx="1">
                  <c:v>44836</c:v>
                </c:pt>
                <c:pt idx="2">
                  <c:v>44837</c:v>
                </c:pt>
                <c:pt idx="3">
                  <c:v>44838</c:v>
                </c:pt>
                <c:pt idx="4">
                  <c:v>44839</c:v>
                </c:pt>
                <c:pt idx="5">
                  <c:v>44840</c:v>
                </c:pt>
                <c:pt idx="6">
                  <c:v>44841</c:v>
                </c:pt>
                <c:pt idx="7">
                  <c:v>44842</c:v>
                </c:pt>
                <c:pt idx="8">
                  <c:v>44843</c:v>
                </c:pt>
                <c:pt idx="9">
                  <c:v>44844</c:v>
                </c:pt>
                <c:pt idx="10">
                  <c:v>44845</c:v>
                </c:pt>
                <c:pt idx="11">
                  <c:v>44846</c:v>
                </c:pt>
                <c:pt idx="12">
                  <c:v>44847</c:v>
                </c:pt>
                <c:pt idx="13">
                  <c:v>44848</c:v>
                </c:pt>
                <c:pt idx="14">
                  <c:v>44849</c:v>
                </c:pt>
                <c:pt idx="15">
                  <c:v>44850</c:v>
                </c:pt>
                <c:pt idx="16">
                  <c:v>44851</c:v>
                </c:pt>
                <c:pt idx="17">
                  <c:v>44852</c:v>
                </c:pt>
                <c:pt idx="18">
                  <c:v>44853</c:v>
                </c:pt>
                <c:pt idx="19">
                  <c:v>44854</c:v>
                </c:pt>
                <c:pt idx="20">
                  <c:v>44855</c:v>
                </c:pt>
                <c:pt idx="21">
                  <c:v>44856</c:v>
                </c:pt>
                <c:pt idx="22">
                  <c:v>44857</c:v>
                </c:pt>
                <c:pt idx="23">
                  <c:v>44858</c:v>
                </c:pt>
                <c:pt idx="24">
                  <c:v>44859</c:v>
                </c:pt>
                <c:pt idx="25">
                  <c:v>44860</c:v>
                </c:pt>
                <c:pt idx="26">
                  <c:v>44861</c:v>
                </c:pt>
                <c:pt idx="27">
                  <c:v>44862</c:v>
                </c:pt>
              </c:numCache>
            </c:numRef>
          </c:xVal>
          <c:yVal>
            <c:numRef>
              <c:f>Октябрь!$B$2:$B$29</c:f>
              <c:numCache>
                <c:formatCode>General</c:formatCode>
                <c:ptCount val="28"/>
                <c:pt idx="0">
                  <c:v>589</c:v>
                </c:pt>
                <c:pt idx="1">
                  <c:v>893</c:v>
                </c:pt>
                <c:pt idx="2">
                  <c:v>966</c:v>
                </c:pt>
                <c:pt idx="3">
                  <c:v>2127</c:v>
                </c:pt>
                <c:pt idx="4">
                  <c:v>1239</c:v>
                </c:pt>
                <c:pt idx="5">
                  <c:v>2288</c:v>
                </c:pt>
                <c:pt idx="6">
                  <c:v>775</c:v>
                </c:pt>
                <c:pt idx="7">
                  <c:v>763</c:v>
                </c:pt>
                <c:pt idx="8">
                  <c:v>4183</c:v>
                </c:pt>
                <c:pt idx="9">
                  <c:v>952</c:v>
                </c:pt>
                <c:pt idx="10">
                  <c:v>870</c:v>
                </c:pt>
                <c:pt idx="11">
                  <c:v>319</c:v>
                </c:pt>
                <c:pt idx="12">
                  <c:v>176</c:v>
                </c:pt>
                <c:pt idx="13">
                  <c:v>3249</c:v>
                </c:pt>
                <c:pt idx="14">
                  <c:v>1962</c:v>
                </c:pt>
                <c:pt idx="15">
                  <c:v>1447</c:v>
                </c:pt>
                <c:pt idx="16">
                  <c:v>1969</c:v>
                </c:pt>
                <c:pt idx="17">
                  <c:v>1960</c:v>
                </c:pt>
                <c:pt idx="18">
                  <c:v>2624</c:v>
                </c:pt>
                <c:pt idx="19">
                  <c:v>3759</c:v>
                </c:pt>
                <c:pt idx="20">
                  <c:v>3763</c:v>
                </c:pt>
                <c:pt idx="21">
                  <c:v>3024</c:v>
                </c:pt>
                <c:pt idx="22">
                  <c:v>3433</c:v>
                </c:pt>
                <c:pt idx="23">
                  <c:v>3359</c:v>
                </c:pt>
                <c:pt idx="24">
                  <c:v>2871</c:v>
                </c:pt>
                <c:pt idx="25">
                  <c:v>3084</c:v>
                </c:pt>
                <c:pt idx="26">
                  <c:v>2771</c:v>
                </c:pt>
                <c:pt idx="27">
                  <c:v>3005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A1-45CD-941C-701991DB77A9}"/>
            </c:ext>
          </c:extLst>
        </c:ser>
        <c:ser>
          <c:idx val="1"/>
          <c:order val="1"/>
          <c:tx>
            <c:v>Среднее</c:v>
          </c:tx>
          <c:spPr>
            <a:ln w="317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(Октябрь!$A$2,Октябрь!$A$29)</c:f>
              <c:numCache>
                <c:formatCode>m/d/yyyy</c:formatCode>
                <c:ptCount val="2"/>
                <c:pt idx="0">
                  <c:v>44835</c:v>
                </c:pt>
                <c:pt idx="1">
                  <c:v>44862</c:v>
                </c:pt>
              </c:numCache>
            </c:numRef>
          </c:xVal>
          <c:yVal>
            <c:numRef>
              <c:f>(Октябрь!$E$2,Октябрь!$E$2)</c:f>
              <c:numCache>
                <c:formatCode>General</c:formatCode>
                <c:ptCount val="2"/>
                <c:pt idx="0">
                  <c:v>2210.3225806451615</c:v>
                </c:pt>
                <c:pt idx="1">
                  <c:v>2210.3225806451615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A1-45CD-941C-701991DB7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528464"/>
        <c:axId val="972529296"/>
      </c:scatterChart>
      <c:valAx>
        <c:axId val="972528464"/>
        <c:scaling>
          <c:orientation val="minMax"/>
          <c:max val="44862"/>
          <c:min val="44834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solidFill>
            <a:schemeClr val="bg1"/>
          </a:solidFill>
          <a:ln w="25400" cap="sq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9296"/>
        <c:crosses val="autoZero"/>
        <c:crossBetween val="midCat"/>
      </c:valAx>
      <c:valAx>
        <c:axId val="9725292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252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Общий</a:t>
            </a:r>
            <a:endParaRPr lang="ru-RU" i="1" dirty="0"/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ysClr val="windowText" lastClr="000000"/>
              </a:solidFill>
              <a:ln w="25400">
                <a:solidFill>
                  <a:sysClr val="windowText" lastClr="000000"/>
                </a:solidFill>
              </a:ln>
              <a:effectLst/>
            </c:spPr>
          </c:marker>
          <c:dPt>
            <c:idx val="7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96E-4660-9517-306C5EFDD7F5}"/>
              </c:ext>
            </c:extLst>
          </c:dPt>
          <c:xVal>
            <c:numRef>
              <c:f>'Общая статистика'!$A$2:$A$106</c:f>
              <c:numCache>
                <c:formatCode>m/d/yyyy</c:formatCode>
                <c:ptCount val="105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  <c:pt idx="103">
                  <c:v>44910</c:v>
                </c:pt>
                <c:pt idx="104">
                  <c:v>44911</c:v>
                </c:pt>
              </c:numCache>
            </c:numRef>
          </c:xVal>
          <c:yVal>
            <c:numRef>
              <c:f>'Общая статистика'!$B$2:$B$106</c:f>
              <c:numCache>
                <c:formatCode>General</c:formatCode>
                <c:ptCount val="105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  <c:pt idx="28">
                  <c:v>589</c:v>
                </c:pt>
                <c:pt idx="29">
                  <c:v>893</c:v>
                </c:pt>
                <c:pt idx="30">
                  <c:v>966</c:v>
                </c:pt>
                <c:pt idx="31">
                  <c:v>2127</c:v>
                </c:pt>
                <c:pt idx="32">
                  <c:v>1239</c:v>
                </c:pt>
                <c:pt idx="33">
                  <c:v>2288</c:v>
                </c:pt>
                <c:pt idx="34">
                  <c:v>775</c:v>
                </c:pt>
                <c:pt idx="35">
                  <c:v>763</c:v>
                </c:pt>
                <c:pt idx="36">
                  <c:v>4183</c:v>
                </c:pt>
                <c:pt idx="37">
                  <c:v>952</c:v>
                </c:pt>
                <c:pt idx="38">
                  <c:v>870</c:v>
                </c:pt>
                <c:pt idx="39">
                  <c:v>319</c:v>
                </c:pt>
                <c:pt idx="40">
                  <c:v>176</c:v>
                </c:pt>
                <c:pt idx="41">
                  <c:v>3249</c:v>
                </c:pt>
                <c:pt idx="42">
                  <c:v>1962</c:v>
                </c:pt>
                <c:pt idx="43">
                  <c:v>1447</c:v>
                </c:pt>
                <c:pt idx="44">
                  <c:v>1969</c:v>
                </c:pt>
                <c:pt idx="45">
                  <c:v>1960</c:v>
                </c:pt>
                <c:pt idx="46">
                  <c:v>2624</c:v>
                </c:pt>
                <c:pt idx="47">
                  <c:v>3759</c:v>
                </c:pt>
                <c:pt idx="48">
                  <c:v>3763</c:v>
                </c:pt>
                <c:pt idx="49">
                  <c:v>3024</c:v>
                </c:pt>
                <c:pt idx="50">
                  <c:v>3433</c:v>
                </c:pt>
                <c:pt idx="51">
                  <c:v>3359</c:v>
                </c:pt>
                <c:pt idx="52">
                  <c:v>2871</c:v>
                </c:pt>
                <c:pt idx="53">
                  <c:v>3084</c:v>
                </c:pt>
                <c:pt idx="54">
                  <c:v>2771</c:v>
                </c:pt>
                <c:pt idx="55">
                  <c:v>3005</c:v>
                </c:pt>
                <c:pt idx="56">
                  <c:v>2568</c:v>
                </c:pt>
                <c:pt idx="57">
                  <c:v>3978</c:v>
                </c:pt>
                <c:pt idx="58">
                  <c:v>3554</c:v>
                </c:pt>
                <c:pt idx="59">
                  <c:v>578</c:v>
                </c:pt>
                <c:pt idx="60">
                  <c:v>1676</c:v>
                </c:pt>
                <c:pt idx="61">
                  <c:v>3379</c:v>
                </c:pt>
                <c:pt idx="62">
                  <c:v>2827</c:v>
                </c:pt>
                <c:pt idx="63">
                  <c:v>3381</c:v>
                </c:pt>
                <c:pt idx="64">
                  <c:v>2004</c:v>
                </c:pt>
                <c:pt idx="65">
                  <c:v>2893</c:v>
                </c:pt>
                <c:pt idx="66">
                  <c:v>1916</c:v>
                </c:pt>
                <c:pt idx="67">
                  <c:v>2790</c:v>
                </c:pt>
                <c:pt idx="68">
                  <c:v>4724</c:v>
                </c:pt>
                <c:pt idx="69">
                  <c:v>3256</c:v>
                </c:pt>
                <c:pt idx="70">
                  <c:v>5127</c:v>
                </c:pt>
                <c:pt idx="71">
                  <c:v>5981</c:v>
                </c:pt>
                <c:pt idx="72">
                  <c:v>6941</c:v>
                </c:pt>
                <c:pt idx="73">
                  <c:v>1409</c:v>
                </c:pt>
                <c:pt idx="74">
                  <c:v>567</c:v>
                </c:pt>
                <c:pt idx="75">
                  <c:v>3197</c:v>
                </c:pt>
                <c:pt idx="76">
                  <c:v>2299</c:v>
                </c:pt>
                <c:pt idx="77">
                  <c:v>2354</c:v>
                </c:pt>
                <c:pt idx="78">
                  <c:v>2878</c:v>
                </c:pt>
                <c:pt idx="79">
                  <c:v>2840</c:v>
                </c:pt>
                <c:pt idx="80">
                  <c:v>5304</c:v>
                </c:pt>
                <c:pt idx="81">
                  <c:v>7644</c:v>
                </c:pt>
                <c:pt idx="82">
                  <c:v>12947</c:v>
                </c:pt>
                <c:pt idx="83">
                  <c:v>4429</c:v>
                </c:pt>
                <c:pt idx="84">
                  <c:v>3919</c:v>
                </c:pt>
                <c:pt idx="85">
                  <c:v>674</c:v>
                </c:pt>
                <c:pt idx="86">
                  <c:v>3949</c:v>
                </c:pt>
                <c:pt idx="87">
                  <c:v>4400</c:v>
                </c:pt>
                <c:pt idx="88">
                  <c:v>2756</c:v>
                </c:pt>
                <c:pt idx="89">
                  <c:v>4046</c:v>
                </c:pt>
                <c:pt idx="90">
                  <c:v>3570</c:v>
                </c:pt>
                <c:pt idx="91">
                  <c:v>6605</c:v>
                </c:pt>
                <c:pt idx="92">
                  <c:v>4359</c:v>
                </c:pt>
                <c:pt idx="93">
                  <c:v>5606</c:v>
                </c:pt>
                <c:pt idx="94">
                  <c:v>6260</c:v>
                </c:pt>
                <c:pt idx="95">
                  <c:v>6309</c:v>
                </c:pt>
                <c:pt idx="96">
                  <c:v>4561</c:v>
                </c:pt>
                <c:pt idx="97">
                  <c:v>3409</c:v>
                </c:pt>
                <c:pt idx="98">
                  <c:v>7749</c:v>
                </c:pt>
                <c:pt idx="99">
                  <c:v>10505</c:v>
                </c:pt>
                <c:pt idx="100">
                  <c:v>8154</c:v>
                </c:pt>
                <c:pt idx="101">
                  <c:v>4767</c:v>
                </c:pt>
                <c:pt idx="102">
                  <c:v>3847</c:v>
                </c:pt>
                <c:pt idx="103">
                  <c:v>6276</c:v>
                </c:pt>
                <c:pt idx="104">
                  <c:v>3145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6E-4660-9517-306C5EFDD7F5}"/>
            </c:ext>
          </c:extLst>
        </c:ser>
        <c:ser>
          <c:idx val="1"/>
          <c:order val="1"/>
          <c:tx>
            <c:v>Среднее</c:v>
          </c:tx>
          <c:spPr>
            <a:ln w="3810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ysClr val="windowText" lastClr="000000"/>
                </a:solidFill>
                <a:ln w="9525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96E-4660-9517-306C5EFDD7F5}"/>
              </c:ext>
            </c:extLst>
          </c:dPt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статистика'!$F$2,'Общая статистика'!$F$2)</c:f>
              <c:numCache>
                <c:formatCode>General</c:formatCode>
                <c:ptCount val="2"/>
                <c:pt idx="0">
                  <c:v>3195.304761904762</c:v>
                </c:pt>
                <c:pt idx="1">
                  <c:v>3195.304761904762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96E-4660-9517-306C5EFDD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69376"/>
        <c:axId val="975368544"/>
      </c:scatterChart>
      <c:valAx>
        <c:axId val="975369376"/>
        <c:scaling>
          <c:orientation val="minMax"/>
          <c:max val="44911"/>
          <c:min val="44807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419]d\ mmm;@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8544"/>
        <c:crosses val="autoZero"/>
        <c:crossBetween val="midCat"/>
      </c:valAx>
      <c:valAx>
        <c:axId val="975368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9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Октябрь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Октябрь!$F$16:$F$22</c:f>
              <c:strCache>
                <c:ptCount val="7"/>
                <c:pt idx="0">
                  <c:v>176,00</c:v>
                </c:pt>
                <c:pt idx="1">
                  <c:v>866,23</c:v>
                </c:pt>
                <c:pt idx="2">
                  <c:v>1556,46</c:v>
                </c:pt>
                <c:pt idx="3">
                  <c:v>2246,69</c:v>
                </c:pt>
                <c:pt idx="4">
                  <c:v>2936,92</c:v>
                </c:pt>
                <c:pt idx="5">
                  <c:v>3627,15</c:v>
                </c:pt>
                <c:pt idx="6">
                  <c:v>4317,38</c:v>
                </c:pt>
              </c:strCache>
            </c:strRef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Октябрь!$F$16:$F$22</c:f>
              <c:numCache>
                <c:formatCode>0.00</c:formatCode>
                <c:ptCount val="7"/>
                <c:pt idx="0">
                  <c:v>176.00000000000003</c:v>
                </c:pt>
                <c:pt idx="1">
                  <c:v>866.22937690675496</c:v>
                </c:pt>
                <c:pt idx="2">
                  <c:v>1556.4587538135099</c:v>
                </c:pt>
                <c:pt idx="3">
                  <c:v>2246.6881307202648</c:v>
                </c:pt>
                <c:pt idx="4">
                  <c:v>2936.9175076270203</c:v>
                </c:pt>
                <c:pt idx="5">
                  <c:v>3627.1468845337749</c:v>
                </c:pt>
                <c:pt idx="6">
                  <c:v>4317.3762614405305</c:v>
                </c:pt>
              </c:numCache>
            </c:numRef>
          </c:cat>
          <c:val>
            <c:numRef>
              <c:f>Октябрь!$G$16:$G$22</c:f>
              <c:numCache>
                <c:formatCode>General</c:formatCode>
                <c:ptCount val="7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6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B5-4271-B70D-DEE4C1772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Октябрь!$H$16:$H$22</c:f>
              <c:numCache>
                <c:formatCode>0.00</c:formatCode>
                <c:ptCount val="7"/>
                <c:pt idx="0">
                  <c:v>6.4516129032258063E-2</c:v>
                </c:pt>
                <c:pt idx="1">
                  <c:v>0.29032258064516125</c:v>
                </c:pt>
                <c:pt idx="2">
                  <c:v>0.35483870967741932</c:v>
                </c:pt>
                <c:pt idx="3">
                  <c:v>0.54838709677419351</c:v>
                </c:pt>
                <c:pt idx="4">
                  <c:v>0.77419354838709675</c:v>
                </c:pt>
                <c:pt idx="5">
                  <c:v>0.93548387096774188</c:v>
                </c:pt>
                <c:pt idx="6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B5-4271-B70D-DEE4C1772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Ноябрь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Ноябрь!$F$16:$F$22</c:f>
              <c:numCache>
                <c:formatCode>General</c:formatCode>
                <c:ptCount val="7"/>
                <c:pt idx="0">
                  <c:v>567</c:v>
                </c:pt>
                <c:pt idx="1">
                  <c:v>2716.5173745086795</c:v>
                </c:pt>
                <c:pt idx="2">
                  <c:v>4866.034749017359</c:v>
                </c:pt>
                <c:pt idx="3">
                  <c:v>7015.5521235260385</c:v>
                </c:pt>
                <c:pt idx="4">
                  <c:v>9165.069498034718</c:v>
                </c:pt>
                <c:pt idx="5">
                  <c:v>11314.586872543397</c:v>
                </c:pt>
                <c:pt idx="6">
                  <c:v>13464.104247052077</c:v>
                </c:pt>
              </c:numCache>
            </c:numRef>
          </c:cat>
          <c:val>
            <c:numRef>
              <c:f>Ноябрь!$G$16:$G$22</c:f>
              <c:numCache>
                <c:formatCode>General</c:formatCode>
                <c:ptCount val="7"/>
                <c:pt idx="0">
                  <c:v>4</c:v>
                </c:pt>
                <c:pt idx="1">
                  <c:v>15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2-4385-861F-F58789692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2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Сентябрь!$H$16:$H$22</c:f>
              <c:numCache>
                <c:formatCode>#\ ??/??</c:formatCode>
                <c:ptCount val="7"/>
                <c:pt idx="0">
                  <c:v>0.10714285714285714</c:v>
                </c:pt>
                <c:pt idx="1">
                  <c:v>0.3214285714285714</c:v>
                </c:pt>
                <c:pt idx="2">
                  <c:v>0.6071428571428571</c:v>
                </c:pt>
                <c:pt idx="3">
                  <c:v>0.8571428571428571</c:v>
                </c:pt>
                <c:pt idx="4">
                  <c:v>0.96428571428571419</c:v>
                </c:pt>
                <c:pt idx="5">
                  <c:v>0.96428571428571419</c:v>
                </c:pt>
                <c:pt idx="6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732-4385-861F-F58789692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Декабрь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Декабрь!$F$16:$F$21</c:f>
              <c:numCache>
                <c:formatCode>0.00</c:formatCode>
                <c:ptCount val="6"/>
                <c:pt idx="0">
                  <c:v>3145</c:v>
                </c:pt>
                <c:pt idx="1">
                  <c:v>4653.2600817982311</c:v>
                </c:pt>
                <c:pt idx="2">
                  <c:v>6161.5201635964622</c:v>
                </c:pt>
                <c:pt idx="3">
                  <c:v>7669.7802453946933</c:v>
                </c:pt>
                <c:pt idx="4">
                  <c:v>9178.0403271929245</c:v>
                </c:pt>
                <c:pt idx="5">
                  <c:v>10686.300408991156</c:v>
                </c:pt>
              </c:numCache>
            </c:numRef>
          </c:cat>
          <c:val>
            <c:numRef>
              <c:f>Декабрь!$G$16:$G$21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B-4795-9477-48843A815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2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yVal>
            <c:numRef>
              <c:f>Декабрь!$H$16:$H$21</c:f>
              <c:numCache>
                <c:formatCode>0.00</c:formatCode>
                <c:ptCount val="6"/>
                <c:pt idx="0">
                  <c:v>0.1875</c:v>
                </c:pt>
                <c:pt idx="1">
                  <c:v>0.4375</c:v>
                </c:pt>
                <c:pt idx="2">
                  <c:v>0.75</c:v>
                </c:pt>
                <c:pt idx="3">
                  <c:v>0.9375</c:v>
                </c:pt>
                <c:pt idx="4">
                  <c:v>0.9375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B9B-4795-9477-48843A815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Сентябрь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2"/>
            </a:solidFill>
            <a:ln w="22225">
              <a:solidFill>
                <a:schemeClr val="tx1"/>
              </a:solidFill>
            </a:ln>
            <a:effectLst/>
          </c:spPr>
          <c:invertIfNegative val="0"/>
          <c:cat>
            <c:numRef>
              <c:f>Сентябрь!$F$16:$F$22</c:f>
              <c:numCache>
                <c:formatCode>0.00</c:formatCode>
                <c:ptCount val="7"/>
                <c:pt idx="0">
                  <c:v>140</c:v>
                </c:pt>
                <c:pt idx="1">
                  <c:v>1207.4765445558073</c:v>
                </c:pt>
                <c:pt idx="2">
                  <c:v>2274.9530891116146</c:v>
                </c:pt>
                <c:pt idx="3">
                  <c:v>3342.4296336674224</c:v>
                </c:pt>
                <c:pt idx="4">
                  <c:v>4409.9061782232293</c:v>
                </c:pt>
                <c:pt idx="5">
                  <c:v>5477.3827227790371</c:v>
                </c:pt>
                <c:pt idx="6">
                  <c:v>6544.8592673348448</c:v>
                </c:pt>
              </c:numCache>
            </c:numRef>
          </c:cat>
          <c:val>
            <c:numRef>
              <c:f>Сентябрь!$G$16:$G$22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E-46FD-9FBF-CB0B0B22A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411986560"/>
        <c:axId val="411981152"/>
      </c:barChart>
      <c:scatterChart>
        <c:scatterStyle val="smoothMarker"/>
        <c:varyColors val="0"/>
        <c:ser>
          <c:idx val="1"/>
          <c:order val="1"/>
          <c:tx>
            <c:v>1</c:v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Сентябрь!$H$16:$H$22</c:f>
              <c:numCache>
                <c:formatCode>#\ ??/??</c:formatCode>
                <c:ptCount val="7"/>
                <c:pt idx="0">
                  <c:v>0.10714285714285714</c:v>
                </c:pt>
                <c:pt idx="1">
                  <c:v>0.3214285714285714</c:v>
                </c:pt>
                <c:pt idx="2">
                  <c:v>0.6071428571428571</c:v>
                </c:pt>
                <c:pt idx="3">
                  <c:v>0.8571428571428571</c:v>
                </c:pt>
                <c:pt idx="4">
                  <c:v>0.96428571428571419</c:v>
                </c:pt>
                <c:pt idx="5">
                  <c:v>0.96428571428571419</c:v>
                </c:pt>
                <c:pt idx="6">
                  <c:v>0.99999999999999989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D6E-46FD-9FBF-CB0B0B22A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1978656"/>
        <c:axId val="411981568"/>
      </c:scatterChart>
      <c:catAx>
        <c:axId val="411986560"/>
        <c:scaling>
          <c:orientation val="minMax"/>
        </c:scaling>
        <c:delete val="0"/>
        <c:axPos val="b"/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11981568"/>
        <c:scaling>
          <c:orientation val="minMax"/>
          <c:max val="1"/>
        </c:scaling>
        <c:delete val="0"/>
        <c:axPos val="r"/>
        <c:numFmt formatCode="#\ ?/10" sourceLinked="0"/>
        <c:majorTickMark val="out"/>
        <c:minorTickMark val="none"/>
        <c:tickLblPos val="nextTo"/>
        <c:spPr>
          <a:noFill/>
          <a:ln w="2540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78656"/>
        <c:crosses val="max"/>
        <c:crossBetween val="midCat"/>
        <c:minorUnit val="2.0000000000000004E-2"/>
      </c:valAx>
      <c:valAx>
        <c:axId val="411978656"/>
        <c:scaling>
          <c:orientation val="minMax"/>
        </c:scaling>
        <c:delete val="1"/>
        <c:axPos val="b"/>
        <c:majorTickMark val="out"/>
        <c:minorTickMark val="none"/>
        <c:tickLblPos val="nextTo"/>
        <c:crossAx val="4119815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2216F-77C5-4C72-B14B-1D7A012C25D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76" y="158992"/>
            <a:ext cx="4171143" cy="50694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691" y="252900"/>
            <a:ext cx="4188315" cy="49808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Овал 26">
            <a:hlinkClick r:id="" action="ppaction://noaction" highlightClick="1"/>
          </p:cNvPr>
          <p:cNvSpPr/>
          <p:nvPr/>
        </p:nvSpPr>
        <p:spPr>
          <a:xfrm>
            <a:off x="6733863" y="5285281"/>
            <a:ext cx="321071" cy="3239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8" name="Овал 27">
            <a:hlinkClick r:id="" action="ppaction://noaction" highlightClick="1"/>
          </p:cNvPr>
          <p:cNvSpPr/>
          <p:nvPr/>
        </p:nvSpPr>
        <p:spPr>
          <a:xfrm>
            <a:off x="7125847" y="5289635"/>
            <a:ext cx="326597" cy="3195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96732"/>
              </p:ext>
            </p:extLst>
          </p:nvPr>
        </p:nvGraphicFramePr>
        <p:xfrm>
          <a:off x="4534348" y="5807908"/>
          <a:ext cx="5182998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0498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5112466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5482404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5921399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3531788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Общий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Декабрь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4580611,68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1977271,14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1450507,15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6087278,17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4253477,69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31825"/>
              </p:ext>
            </p:extLst>
          </p:nvPr>
        </p:nvGraphicFramePr>
        <p:xfrm>
          <a:off x="897264" y="1764390"/>
          <a:ext cx="2433960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6383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297577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Фамилия</a:t>
                      </a:r>
                      <a:endParaRPr lang="ru-RU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Имя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Отчество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Институт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err="1" smtClean="0">
                          <a:effectLst/>
                        </a:rPr>
                        <a:t>ИнЭТиП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Кафедра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ИБС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Группа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51866"/>
              </p:ext>
            </p:extLst>
          </p:nvPr>
        </p:nvGraphicFramePr>
        <p:xfrm>
          <a:off x="227988" y="5395717"/>
          <a:ext cx="3772512" cy="13887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0086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Тип устройства</a:t>
                      </a:r>
                      <a:endParaRPr lang="ru-RU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Компьютерная мышь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июнь 2018г.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536979"/>
                  </a:ext>
                </a:extLst>
              </a:tr>
            </a:tbl>
          </a:graphicData>
        </a:graphic>
      </p:graphicFrame>
      <p:pic>
        <p:nvPicPr>
          <p:cNvPr id="38" name="Рисунок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5" y="3476024"/>
            <a:ext cx="1757740" cy="1757740"/>
          </a:xfrm>
          <a:prstGeom prst="rect">
            <a:avLst/>
          </a:prstGeom>
        </p:spPr>
      </p:pic>
      <p:cxnSp>
        <p:nvCxnSpPr>
          <p:cNvPr id="40" name="Прямая соединительная линия 39"/>
          <p:cNvCxnSpPr/>
          <p:nvPr/>
        </p:nvCxnSpPr>
        <p:spPr>
          <a:xfrm>
            <a:off x="417195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0" y="3287434"/>
            <a:ext cx="4171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4171950" y="5710316"/>
            <a:ext cx="57340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30" y="346332"/>
            <a:ext cx="1249290" cy="1307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5235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36173" y="692327"/>
            <a:ext cx="4190294" cy="4984353"/>
            <a:chOff x="2439107" y="338813"/>
            <a:chExt cx="4190294" cy="4984353"/>
          </a:xfrm>
        </p:grpSpPr>
        <p:graphicFrame>
          <p:nvGraphicFramePr>
            <p:cNvPr id="3" name="Диаграмма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7692286"/>
                </p:ext>
              </p:extLst>
            </p:nvPr>
          </p:nvGraphicFramePr>
          <p:xfrm>
            <a:off x="2439107" y="2471761"/>
            <a:ext cx="2095147" cy="13302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Диаграмма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40688548"/>
                </p:ext>
              </p:extLst>
            </p:nvPr>
          </p:nvGraphicFramePr>
          <p:xfrm>
            <a:off x="2439107" y="3942616"/>
            <a:ext cx="2095147" cy="13333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Диаграмма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0769005"/>
                </p:ext>
              </p:extLst>
            </p:nvPr>
          </p:nvGraphicFramePr>
          <p:xfrm>
            <a:off x="4534253" y="3943480"/>
            <a:ext cx="2095147" cy="13796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6" name="Диаграмма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7654969"/>
                </p:ext>
              </p:extLst>
            </p:nvPr>
          </p:nvGraphicFramePr>
          <p:xfrm>
            <a:off x="4534254" y="2467217"/>
            <a:ext cx="2095147" cy="1334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" name="Диаграмма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7853167"/>
                </p:ext>
              </p:extLst>
            </p:nvPr>
          </p:nvGraphicFramePr>
          <p:xfrm>
            <a:off x="2712229" y="338813"/>
            <a:ext cx="3644048" cy="20576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9" name="Группа 8"/>
          <p:cNvGrpSpPr/>
          <p:nvPr/>
        </p:nvGrpSpPr>
        <p:grpSpPr>
          <a:xfrm>
            <a:off x="4514028" y="468292"/>
            <a:ext cx="4838978" cy="5883994"/>
            <a:chOff x="1070061" y="651621"/>
            <a:chExt cx="4348171" cy="5883994"/>
          </a:xfrm>
        </p:grpSpPr>
        <p:graphicFrame>
          <p:nvGraphicFramePr>
            <p:cNvPr id="10" name="Диаграмма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68731281"/>
                </p:ext>
              </p:extLst>
            </p:nvPr>
          </p:nvGraphicFramePr>
          <p:xfrm>
            <a:off x="3314748" y="3213100"/>
            <a:ext cx="2103484" cy="16600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1" name="Диаграмма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01434970"/>
                </p:ext>
              </p:extLst>
            </p:nvPr>
          </p:nvGraphicFramePr>
          <p:xfrm>
            <a:off x="1070061" y="4873115"/>
            <a:ext cx="2102066" cy="16600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2" name="Диаграмма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0373393"/>
                </p:ext>
              </p:extLst>
            </p:nvPr>
          </p:nvGraphicFramePr>
          <p:xfrm>
            <a:off x="3314748" y="4873115"/>
            <a:ext cx="2103484" cy="1662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3" name="Диаграмма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345158"/>
                </p:ext>
              </p:extLst>
            </p:nvPr>
          </p:nvGraphicFramePr>
          <p:xfrm>
            <a:off x="1071156" y="3213100"/>
            <a:ext cx="2100971" cy="16600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14" name="Диаграмма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36280009"/>
                </p:ext>
              </p:extLst>
            </p:nvPr>
          </p:nvGraphicFramePr>
          <p:xfrm>
            <a:off x="1389554" y="651621"/>
            <a:ext cx="3707767" cy="25614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867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68</Words>
  <Application>Microsoft Office PowerPoint</Application>
  <PresentationFormat>Лист A4 (210x297 мм)</PresentationFormat>
  <Paragraphs>58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32</cp:revision>
  <dcterms:created xsi:type="dcterms:W3CDTF">2022-12-15T08:17:03Z</dcterms:created>
  <dcterms:modified xsi:type="dcterms:W3CDTF">2022-12-16T04:48:32Z</dcterms:modified>
</cp:coreProperties>
</file>