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7E21D-793B-4737-9996-3A93C2AAF14E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2216F-77C5-4C72-B14B-1D7A012C2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311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2216F-77C5-4C72-B14B-1D7A012C25D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706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12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93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40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79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99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37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19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09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23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96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70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71D23-4195-46CC-8F3D-7E373298426C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6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575" y="319111"/>
            <a:ext cx="3956647" cy="466384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7" name="Овал 26">
            <a:hlinkClick r:id="" action="ppaction://noaction" highlightClick="1"/>
          </p:cNvPr>
          <p:cNvSpPr/>
          <p:nvPr/>
        </p:nvSpPr>
        <p:spPr>
          <a:xfrm>
            <a:off x="6804779" y="5071811"/>
            <a:ext cx="321071" cy="3239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>
            <a:hlinkClick r:id="" action="ppaction://noaction" highlightClick="1"/>
          </p:cNvPr>
          <p:cNvSpPr/>
          <p:nvPr/>
        </p:nvSpPr>
        <p:spPr>
          <a:xfrm>
            <a:off x="7206188" y="5066797"/>
            <a:ext cx="326597" cy="3195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614708"/>
              </p:ext>
            </p:extLst>
          </p:nvPr>
        </p:nvGraphicFramePr>
        <p:xfrm>
          <a:off x="5565011" y="5777266"/>
          <a:ext cx="3121675" cy="9525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92975">
                  <a:extLst>
                    <a:ext uri="{9D8B030D-6E8A-4147-A177-3AD203B41FA5}">
                      <a16:colId xmlns:a16="http://schemas.microsoft.com/office/drawing/2014/main" val="126722072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919261549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i="1" u="none" strike="noStrike" dirty="0" smtClean="0">
                          <a:effectLst/>
                        </a:rPr>
                        <a:t>Выборочное среднее (</a:t>
                      </a:r>
                      <a:r>
                        <a:rPr lang="en-US" sz="1400" i="1" u="none" strike="noStrike" dirty="0" smtClean="0">
                          <a:effectLst/>
                        </a:rPr>
                        <a:t>x</a:t>
                      </a:r>
                      <a:r>
                        <a:rPr lang="ru-RU" sz="1400" i="1" u="none" strike="noStrike" baseline="-25000" dirty="0" smtClean="0">
                          <a:effectLst/>
                        </a:rPr>
                        <a:t>ср</a:t>
                      </a:r>
                      <a:r>
                        <a:rPr lang="ru-RU" sz="1400" i="1" u="none" strike="noStrike" baseline="-25000" dirty="0" smtClean="0">
                          <a:effectLst/>
                        </a:rPr>
                        <a:t>.</a:t>
                      </a:r>
                      <a:r>
                        <a:rPr lang="ru-RU" sz="1400" i="1" u="none" strike="noStrike" baseline="0" dirty="0" smtClean="0">
                          <a:effectLst/>
                        </a:rPr>
                        <a:t>)</a:t>
                      </a:r>
                      <a:endParaRPr lang="ru-RU" sz="1400" b="0" i="1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i="1" u="none" strike="noStrike" dirty="0" smtClean="0">
                          <a:effectLst/>
                        </a:rPr>
                        <a:t>3195,3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77453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i="1" u="none" strike="noStrike" dirty="0" smtClean="0">
                          <a:effectLst/>
                        </a:rPr>
                        <a:t>Выборочная дисперсия </a:t>
                      </a:r>
                      <a:r>
                        <a:rPr lang="en-US" sz="1400" i="1" u="none" strike="noStrike" dirty="0" smtClean="0">
                          <a:effectLst/>
                        </a:rPr>
                        <a:t>S</a:t>
                      </a:r>
                      <a:r>
                        <a:rPr lang="en-US" sz="1400" i="1" u="none" strike="noStrike" baseline="30000" dirty="0" smtClean="0">
                          <a:effectLst/>
                        </a:rPr>
                        <a:t>2</a:t>
                      </a:r>
                      <a:endParaRPr lang="ru-RU" sz="1400" b="0" i="1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i="1" u="none" strike="noStrike" dirty="0" smtClean="0">
                          <a:effectLst/>
                        </a:rPr>
                        <a:t>4580611,68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7699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i="1" u="none" strike="noStrike" dirty="0" smtClean="0">
                          <a:effectLst/>
                        </a:rPr>
                        <a:t>Асимметрия (</a:t>
                      </a:r>
                      <a:r>
                        <a:rPr lang="en-US" sz="1400" i="1" u="none" strike="noStrike" dirty="0" smtClean="0">
                          <a:effectLst/>
                        </a:rPr>
                        <a:t>A</a:t>
                      </a:r>
                      <a:r>
                        <a:rPr lang="ru-RU" sz="1400" i="1" u="none" strike="noStrike" dirty="0" smtClean="0">
                          <a:effectLst/>
                        </a:rPr>
                        <a:t>)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i="1" u="none" strike="noStrike" dirty="0" smtClean="0">
                          <a:effectLst/>
                        </a:rPr>
                        <a:t>1,55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927262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i="1" u="none" strike="noStrike" dirty="0" smtClean="0">
                          <a:effectLst/>
                        </a:rPr>
                        <a:t>Эксцесс (</a:t>
                      </a:r>
                      <a:r>
                        <a:rPr lang="en-US" sz="1400" i="1" u="none" strike="noStrike" dirty="0" smtClean="0">
                          <a:effectLst/>
                        </a:rPr>
                        <a:t>E</a:t>
                      </a:r>
                      <a:r>
                        <a:rPr lang="ru-RU" sz="1400" i="1" u="none" strike="noStrike" dirty="0" smtClean="0">
                          <a:effectLst/>
                        </a:rPr>
                        <a:t>)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i="1" u="none" strike="noStrike" dirty="0" smtClean="0">
                          <a:effectLst/>
                        </a:rPr>
                        <a:t>4,21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089002"/>
                  </a:ext>
                </a:extLst>
              </a:tr>
            </a:tbl>
          </a:graphicData>
        </a:graphic>
      </p:graphicFrame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550048"/>
              </p:ext>
            </p:extLst>
          </p:nvPr>
        </p:nvGraphicFramePr>
        <p:xfrm>
          <a:off x="897264" y="1764390"/>
          <a:ext cx="2433960" cy="14287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36383">
                  <a:extLst>
                    <a:ext uri="{9D8B030D-6E8A-4147-A177-3AD203B41FA5}">
                      <a16:colId xmlns:a16="http://schemas.microsoft.com/office/drawing/2014/main" val="1267220721"/>
                    </a:ext>
                  </a:extLst>
                </a:gridCol>
                <a:gridCol w="1297577">
                  <a:extLst>
                    <a:ext uri="{9D8B030D-6E8A-4147-A177-3AD203B41FA5}">
                      <a16:colId xmlns:a16="http://schemas.microsoft.com/office/drawing/2014/main" val="3919261549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i="1" u="none" strike="noStrike" dirty="0" smtClean="0">
                          <a:effectLst/>
                        </a:rPr>
                        <a:t>Фамилия</a:t>
                      </a:r>
                      <a:endParaRPr lang="ru-RU" sz="1400" b="0" i="1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i="1" u="none" strike="noStrike" dirty="0" smtClean="0">
                          <a:effectLst/>
                        </a:rPr>
                        <a:t>Солодилов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77453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i="1" u="none" strike="noStrike" dirty="0" smtClean="0">
                          <a:effectLst/>
                        </a:rPr>
                        <a:t>Имя</a:t>
                      </a:r>
                      <a:endParaRPr lang="ru-RU" sz="1400" b="0" i="1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i="1" u="none" strike="noStrike" dirty="0" smtClean="0">
                          <a:effectLst/>
                        </a:rPr>
                        <a:t>Владимир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7699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i="1" u="none" strike="noStrike" dirty="0" smtClean="0">
                          <a:effectLst/>
                        </a:rPr>
                        <a:t>Отчество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i="1" u="none" strike="noStrike" dirty="0" smtClean="0">
                          <a:effectLst/>
                        </a:rPr>
                        <a:t>Владимирович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927262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i="1" u="none" strike="noStrike" dirty="0" smtClean="0">
                          <a:effectLst/>
                        </a:rPr>
                        <a:t>Институт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i="1" u="none" strike="noStrike" dirty="0" err="1" smtClean="0">
                          <a:effectLst/>
                        </a:rPr>
                        <a:t>ИнЭТиП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089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i="1" u="none" strike="noStrike" dirty="0" smtClean="0">
                          <a:effectLst/>
                        </a:rPr>
                        <a:t>Кафедра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i="1" u="none" strike="noStrike" dirty="0" smtClean="0">
                          <a:effectLst/>
                        </a:rPr>
                        <a:t>ИБС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053697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i="1" u="none" strike="noStrike" dirty="0" smtClean="0">
                          <a:effectLst/>
                        </a:rPr>
                        <a:t>Группа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i="1" u="none" strike="noStrike" dirty="0" smtClean="0">
                          <a:effectLst/>
                        </a:rPr>
                        <a:t>с1-ИБС-42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0075237"/>
                  </a:ext>
                </a:extLst>
              </a:tr>
            </a:tbl>
          </a:graphicData>
        </a:graphic>
      </p:graphicFrame>
      <p:graphicFrame>
        <p:nvGraphicFramePr>
          <p:cNvPr id="37" name="Таблица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666288"/>
              </p:ext>
            </p:extLst>
          </p:nvPr>
        </p:nvGraphicFramePr>
        <p:xfrm>
          <a:off x="227988" y="5395717"/>
          <a:ext cx="3772512" cy="13887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00862">
                  <a:extLst>
                    <a:ext uri="{9D8B030D-6E8A-4147-A177-3AD203B41FA5}">
                      <a16:colId xmlns:a16="http://schemas.microsoft.com/office/drawing/2014/main" val="1267220721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3919261549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i="1" u="none" strike="noStrike" dirty="0" smtClean="0">
                          <a:effectLst/>
                        </a:rPr>
                        <a:t>Тип устройства</a:t>
                      </a:r>
                      <a:endParaRPr lang="ru-RU" sz="1400" b="0" i="1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i="1" u="none" strike="noStrike" dirty="0" smtClean="0">
                          <a:effectLst/>
                        </a:rPr>
                        <a:t>Компьютерная мышь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77453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i="1" u="none" strike="noStrike" dirty="0" smtClean="0">
                          <a:effectLst/>
                        </a:rPr>
                        <a:t>Производитель</a:t>
                      </a:r>
                      <a:endParaRPr lang="ru-RU" sz="1400" b="0" i="1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 smtClean="0">
                          <a:effectLst/>
                        </a:rPr>
                        <a:t>A4Tech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7699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i="1" u="none" strike="noStrike" dirty="0" smtClean="0">
                          <a:effectLst/>
                        </a:rPr>
                        <a:t>Модель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 smtClean="0">
                          <a:effectLst/>
                        </a:rPr>
                        <a:t>X710BK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927262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i="1" u="none" strike="noStrike" dirty="0" smtClean="0">
                          <a:effectLst/>
                        </a:rPr>
                        <a:t>Дата ввода в эксплуатацию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baseline="0" dirty="0" smtClean="0">
                          <a:effectLst/>
                        </a:rPr>
                        <a:t>~</a:t>
                      </a:r>
                      <a:r>
                        <a:rPr lang="ru-RU" sz="1400" i="1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400" i="1" u="none" strike="noStrike" baseline="0" dirty="0" smtClean="0">
                          <a:effectLst/>
                        </a:rPr>
                        <a:t>июнь 2018г</a:t>
                      </a:r>
                      <a:r>
                        <a:rPr lang="ru-RU" sz="1400" i="1" u="none" strike="noStrike" baseline="0" dirty="0" smtClean="0">
                          <a:effectLst/>
                        </a:rPr>
                        <a:t>.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089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i="1" u="none" strike="noStrike" dirty="0" smtClean="0">
                          <a:effectLst/>
                        </a:rPr>
                        <a:t>Страна-производитель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i="1" u="none" strike="noStrike" dirty="0" smtClean="0">
                          <a:effectLst/>
                        </a:rPr>
                        <a:t>Китай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0536979"/>
                  </a:ext>
                </a:extLst>
              </a:tr>
            </a:tbl>
          </a:graphicData>
        </a:graphic>
      </p:graphicFrame>
      <p:pic>
        <p:nvPicPr>
          <p:cNvPr id="38" name="Рисунок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05" y="3476024"/>
            <a:ext cx="1757740" cy="1757740"/>
          </a:xfrm>
          <a:prstGeom prst="rect">
            <a:avLst/>
          </a:prstGeom>
        </p:spPr>
      </p:pic>
      <p:cxnSp>
        <p:nvCxnSpPr>
          <p:cNvPr id="40" name="Прямая соединительная линия 39"/>
          <p:cNvCxnSpPr/>
          <p:nvPr/>
        </p:nvCxnSpPr>
        <p:spPr>
          <a:xfrm>
            <a:off x="417195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0" y="3287434"/>
            <a:ext cx="41719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4171950" y="5586491"/>
            <a:ext cx="57340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478" y="346332"/>
            <a:ext cx="3962743" cy="4676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30" y="346332"/>
            <a:ext cx="1249290" cy="130739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52351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54</Words>
  <Application>Microsoft Office PowerPoint</Application>
  <PresentationFormat>Лист A4 (210x297 мм)</PresentationFormat>
  <Paragraphs>33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</dc:creator>
  <cp:lastModifiedBy>Vladimir</cp:lastModifiedBy>
  <cp:revision>24</cp:revision>
  <dcterms:created xsi:type="dcterms:W3CDTF">2022-12-15T08:17:03Z</dcterms:created>
  <dcterms:modified xsi:type="dcterms:W3CDTF">2022-12-15T15:27:05Z</dcterms:modified>
</cp:coreProperties>
</file>