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mir\Documents\GitHub\Programming\DashBoard_&#1057;&#1086;&#1083;&#1086;&#1076;&#1080;&#1083;&#1086;&#1074;&#1042;&#1042;1_E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i="1" dirty="0" smtClean="0"/>
              <a:t>Гистограмма</a:t>
            </a:r>
            <a:endParaRPr lang="ru-RU" sz="1400" i="1" dirty="0"/>
          </a:p>
        </c:rich>
      </c:tx>
      <c:layout>
        <c:manualLayout>
          <c:xMode val="edge"/>
          <c:yMode val="edge"/>
          <c:x val="0.3899754536449432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9712741085721869E-2"/>
          <c:y val="0.10263837212899818"/>
          <c:w val="0.83999626369818481"/>
          <c:h val="0.66339674295555384"/>
        </c:manualLayout>
      </c:layout>
      <c:barChart>
        <c:barDir val="col"/>
        <c:grouping val="stacked"/>
        <c:varyColors val="0"/>
        <c:ser>
          <c:idx val="2"/>
          <c:order val="0"/>
          <c:tx>
            <c:v>Сентябрь</c:v>
          </c:tx>
          <c:spPr>
            <a:solidFill>
              <a:schemeClr val="accent3"/>
            </a:solidFill>
            <a:ln w="190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статистика'!$R$16:$R$23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0-46B5-B44A-981CFA177102}"/>
            </c:ext>
          </c:extLst>
        </c:ser>
        <c:ser>
          <c:idx val="0"/>
          <c:order val="1"/>
          <c:tx>
            <c:v>Октябрь</c:v>
          </c:tx>
          <c:spPr>
            <a:solidFill>
              <a:schemeClr val="accent1"/>
            </a:solidFill>
            <a:ln w="190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статистика'!$R$16:$R$23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0-46B5-B44A-981CFA177102}"/>
            </c:ext>
          </c:extLst>
        </c:ser>
        <c:ser>
          <c:idx val="1"/>
          <c:order val="2"/>
          <c:tx>
            <c:v>Ноябрь</c:v>
          </c:tx>
          <c:spPr>
            <a:solidFill>
              <a:schemeClr val="accent2"/>
            </a:solidFill>
            <a:ln w="190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статистика'!$V$16:$V$23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0-46B5-B44A-981CFA177102}"/>
            </c:ext>
          </c:extLst>
        </c:ser>
        <c:ser>
          <c:idx val="3"/>
          <c:order val="3"/>
          <c:tx>
            <c:v>Декабрь</c:v>
          </c:tx>
          <c:spPr>
            <a:solidFill>
              <a:schemeClr val="accent4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статистика'!$X$16:$X$23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90-46B5-B44A-981CFA177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1986560"/>
        <c:axId val="411981152"/>
      </c:barChart>
      <c:lineChart>
        <c:grouping val="standard"/>
        <c:varyColors val="0"/>
        <c:ser>
          <c:idx val="4"/>
          <c:order val="4"/>
          <c:tx>
            <c:v>ФР (Сентябрь)</c:v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статистика'!$S$16:$S$23</c:f>
              <c:numCache>
                <c:formatCode>0.00</c:formatCode>
                <c:ptCount val="8"/>
                <c:pt idx="0">
                  <c:v>0</c:v>
                </c:pt>
                <c:pt idx="1">
                  <c:v>0.14285714285714285</c:v>
                </c:pt>
                <c:pt idx="2">
                  <c:v>0.5357142857142857</c:v>
                </c:pt>
                <c:pt idx="3">
                  <c:v>0.9285714285714286</c:v>
                </c:pt>
                <c:pt idx="4">
                  <c:v>0.9642857142857143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90-46B5-B44A-981CFA177102}"/>
            </c:ext>
          </c:extLst>
        </c:ser>
        <c:ser>
          <c:idx val="5"/>
          <c:order val="5"/>
          <c:tx>
            <c:v>ФР (Октябрь)</c:v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статистика'!$U$16:$U$23</c:f>
              <c:numCache>
                <c:formatCode>0.00</c:formatCode>
                <c:ptCount val="8"/>
                <c:pt idx="0">
                  <c:v>0</c:v>
                </c:pt>
                <c:pt idx="1">
                  <c:v>0.29032258064516131</c:v>
                </c:pt>
                <c:pt idx="2">
                  <c:v>0.58064516129032262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290-46B5-B44A-981CFA177102}"/>
            </c:ext>
          </c:extLst>
        </c:ser>
        <c:ser>
          <c:idx val="6"/>
          <c:order val="6"/>
          <c:tx>
            <c:v>ФР (Ноябрь)</c:v>
          </c:tx>
          <c:spPr>
            <a:ln w="3810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статистика'!$W$16:$W$23</c:f>
              <c:numCache>
                <c:formatCode>0.00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0.30000000000000004</c:v>
                </c:pt>
                <c:pt idx="3">
                  <c:v>0.73333333333333339</c:v>
                </c:pt>
                <c:pt idx="4">
                  <c:v>0.9</c:v>
                </c:pt>
                <c:pt idx="5">
                  <c:v>0.96666666666666667</c:v>
                </c:pt>
                <c:pt idx="6">
                  <c:v>0.96666666666666667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90-46B5-B44A-981CFA177102}"/>
            </c:ext>
          </c:extLst>
        </c:ser>
        <c:ser>
          <c:idx val="7"/>
          <c:order val="7"/>
          <c:tx>
            <c:v>ФР (Декабрь)</c:v>
          </c:tx>
          <c:spPr>
            <a:ln w="3810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статистика'!$Y$16:$Y$23</c:f>
              <c:numCache>
                <c:formatCode>0.00</c:formatCode>
                <c:ptCount val="8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0.375</c:v>
                </c:pt>
                <c:pt idx="4">
                  <c:v>0.5625</c:v>
                </c:pt>
                <c:pt idx="5">
                  <c:v>0.875</c:v>
                </c:pt>
                <c:pt idx="6">
                  <c:v>0.9375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290-46B5-B44A-981CFA177102}"/>
            </c:ext>
          </c:extLst>
        </c:ser>
        <c:ser>
          <c:idx val="8"/>
          <c:order val="8"/>
          <c:tx>
            <c:v>ФР (Общая)</c:v>
          </c:tx>
          <c:spPr>
            <a:ln w="381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статистика'!$Q$16:$Q$23</c:f>
              <c:numCache>
                <c:formatCode>#\ ??/??</c:formatCode>
                <c:ptCount val="8"/>
                <c:pt idx="0">
                  <c:v>0</c:v>
                </c:pt>
                <c:pt idx="1">
                  <c:v>0.15238095238095239</c:v>
                </c:pt>
                <c:pt idx="2">
                  <c:v>0.4</c:v>
                </c:pt>
                <c:pt idx="3">
                  <c:v>0.80952380952380953</c:v>
                </c:pt>
                <c:pt idx="4">
                  <c:v>0.89523809523809528</c:v>
                </c:pt>
                <c:pt idx="5">
                  <c:v>0.97142857142857153</c:v>
                </c:pt>
                <c:pt idx="6">
                  <c:v>0.98095238095238102</c:v>
                </c:pt>
                <c:pt idx="7">
                  <c:v>0.99047619047619051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290-46B5-B44A-981CFA177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590112"/>
        <c:axId val="443583456"/>
      </c:lineChart>
      <c:catAx>
        <c:axId val="411986560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43583456"/>
        <c:scaling>
          <c:orientation val="minMax"/>
          <c:max val="1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3590112"/>
        <c:crosses val="max"/>
        <c:crossBetween val="between"/>
      </c:valAx>
      <c:catAx>
        <c:axId val="443590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3583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246583463117234"/>
          <c:y val="0.84218053871628684"/>
          <c:w val="0.76703086237140883"/>
          <c:h val="0.144908818859414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График кликов</a:t>
            </a:r>
            <a:endParaRPr lang="ru-RU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Общий график кликов</c:v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ysClr val="windowText" lastClr="000000"/>
              </a:solidFill>
              <a:ln w="25400">
                <a:solidFill>
                  <a:sysClr val="windowText" lastClr="000000"/>
                </a:solidFill>
              </a:ln>
              <a:effectLst/>
            </c:spPr>
          </c:marker>
          <c:dPt>
            <c:idx val="36"/>
            <c:marker>
              <c:symbol val="circle"/>
              <c:size val="2"/>
              <c:spPr>
                <a:solidFill>
                  <a:sysClr val="windowText" lastClr="000000"/>
                </a:solidFill>
                <a:ln w="254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ysClr val="windowText" lastClr="0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D-4B25-A366-F4D57B82CBAC}"/>
              </c:ext>
            </c:extLst>
          </c:dPt>
          <c:dPt>
            <c:idx val="76"/>
            <c:marker>
              <c:symbol val="circle"/>
              <c:size val="2"/>
              <c:spPr>
                <a:solidFill>
                  <a:sysClr val="windowText" lastClr="000000"/>
                </a:solidFill>
                <a:ln w="254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88D-4B25-A366-F4D57B82CBAC}"/>
              </c:ext>
            </c:extLst>
          </c:dPt>
          <c:cat>
            <c:numRef>
              <c:f>'Общая статистика'!$A$2:$A$106</c:f>
              <c:numCache>
                <c:formatCode>m/d/yyyy</c:formatCode>
                <c:ptCount val="105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  <c:pt idx="103">
                  <c:v>44910</c:v>
                </c:pt>
                <c:pt idx="104">
                  <c:v>44911</c:v>
                </c:pt>
              </c:numCache>
            </c:numRef>
          </c:cat>
          <c:val>
            <c:numRef>
              <c:f>'Общая статистика'!$B$2:$B$106</c:f>
              <c:numCache>
                <c:formatCode>General</c:formatCode>
                <c:ptCount val="105"/>
                <c:pt idx="0">
                  <c:v>3354</c:v>
                </c:pt>
                <c:pt idx="1">
                  <c:v>3625</c:v>
                </c:pt>
                <c:pt idx="2">
                  <c:v>2804</c:v>
                </c:pt>
                <c:pt idx="3">
                  <c:v>1945</c:v>
                </c:pt>
                <c:pt idx="4">
                  <c:v>1580</c:v>
                </c:pt>
                <c:pt idx="5">
                  <c:v>6185</c:v>
                </c:pt>
                <c:pt idx="6">
                  <c:v>4173</c:v>
                </c:pt>
                <c:pt idx="7">
                  <c:v>3853</c:v>
                </c:pt>
                <c:pt idx="8">
                  <c:v>3296</c:v>
                </c:pt>
                <c:pt idx="9">
                  <c:v>4560</c:v>
                </c:pt>
                <c:pt idx="10">
                  <c:v>1375</c:v>
                </c:pt>
                <c:pt idx="11">
                  <c:v>2229</c:v>
                </c:pt>
                <c:pt idx="12">
                  <c:v>3407</c:v>
                </c:pt>
                <c:pt idx="13">
                  <c:v>3969</c:v>
                </c:pt>
                <c:pt idx="14">
                  <c:v>1757</c:v>
                </c:pt>
                <c:pt idx="15">
                  <c:v>322</c:v>
                </c:pt>
                <c:pt idx="16">
                  <c:v>140</c:v>
                </c:pt>
                <c:pt idx="17">
                  <c:v>1890</c:v>
                </c:pt>
                <c:pt idx="18">
                  <c:v>2798</c:v>
                </c:pt>
                <c:pt idx="19">
                  <c:v>2953</c:v>
                </c:pt>
                <c:pt idx="20">
                  <c:v>3006</c:v>
                </c:pt>
                <c:pt idx="21">
                  <c:v>1604</c:v>
                </c:pt>
                <c:pt idx="22">
                  <c:v>2129</c:v>
                </c:pt>
                <c:pt idx="23">
                  <c:v>1886</c:v>
                </c:pt>
                <c:pt idx="24">
                  <c:v>909</c:v>
                </c:pt>
                <c:pt idx="25">
                  <c:v>1310</c:v>
                </c:pt>
                <c:pt idx="26">
                  <c:v>1287</c:v>
                </c:pt>
                <c:pt idx="27">
                  <c:v>434</c:v>
                </c:pt>
                <c:pt idx="28">
                  <c:v>589</c:v>
                </c:pt>
                <c:pt idx="29">
                  <c:v>893</c:v>
                </c:pt>
                <c:pt idx="30">
                  <c:v>966</c:v>
                </c:pt>
                <c:pt idx="31">
                  <c:v>2127</c:v>
                </c:pt>
                <c:pt idx="32">
                  <c:v>1239</c:v>
                </c:pt>
                <c:pt idx="33">
                  <c:v>2288</c:v>
                </c:pt>
                <c:pt idx="34">
                  <c:v>775</c:v>
                </c:pt>
                <c:pt idx="35">
                  <c:v>763</c:v>
                </c:pt>
                <c:pt idx="36">
                  <c:v>4183</c:v>
                </c:pt>
                <c:pt idx="37">
                  <c:v>952</c:v>
                </c:pt>
                <c:pt idx="38">
                  <c:v>870</c:v>
                </c:pt>
                <c:pt idx="39">
                  <c:v>319</c:v>
                </c:pt>
                <c:pt idx="40">
                  <c:v>176</c:v>
                </c:pt>
                <c:pt idx="41">
                  <c:v>3249</c:v>
                </c:pt>
                <c:pt idx="42">
                  <c:v>1962</c:v>
                </c:pt>
                <c:pt idx="43">
                  <c:v>1447</c:v>
                </c:pt>
                <c:pt idx="44">
                  <c:v>1969</c:v>
                </c:pt>
                <c:pt idx="45">
                  <c:v>1960</c:v>
                </c:pt>
                <c:pt idx="46">
                  <c:v>2624</c:v>
                </c:pt>
                <c:pt idx="47">
                  <c:v>3759</c:v>
                </c:pt>
                <c:pt idx="48">
                  <c:v>3763</c:v>
                </c:pt>
                <c:pt idx="49">
                  <c:v>3024</c:v>
                </c:pt>
                <c:pt idx="50">
                  <c:v>3433</c:v>
                </c:pt>
                <c:pt idx="51">
                  <c:v>3359</c:v>
                </c:pt>
                <c:pt idx="52">
                  <c:v>2871</c:v>
                </c:pt>
                <c:pt idx="53">
                  <c:v>3084</c:v>
                </c:pt>
                <c:pt idx="54">
                  <c:v>2771</c:v>
                </c:pt>
                <c:pt idx="55">
                  <c:v>3005</c:v>
                </c:pt>
                <c:pt idx="56">
                  <c:v>2568</c:v>
                </c:pt>
                <c:pt idx="57">
                  <c:v>3978</c:v>
                </c:pt>
                <c:pt idx="58">
                  <c:v>3554</c:v>
                </c:pt>
                <c:pt idx="59">
                  <c:v>578</c:v>
                </c:pt>
                <c:pt idx="60">
                  <c:v>1676</c:v>
                </c:pt>
                <c:pt idx="61">
                  <c:v>3379</c:v>
                </c:pt>
                <c:pt idx="62">
                  <c:v>2827</c:v>
                </c:pt>
                <c:pt idx="63">
                  <c:v>3381</c:v>
                </c:pt>
                <c:pt idx="64">
                  <c:v>2004</c:v>
                </c:pt>
                <c:pt idx="65">
                  <c:v>2893</c:v>
                </c:pt>
                <c:pt idx="66">
                  <c:v>1916</c:v>
                </c:pt>
                <c:pt idx="67">
                  <c:v>2790</c:v>
                </c:pt>
                <c:pt idx="68">
                  <c:v>4724</c:v>
                </c:pt>
                <c:pt idx="69">
                  <c:v>3256</c:v>
                </c:pt>
                <c:pt idx="70">
                  <c:v>5127</c:v>
                </c:pt>
                <c:pt idx="71">
                  <c:v>5981</c:v>
                </c:pt>
                <c:pt idx="72">
                  <c:v>6941</c:v>
                </c:pt>
                <c:pt idx="73">
                  <c:v>1409</c:v>
                </c:pt>
                <c:pt idx="74">
                  <c:v>567</c:v>
                </c:pt>
                <c:pt idx="75">
                  <c:v>3197</c:v>
                </c:pt>
                <c:pt idx="76">
                  <c:v>2299</c:v>
                </c:pt>
                <c:pt idx="77">
                  <c:v>2354</c:v>
                </c:pt>
                <c:pt idx="78">
                  <c:v>2878</c:v>
                </c:pt>
                <c:pt idx="79">
                  <c:v>2840</c:v>
                </c:pt>
                <c:pt idx="80">
                  <c:v>5304</c:v>
                </c:pt>
                <c:pt idx="81">
                  <c:v>7644</c:v>
                </c:pt>
                <c:pt idx="82">
                  <c:v>12947</c:v>
                </c:pt>
                <c:pt idx="83">
                  <c:v>4429</c:v>
                </c:pt>
                <c:pt idx="84">
                  <c:v>3919</c:v>
                </c:pt>
                <c:pt idx="85">
                  <c:v>674</c:v>
                </c:pt>
                <c:pt idx="86">
                  <c:v>3949</c:v>
                </c:pt>
                <c:pt idx="87">
                  <c:v>4400</c:v>
                </c:pt>
                <c:pt idx="88">
                  <c:v>2756</c:v>
                </c:pt>
                <c:pt idx="89">
                  <c:v>4046</c:v>
                </c:pt>
                <c:pt idx="90">
                  <c:v>3570</c:v>
                </c:pt>
                <c:pt idx="91">
                  <c:v>6605</c:v>
                </c:pt>
                <c:pt idx="92">
                  <c:v>4359</c:v>
                </c:pt>
                <c:pt idx="93">
                  <c:v>5606</c:v>
                </c:pt>
                <c:pt idx="94">
                  <c:v>6260</c:v>
                </c:pt>
                <c:pt idx="95">
                  <c:v>6309</c:v>
                </c:pt>
                <c:pt idx="96">
                  <c:v>4561</c:v>
                </c:pt>
                <c:pt idx="97">
                  <c:v>3409</c:v>
                </c:pt>
                <c:pt idx="98">
                  <c:v>7749</c:v>
                </c:pt>
                <c:pt idx="99">
                  <c:v>10505</c:v>
                </c:pt>
                <c:pt idx="100">
                  <c:v>8154</c:v>
                </c:pt>
                <c:pt idx="101">
                  <c:v>4767</c:v>
                </c:pt>
                <c:pt idx="102">
                  <c:v>3847</c:v>
                </c:pt>
                <c:pt idx="103">
                  <c:v>6276</c:v>
                </c:pt>
                <c:pt idx="104">
                  <c:v>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D-4B25-A366-F4D57B82C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5369376"/>
        <c:axId val="975368544"/>
      </c:lineChart>
      <c:scatterChart>
        <c:scatterStyle val="lineMarker"/>
        <c:varyColors val="0"/>
        <c:ser>
          <c:idx val="1"/>
          <c:order val="1"/>
          <c:tx>
            <c:v>В. ср. по месяцам</c:v>
          </c:tx>
          <c:spPr>
            <a:ln w="25400" cap="rnd" cmpd="sng">
              <a:solidFill>
                <a:srgbClr val="FFC000">
                  <a:lumMod val="7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статистика'!$A$29,'Общая статистика'!$A$30,'Общая статистика'!$A$60,'Общая статистика'!$A$61,'Общая статистика'!$A$90,'Общая статистика'!$A$91,'Общая статистика'!$A$106)</c:f>
              <c:numCache>
                <c:formatCode>m/d/yyyy</c:formatCode>
                <c:ptCount val="8"/>
                <c:pt idx="0">
                  <c:v>44807</c:v>
                </c:pt>
                <c:pt idx="1">
                  <c:v>44834</c:v>
                </c:pt>
                <c:pt idx="2">
                  <c:v>44835</c:v>
                </c:pt>
                <c:pt idx="3">
                  <c:v>44865</c:v>
                </c:pt>
                <c:pt idx="4">
                  <c:v>44866</c:v>
                </c:pt>
                <c:pt idx="5">
                  <c:v>44895</c:v>
                </c:pt>
                <c:pt idx="6">
                  <c:v>44896</c:v>
                </c:pt>
                <c:pt idx="7">
                  <c:v>44911</c:v>
                </c:pt>
              </c:numCache>
            </c:numRef>
          </c:xVal>
          <c:yVal>
            <c:numRef>
              <c:f>('Общая статистика'!$D$2,'Общая статистика'!$D$29,'Общая статистика'!$D$30,'Общая статистика'!$D$60,'Общая статистика'!$D$61,'Общая статистика'!$D$90,'Общая статистика'!$D$91,'Общая статистика'!$D$106)</c:f>
              <c:numCache>
                <c:formatCode>0.00</c:formatCode>
                <c:ptCount val="8"/>
                <c:pt idx="0">
                  <c:v>2456.4285714285716</c:v>
                </c:pt>
                <c:pt idx="1">
                  <c:v>2456.4285714285716</c:v>
                </c:pt>
                <c:pt idx="2" formatCode="General">
                  <c:v>2581.1612903225805</c:v>
                </c:pt>
                <c:pt idx="3" formatCode="General">
                  <c:v>2581.1612903225805</c:v>
                </c:pt>
                <c:pt idx="4" formatCode="General">
                  <c:v>3634.6333333333332</c:v>
                </c:pt>
                <c:pt idx="5" formatCode="General">
                  <c:v>3634.6333333333332</c:v>
                </c:pt>
                <c:pt idx="6" formatCode="General">
                  <c:v>5573</c:v>
                </c:pt>
                <c:pt idx="7" formatCode="General">
                  <c:v>5573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8D-4B25-A366-F4D57B82CBAC}"/>
            </c:ext>
          </c:extLst>
        </c:ser>
        <c:ser>
          <c:idx val="2"/>
          <c:order val="2"/>
          <c:tx>
            <c:v>В. ср. за весь период</c:v>
          </c:tx>
          <c:spPr>
            <a:ln w="2540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статистика'!$F$2,'Общая статистика'!$F$106)</c:f>
              <c:numCache>
                <c:formatCode>General</c:formatCode>
                <c:ptCount val="2"/>
                <c:pt idx="0">
                  <c:v>3195.304761904762</c:v>
                </c:pt>
                <c:pt idx="1">
                  <c:v>3195.304761904762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8D-4B25-A366-F4D57B82CBAC}"/>
            </c:ext>
          </c:extLst>
        </c:ser>
        <c:ser>
          <c:idx val="3"/>
          <c:order val="3"/>
          <c:tx>
            <c:v>Ср. кв. по месяцам</c:v>
          </c:tx>
          <c:spPr>
            <a:ln w="25400" cap="rnd">
              <a:solidFill>
                <a:srgbClr val="70AD47">
                  <a:lumMod val="7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статистика'!$A$29,'Общая статистика'!$A$30,'Общая статистика'!$A$60,'Общая статистика'!$A$61,'Общая статистика'!$A$90,'Общая статистика'!$A$91,'Общая статистика'!$A$106)</c:f>
              <c:numCache>
                <c:formatCode>m/d/yyyy</c:formatCode>
                <c:ptCount val="8"/>
                <c:pt idx="0">
                  <c:v>44807</c:v>
                </c:pt>
                <c:pt idx="1">
                  <c:v>44834</c:v>
                </c:pt>
                <c:pt idx="2">
                  <c:v>44835</c:v>
                </c:pt>
                <c:pt idx="3">
                  <c:v>44865</c:v>
                </c:pt>
                <c:pt idx="4">
                  <c:v>44866</c:v>
                </c:pt>
                <c:pt idx="5">
                  <c:v>44895</c:v>
                </c:pt>
                <c:pt idx="6">
                  <c:v>44896</c:v>
                </c:pt>
                <c:pt idx="7">
                  <c:v>44911</c:v>
                </c:pt>
              </c:numCache>
            </c:numRef>
          </c:xVal>
          <c:yVal>
            <c:numRef>
              <c:f>('Общая статистика'!$E$2,'Общая статистика'!$E$29,'Общая статистика'!$E$30,'Общая статистика'!$E$60,'Общая статистика'!$E$61,'Общая статистика'!$E$90,'Общая статистика'!$E$91,'Общая статистика'!$E$106)</c:f>
              <c:numCache>
                <c:formatCode>General</c:formatCode>
                <c:ptCount val="8"/>
                <c:pt idx="0">
                  <c:v>1406.1547364558223</c:v>
                </c:pt>
                <c:pt idx="1">
                  <c:v>1406.1547364558223</c:v>
                </c:pt>
                <c:pt idx="2">
                  <c:v>1198.4122177607173</c:v>
                </c:pt>
                <c:pt idx="3">
                  <c:v>1198.4122177607173</c:v>
                </c:pt>
                <c:pt idx="4">
                  <c:v>2467.2410038876151</c:v>
                </c:pt>
                <c:pt idx="5">
                  <c:v>2467.2410038876151</c:v>
                </c:pt>
                <c:pt idx="6">
                  <c:v>2022.2696490165038</c:v>
                </c:pt>
                <c:pt idx="7">
                  <c:v>2022.2696490165038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8D-4B25-A366-F4D57B82CBAC}"/>
            </c:ext>
          </c:extLst>
        </c:ser>
        <c:ser>
          <c:idx val="4"/>
          <c:order val="4"/>
          <c:tx>
            <c:v>Ср. кв. за весь период</c:v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статистика'!$G$2,'Общая статистика'!$G$106)</c:f>
              <c:numCache>
                <c:formatCode>General</c:formatCode>
                <c:ptCount val="2"/>
                <c:pt idx="0">
                  <c:v>2140.2363597177473</c:v>
                </c:pt>
                <c:pt idx="1">
                  <c:v>2140.2363597177473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88D-4B25-A366-F4D57B82C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369376"/>
        <c:axId val="975368544"/>
      </c:scatterChart>
      <c:dateAx>
        <c:axId val="975369376"/>
        <c:scaling>
          <c:orientation val="minMax"/>
          <c:min val="44805"/>
        </c:scaling>
        <c:delete val="0"/>
        <c:axPos val="b"/>
        <c:majorGridlines>
          <c:spPr>
            <a:ln w="12700" cap="flat" cmpd="sng" algn="ctr">
              <a:solidFill>
                <a:srgbClr val="7030A0"/>
              </a:solidFill>
              <a:prstDash val="lgDash"/>
              <a:round/>
            </a:ln>
            <a:effectLst/>
          </c:spPr>
        </c:majorGridlines>
        <c:numFmt formatCode="[$-419]d\ mmm;@" sourceLinked="0"/>
        <c:majorTickMark val="cross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8544"/>
        <c:crosses val="autoZero"/>
        <c:auto val="0"/>
        <c:lblOffset val="100"/>
        <c:baseTimeUnit val="days"/>
        <c:majorUnit val="1"/>
        <c:majorTimeUnit val="months"/>
        <c:minorUnit val="1"/>
        <c:minorTimeUnit val="days"/>
      </c:dateAx>
      <c:valAx>
        <c:axId val="9753685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9376"/>
        <c:crosses val="autoZero"/>
        <c:crossBetween val="between"/>
      </c:valAx>
      <c:spPr>
        <a:noFill/>
        <a:ln w="9525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7E21D-793B-4737-9996-3A93C2AAF14E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216F-77C5-4C72-B14B-1D7A012C2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1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1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337566"/>
              </p:ext>
            </p:extLst>
          </p:nvPr>
        </p:nvGraphicFramePr>
        <p:xfrm>
          <a:off x="165495" y="3243240"/>
          <a:ext cx="5144552" cy="345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496389"/>
              </p:ext>
            </p:extLst>
          </p:nvPr>
        </p:nvGraphicFramePr>
        <p:xfrm>
          <a:off x="165494" y="168824"/>
          <a:ext cx="5144553" cy="29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9379"/>
              </p:ext>
            </p:extLst>
          </p:nvPr>
        </p:nvGraphicFramePr>
        <p:xfrm>
          <a:off x="5366231" y="5267068"/>
          <a:ext cx="4460882" cy="14287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1949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868321">
                  <a:extLst>
                    <a:ext uri="{9D8B030D-6E8A-4147-A177-3AD203B41FA5}">
                      <a16:colId xmlns:a16="http://schemas.microsoft.com/office/drawing/2014/main" val="35112466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254824049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175921399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2835317881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133546980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endParaRPr lang="ru-RU" sz="1400" b="0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Октябрь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Декабрь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Общий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strike="noStrike" dirty="0" smtClean="0">
                          <a:effectLst/>
                        </a:rPr>
                        <a:t>X̄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75777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r>
                        <a:rPr lang="en-US" sz="1400" i="1" u="none" strike="noStrike" baseline="30000" dirty="0" smtClean="0">
                          <a:effectLst/>
                        </a:rPr>
                        <a:t>2</a:t>
                      </a:r>
                      <a:endParaRPr lang="ru-RU" sz="1400" b="0" i="1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1 977 271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1 450 507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6 087 278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4 253 478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4 580 612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2 140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7712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1,55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E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4,21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78088"/>
              </p:ext>
            </p:extLst>
          </p:nvPr>
        </p:nvGraphicFramePr>
        <p:xfrm>
          <a:off x="7336547" y="3243238"/>
          <a:ext cx="2490566" cy="18531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3582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896984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Производитель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A4Tech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Модель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X710BK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Частота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опроса</a:t>
                      </a:r>
                      <a:endParaRPr lang="ru-RU" sz="1400" i="1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Гц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05915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Разрешение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DPI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40291"/>
                  </a:ext>
                </a:extLst>
              </a:tr>
              <a:tr h="4516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Дата ввода в эксплуатацию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baseline="0" dirty="0" smtClean="0">
                          <a:effectLst/>
                        </a:rPr>
                        <a:t>~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июнь 2018г.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4516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Страна-производитель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Китай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268154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31" y="3243238"/>
            <a:ext cx="1853175" cy="1853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71" y="332091"/>
            <a:ext cx="1389442" cy="1454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2545"/>
              </p:ext>
            </p:extLst>
          </p:nvPr>
        </p:nvGraphicFramePr>
        <p:xfrm>
          <a:off x="8437671" y="1956815"/>
          <a:ext cx="1389442" cy="952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89442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Солодилов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Владимир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Владимирович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с1-ИБС-42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75237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22" y="522266"/>
            <a:ext cx="2032073" cy="22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88</Words>
  <Application>Microsoft Office PowerPoint</Application>
  <PresentationFormat>Лист A4 (210x297 мм)</PresentationFormat>
  <Paragraphs>53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45</cp:revision>
  <dcterms:created xsi:type="dcterms:W3CDTF">2022-12-15T08:17:03Z</dcterms:created>
  <dcterms:modified xsi:type="dcterms:W3CDTF">2022-12-23T12:18:42Z</dcterms:modified>
</cp:coreProperties>
</file>