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9" r:id="rId2"/>
    <p:sldId id="257" r:id="rId3"/>
    <p:sldId id="258" r:id="rId4"/>
    <p:sldId id="259" r:id="rId5"/>
    <p:sldId id="281" r:id="rId6"/>
    <p:sldId id="280" r:id="rId7"/>
    <p:sldId id="260" r:id="rId8"/>
    <p:sldId id="282" r:id="rId9"/>
    <p:sldId id="283" r:id="rId10"/>
    <p:sldId id="284" r:id="rId11"/>
    <p:sldId id="261" r:id="rId12"/>
    <p:sldId id="262" r:id="rId13"/>
    <p:sldId id="264" r:id="rId14"/>
    <p:sldId id="263" r:id="rId15"/>
    <p:sldId id="265" r:id="rId16"/>
    <p:sldId id="275" r:id="rId17"/>
    <p:sldId id="267" r:id="rId18"/>
    <p:sldId id="277" r:id="rId19"/>
    <p:sldId id="269" r:id="rId20"/>
    <p:sldId id="270" r:id="rId21"/>
    <p:sldId id="271" r:id="rId22"/>
    <p:sldId id="272" r:id="rId23"/>
    <p:sldId id="278" r:id="rId24"/>
    <p:sldId id="273" r:id="rId25"/>
  </p:sldIdLst>
  <p:sldSz cx="9144000" cy="5143500" type="screen16x9"/>
  <p:notesSz cx="6858000" cy="9144000"/>
  <p:defaultTextStyle>
    <a:defPPr>
      <a:defRPr lang="ru-RU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>
        <p:scale>
          <a:sx n="150" d="100"/>
          <a:sy n="150" d="100"/>
        </p:scale>
        <p:origin x="4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3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0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2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Адамса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</a:t>
            </a:r>
            <a:r>
              <a:rPr lang="ru-RU" dirty="0"/>
              <a:t>многошаговый метод решения обыкновенных 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771355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Презентация </a:t>
            </a:r>
            <a:r>
              <a:rPr lang="ru-RU" sz="1600" dirty="0"/>
              <a:t>подготовлена студентом группы с1-ИБС-32 </a:t>
            </a:r>
            <a:endParaRPr lang="en-US" sz="1600" dirty="0" smtClean="0"/>
          </a:p>
          <a:p>
            <a:r>
              <a:rPr lang="ru-RU" sz="1600" dirty="0" err="1" smtClean="0"/>
              <a:t>Солодиловым</a:t>
            </a:r>
            <a:r>
              <a:rPr lang="ru-RU" sz="1600" dirty="0" smtClean="0"/>
              <a:t> </a:t>
            </a:r>
            <a:r>
              <a:rPr lang="ru-RU" sz="1600" dirty="0"/>
              <a:t>Владимиром </a:t>
            </a:r>
            <a:r>
              <a:rPr lang="ru-RU" sz="1600" dirty="0" smtClean="0"/>
              <a:t>Владимировичем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3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4" y="1666717"/>
            <a:ext cx="7915931" cy="617002"/>
          </a:xfrm>
        </p:spPr>
        <p:txBody>
          <a:bodyPr/>
          <a:lstStyle/>
          <a:p>
            <a:pPr algn="just"/>
            <a:r>
              <a:rPr lang="ru-RU" dirty="0"/>
              <a:t>Применив вышеуказанные уравнения, произведем расчёт, </a:t>
            </a:r>
            <a:r>
              <a:rPr lang="ru-RU" dirty="0" smtClean="0"/>
              <a:t>согласно, </a:t>
            </a:r>
            <a:r>
              <a:rPr lang="ru-RU" dirty="0"/>
              <a:t>результаты, приведенные в источнике, совпадают с расчетом в </a:t>
            </a:r>
            <a:r>
              <a:rPr lang="en-US" dirty="0"/>
              <a:t>MS </a:t>
            </a:r>
            <a:r>
              <a:rPr lang="en-US" dirty="0" smtClean="0"/>
              <a:t>Excel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799" y="2355726"/>
            <a:ext cx="3600400" cy="26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 основной программы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8" y="1810358"/>
            <a:ext cx="2868401" cy="29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95" y="2075658"/>
            <a:ext cx="2690473" cy="2456519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635896" y="1810358"/>
            <a:ext cx="2252582" cy="29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 схемы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3491" y="1707653"/>
            <a:ext cx="3892393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analyticalFunction</a:t>
            </a:r>
            <a:endParaRPr lang="ru-RU" dirty="0"/>
          </a:p>
        </p:txBody>
      </p:sp>
      <p:pic>
        <p:nvPicPr>
          <p:cNvPr id="15" name="Объект 1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7500" y="2211710"/>
            <a:ext cx="3384376" cy="2789824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89454" y="1707653"/>
            <a:ext cx="3895937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difFunction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318471" y="2139850"/>
            <a:ext cx="2637904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Блок-схемы. Функция </a:t>
            </a:r>
            <a:r>
              <a:rPr lang="en-US" dirty="0" err="1" smtClean="0"/>
              <a:t>xFunction</a:t>
            </a:r>
            <a:endParaRPr lang="ru-RU" dirty="0"/>
          </a:p>
        </p:txBody>
      </p:sp>
      <p:pic>
        <p:nvPicPr>
          <p:cNvPr id="6" name="Изображение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3445" y="1779662"/>
            <a:ext cx="4017107" cy="30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Блок-схемы</a:t>
            </a:r>
          </a:p>
        </p:txBody>
      </p:sp>
      <p:pic>
        <p:nvPicPr>
          <p:cNvPr id="11" name="Изображение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9512" y="1779662"/>
            <a:ext cx="4629267" cy="2448272"/>
          </a:xfrm>
          <a:prstGeom prst="rect">
            <a:avLst/>
          </a:prstGeom>
        </p:spPr>
      </p:pic>
      <p:pic>
        <p:nvPicPr>
          <p:cNvPr id="12" name="Изображение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211960" y="2571750"/>
            <a:ext cx="4786774" cy="2539071"/>
          </a:xfrm>
          <a:prstGeom prst="rect">
            <a:avLst/>
          </a:prstGeom>
        </p:spPr>
      </p:pic>
      <p:sp>
        <p:nvSpPr>
          <p:cNvPr id="13" name="Текст 5"/>
          <p:cNvSpPr txBox="1">
            <a:spLocks/>
          </p:cNvSpPr>
          <p:nvPr/>
        </p:nvSpPr>
        <p:spPr>
          <a:xfrm>
            <a:off x="4659150" y="2156197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Adams3Function</a:t>
            </a:r>
            <a:endParaRPr lang="ru-RU" dirty="0"/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547948" y="4211290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Adams4Function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Листинг программы</a:t>
            </a:r>
            <a:r>
              <a:rPr lang="en-US" dirty="0" smtClean="0"/>
              <a:t>. </a:t>
            </a:r>
            <a:r>
              <a:rPr lang="ru-RU" dirty="0" smtClean="0"/>
              <a:t>Программа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5" y="1670311"/>
            <a:ext cx="8712967" cy="345638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double </a:t>
            </a:r>
            <a:r>
              <a:rPr lang="en-US" sz="1000" dirty="0"/>
              <a:t>error3, error4, h = 0.01; //</a:t>
            </a:r>
            <a:r>
              <a:rPr lang="ru-RU" sz="1000" dirty="0"/>
              <a:t>погрешности измерений и шаг аргумента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N = 51; //</a:t>
            </a:r>
            <a:r>
              <a:rPr lang="ru-RU" sz="1000" dirty="0"/>
              <a:t>число </a:t>
            </a:r>
            <a:r>
              <a:rPr lang="ru-RU" sz="1000" dirty="0" smtClean="0"/>
              <a:t>итераций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System.out.println</a:t>
            </a:r>
            <a:r>
              <a:rPr lang="en-US" sz="1000" dirty="0" smtClean="0"/>
              <a:t>(""«</a:t>
            </a:r>
            <a:r>
              <a:rPr lang="ru-RU" sz="1000" dirty="0" smtClean="0"/>
              <a:t> Решение </a:t>
            </a:r>
            <a:r>
              <a:rPr lang="ru-RU" sz="1000" dirty="0"/>
              <a:t>дифференциального уравнения методом Адамса третьего и четвертого порядков.</a:t>
            </a:r>
          </a:p>
          <a:p>
            <a:pPr marL="0" indent="0">
              <a:buNone/>
            </a:pPr>
            <a:r>
              <a:rPr lang="ru-RU" sz="1000" dirty="0" smtClean="0"/>
              <a:t>Дифференциальное </a:t>
            </a:r>
            <a:r>
              <a:rPr lang="ru-RU" sz="1000" dirty="0"/>
              <a:t>уравнение имеет следующий вид: </a:t>
            </a:r>
            <a:r>
              <a:rPr lang="en-US" sz="1000" dirty="0"/>
              <a:t>y'(x) = sin(x) - y(x), </a:t>
            </a:r>
            <a:r>
              <a:rPr lang="ru-RU" sz="1000" dirty="0"/>
              <a:t>где </a:t>
            </a:r>
            <a:r>
              <a:rPr lang="en-US" sz="1000" dirty="0"/>
              <a:t>y(0) = y0.</a:t>
            </a:r>
          </a:p>
          <a:p>
            <a:pPr marL="0" indent="0">
              <a:buNone/>
            </a:pPr>
            <a:r>
              <a:rPr lang="ru-RU" sz="1000" dirty="0" smtClean="0"/>
              <a:t>Решение </a:t>
            </a:r>
            <a:r>
              <a:rPr lang="ru-RU" sz="1000" dirty="0"/>
              <a:t>оформлено в виде таблицы:\</a:t>
            </a:r>
            <a:r>
              <a:rPr lang="en-US" sz="1000" dirty="0"/>
              <a:t>s</a:t>
            </a:r>
            <a:r>
              <a:rPr lang="en-US" sz="1000" dirty="0" smtClean="0"/>
              <a:t>""");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("║\t  N\t\t║\</a:t>
            </a:r>
            <a:r>
              <a:rPr lang="en-US" sz="1000" dirty="0" err="1" smtClean="0"/>
              <a:t>tx</a:t>
            </a:r>
            <a:r>
              <a:rPr lang="en-US" sz="1000" dirty="0" smtClean="0"/>
              <a:t>\t║\t3rd Rank Function\t\t║\t3rd Adams Value\t\t║\t4th Rank Function\t\t\t║\t4th Adams Value\t\t\t║ Analytic Value\t ║");</a:t>
            </a:r>
          </a:p>
          <a:p>
            <a:pPr marL="0" indent="0">
              <a:buNone/>
            </a:pPr>
            <a:r>
              <a:rPr lang="en-US" sz="1000" dirty="0" smtClean="0"/>
              <a:t>    double[] x = </a:t>
            </a:r>
            <a:r>
              <a:rPr lang="en-US" sz="1000" dirty="0" err="1" smtClean="0"/>
              <a:t>xFunction</a:t>
            </a:r>
            <a:r>
              <a:rPr lang="en-US" sz="1000" dirty="0" smtClean="0"/>
              <a:t>(h, N); //</a:t>
            </a:r>
            <a:r>
              <a:rPr lang="ru-RU" sz="1000" dirty="0" smtClean="0"/>
              <a:t>нахождение аргументов функции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difFunction3Value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3);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difFunction4Value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4);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Adams3Value = Adams3Function(N, x, h); //</a:t>
            </a:r>
            <a:r>
              <a:rPr lang="ru-RU" sz="1000" dirty="0" smtClean="0"/>
              <a:t>нахождение значений функции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Adams4Value = Adams4Function(N, x, h); //</a:t>
            </a:r>
            <a:r>
              <a:rPr lang="ru-RU" sz="1000" dirty="0" smtClean="0"/>
              <a:t>нахождение значений функции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</a:t>
            </a:r>
            <a:r>
              <a:rPr lang="en-US" sz="1000" dirty="0" err="1" smtClean="0"/>
              <a:t>analyticValue</a:t>
            </a:r>
            <a:r>
              <a:rPr lang="en-US" sz="1000" dirty="0" smtClean="0"/>
              <a:t> = </a:t>
            </a:r>
            <a:r>
              <a:rPr lang="en-US" sz="1000" dirty="0" err="1" smtClean="0"/>
              <a:t>analyticalFunction</a:t>
            </a:r>
            <a:r>
              <a:rPr lang="en-US" sz="1000" dirty="0" smtClean="0"/>
              <a:t>(N, x); //</a:t>
            </a:r>
            <a:r>
              <a:rPr lang="ru-RU" sz="1000" dirty="0" smtClean="0"/>
              <a:t>нахождение значений функции аналитическим методом</a:t>
            </a:r>
            <a:endParaRPr lang="en-US" sz="1000" dirty="0" smtClean="0"/>
          </a:p>
          <a:p>
            <a:pPr marL="0" indent="0">
              <a:buNone/>
            </a:pPr>
            <a:r>
              <a:rPr lang="ru-RU" sz="1000" dirty="0"/>
              <a:t>//Вывод всех найденных значений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/>
              <a:t>for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N;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 marL="0" indent="0">
              <a:buNone/>
            </a:pPr>
            <a:r>
              <a:rPr lang="en-US" sz="1000" dirty="0"/>
              <a:t>        if ((</a:t>
            </a:r>
            <a:r>
              <a:rPr lang="en-US" sz="1000" dirty="0" err="1"/>
              <a:t>i</a:t>
            </a:r>
            <a:r>
              <a:rPr lang="en-US" sz="1000" dirty="0"/>
              <a:t> &gt; 0 &amp;&amp; </a:t>
            </a:r>
            <a:r>
              <a:rPr lang="en-US" sz="1000" dirty="0" err="1"/>
              <a:t>i</a:t>
            </a:r>
            <a:r>
              <a:rPr lang="en-US" sz="1000" dirty="0"/>
              <a:t> &lt; 10) || </a:t>
            </a:r>
            <a:r>
              <a:rPr lang="en-US" sz="1000" dirty="0" err="1"/>
              <a:t>i</a:t>
            </a:r>
            <a:r>
              <a:rPr lang="en-US" sz="1000" dirty="0"/>
              <a:t> % 10 == 0) {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System.out.println</a:t>
            </a:r>
            <a:r>
              <a:rPr lang="en-US" sz="1000" dirty="0"/>
              <a:t>("║   " + </a:t>
            </a:r>
            <a:r>
              <a:rPr lang="en-US" sz="1000" dirty="0" err="1"/>
              <a:t>i</a:t>
            </a:r>
            <a:r>
              <a:rPr lang="en-US" sz="1000" dirty="0"/>
              <a:t> + "\t\t║ " + </a:t>
            </a:r>
            <a:r>
              <a:rPr lang="en-US" sz="1000" dirty="0" err="1"/>
              <a:t>String.format</a:t>
            </a:r>
            <a:r>
              <a:rPr lang="en-US" sz="1000" dirty="0"/>
              <a:t>("%.2f", x[</a:t>
            </a:r>
            <a:r>
              <a:rPr lang="en-US" sz="1000" dirty="0" err="1"/>
              <a:t>i</a:t>
            </a:r>
            <a:r>
              <a:rPr lang="en-US" sz="1000" dirty="0"/>
              <a:t>]) + "\t║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difFunction3Value[</a:t>
            </a:r>
            <a:r>
              <a:rPr lang="en-US" sz="1000" dirty="0" err="1"/>
              <a:t>i</a:t>
            </a:r>
            <a:r>
              <a:rPr lang="en-US" sz="1000" dirty="0"/>
              <a:t>]) + "\t\t║     "</a:t>
            </a:r>
          </a:p>
          <a:p>
            <a:pPr marL="0" indent="0">
              <a:buNone/>
            </a:pPr>
            <a:r>
              <a:rPr lang="en-US" sz="1000" dirty="0"/>
              <a:t>                    + </a:t>
            </a:r>
            <a:r>
              <a:rPr lang="en-US" sz="1000" dirty="0" err="1"/>
              <a:t>String.format</a:t>
            </a:r>
            <a:r>
              <a:rPr lang="en-US" sz="1000" dirty="0"/>
              <a:t>("%.9f", Adams3Value[</a:t>
            </a:r>
            <a:r>
              <a:rPr lang="en-US" sz="1000" dirty="0" err="1"/>
              <a:t>i</a:t>
            </a:r>
            <a:r>
              <a:rPr lang="en-US" sz="1000" dirty="0"/>
              <a:t>]) + "\t\t║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difFunction4Value[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pPr marL="0" indent="0">
              <a:buNone/>
            </a:pPr>
            <a:r>
              <a:rPr lang="en-US" sz="1000" dirty="0"/>
              <a:t>                    + "\t\t\t║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Adams4Value[</a:t>
            </a:r>
            <a:r>
              <a:rPr lang="en-US" sz="1000" dirty="0" err="1"/>
              <a:t>i</a:t>
            </a:r>
            <a:r>
              <a:rPr lang="en-US" sz="1000" dirty="0"/>
              <a:t>]) + "\t\t\t║    " + </a:t>
            </a:r>
            <a:r>
              <a:rPr lang="en-US" sz="1000" dirty="0" err="1"/>
              <a:t>String.format</a:t>
            </a:r>
            <a:r>
              <a:rPr lang="en-US" sz="1000" dirty="0"/>
              <a:t>("%.9f", </a:t>
            </a:r>
            <a:r>
              <a:rPr lang="en-US" sz="1000" dirty="0" err="1"/>
              <a:t>analyticValue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 + "\t ║");</a:t>
            </a:r>
          </a:p>
          <a:p>
            <a:pPr marL="0" indent="0">
              <a:buNone/>
            </a:pPr>
            <a:r>
              <a:rPr lang="en-US" sz="1000" dirty="0"/>
              <a:t>        }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861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Листинг программы. Программа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779662"/>
            <a:ext cx="7915931" cy="2727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Сравнение значений, найденных методом Адамса, со значениями, найденными аналитически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Сравним значения, полученные методом Адамса третьего и четвертого порядков, с значениями, полученными аналитическим методом: ");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error3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).sum()) -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(Adams3Value).sum());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("1) </a:t>
            </a:r>
            <a:r>
              <a:rPr lang="ru-RU" dirty="0"/>
              <a:t>суммарная погрешность значений, найденных методом Адамса 3-го порядка, от аналитических = " + </a:t>
            </a:r>
            <a:r>
              <a:rPr lang="en-US" dirty="0"/>
              <a:t>error3 + ";");</a:t>
            </a:r>
          </a:p>
          <a:p>
            <a:pPr marL="0" indent="0">
              <a:buNone/>
            </a:pPr>
            <a:r>
              <a:rPr lang="en-US" dirty="0"/>
              <a:t>    error4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).sum()) -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(Adams4Value).sum());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("2) </a:t>
            </a:r>
            <a:r>
              <a:rPr lang="ru-RU" dirty="0"/>
              <a:t>суммарная погрешность значений, найденных методом Адамса 4-го порядка, от аналитических = " + </a:t>
            </a:r>
            <a:r>
              <a:rPr lang="en-US" dirty="0"/>
              <a:t>error4 + ".");</a:t>
            </a:r>
          </a:p>
          <a:p>
            <a:pPr marL="0" indent="0">
              <a:buNone/>
            </a:pPr>
            <a:r>
              <a:rPr lang="en-US" dirty="0"/>
              <a:t>    if (error3 &gt; error4)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Получаем, что погрешность(3-ий порядок) - погрешность(4-ый </a:t>
            </a:r>
            <a:r>
              <a:rPr lang="ru-RU" dirty="0" err="1"/>
              <a:t>по-рядок</a:t>
            </a:r>
            <a:r>
              <a:rPr lang="ru-RU" dirty="0"/>
              <a:t>) = " + </a:t>
            </a:r>
            <a:r>
              <a:rPr lang="en-US" dirty="0" err="1"/>
              <a:t>String.format</a:t>
            </a:r>
            <a:r>
              <a:rPr lang="en-US" dirty="0"/>
              <a:t>("%.18f", error3 - error4) + ", </a:t>
            </a:r>
            <a:r>
              <a:rPr lang="ru-RU" dirty="0"/>
              <a:t>т.е. более точным является метод Адамса четвертого порядка.");</a:t>
            </a:r>
          </a:p>
          <a:p>
            <a:pPr marL="0" indent="0">
              <a:buNone/>
            </a:pPr>
            <a:r>
              <a:rPr lang="ru-RU" dirty="0"/>
              <a:t>    } </a:t>
            </a:r>
            <a:r>
              <a:rPr lang="en-US" dirty="0"/>
              <a:t>else </a:t>
            </a:r>
            <a:r>
              <a:rPr lang="en-US" dirty="0" err="1"/>
              <a:t>System.exit</a:t>
            </a:r>
            <a:r>
              <a:rPr lang="en-US" dirty="0"/>
              <a:t>(-1);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4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9" y="483518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br>
              <a:rPr lang="ru-RU" dirty="0" smtClean="0"/>
            </a:br>
            <a:r>
              <a:rPr lang="ru-RU" sz="2800" dirty="0" smtClean="0"/>
              <a:t>Функция</a:t>
            </a:r>
            <a:r>
              <a:rPr lang="fr-FR" sz="2800" dirty="0" smtClean="0"/>
              <a:t> </a:t>
            </a:r>
            <a:r>
              <a:rPr lang="fr-FR" sz="2800" dirty="0"/>
              <a:t>analytical</a:t>
            </a:r>
            <a:r>
              <a:rPr lang="en-US" sz="2800" dirty="0"/>
              <a:t>Function</a:t>
            </a:r>
            <a:r>
              <a:rPr lang="fr-FR" sz="2800" dirty="0"/>
              <a:t>(double h, int N</a:t>
            </a:r>
            <a:r>
              <a:rPr lang="fr-FR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2" y="1779662"/>
            <a:ext cx="7915931" cy="2727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public</a:t>
            </a:r>
            <a:r>
              <a:rPr lang="ru-RU" sz="1600" dirty="0" smtClean="0"/>
              <a:t> </a:t>
            </a:r>
            <a:r>
              <a:rPr lang="ru-RU" sz="1600" dirty="0" err="1"/>
              <a:t>static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analyticalFunction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N, </a:t>
            </a:r>
            <a:r>
              <a:rPr lang="ru-RU" sz="1600" dirty="0" err="1"/>
              <a:t>double</a:t>
            </a:r>
            <a:r>
              <a:rPr lang="ru-RU" sz="1600" dirty="0"/>
              <a:t>[] x) { </a:t>
            </a:r>
            <a:r>
              <a:rPr lang="ru-RU" sz="1600" i="1" dirty="0"/>
              <a:t>//Нахождение значений исходной функции, найденной аналитически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analyticalValue</a:t>
            </a:r>
            <a:r>
              <a:rPr lang="ru-RU" sz="1600" dirty="0"/>
              <a:t> =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[N];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for</a:t>
            </a:r>
            <a:r>
              <a:rPr lang="ru-RU" sz="1600" dirty="0"/>
              <a:t> (</a:t>
            </a:r>
            <a:r>
              <a:rPr lang="ru-RU" sz="1600" dirty="0" err="1"/>
              <a:t>int</a:t>
            </a:r>
            <a:r>
              <a:rPr lang="ru-RU" sz="1600" dirty="0"/>
              <a:t> i = 0; i &lt; N; i++) {</a:t>
            </a:r>
            <a:br>
              <a:rPr lang="ru-RU" sz="1600" dirty="0"/>
            </a:br>
            <a:r>
              <a:rPr lang="ru-RU" sz="1600" dirty="0"/>
              <a:t>        </a:t>
            </a:r>
            <a:r>
              <a:rPr lang="ru-RU" sz="1600" dirty="0" err="1"/>
              <a:t>analyticalValue</a:t>
            </a:r>
            <a:r>
              <a:rPr lang="ru-RU" sz="1600" dirty="0"/>
              <a:t>[i] = (</a:t>
            </a:r>
            <a:r>
              <a:rPr lang="ru-RU" sz="1600" dirty="0" err="1"/>
              <a:t>Math.</a:t>
            </a:r>
            <a:r>
              <a:rPr lang="ru-RU" sz="1600" i="1" dirty="0" err="1"/>
              <a:t>sin</a:t>
            </a:r>
            <a:r>
              <a:rPr lang="ru-RU" sz="1600" dirty="0"/>
              <a:t>(x[i]) - </a:t>
            </a:r>
            <a:r>
              <a:rPr lang="ru-RU" sz="1600" dirty="0" err="1"/>
              <a:t>Math.</a:t>
            </a:r>
            <a:r>
              <a:rPr lang="ru-RU" sz="1600" i="1" dirty="0" err="1"/>
              <a:t>cos</a:t>
            </a:r>
            <a:r>
              <a:rPr lang="ru-RU" sz="1600" dirty="0"/>
              <a:t>(x[i]) + 5 * </a:t>
            </a:r>
            <a:r>
              <a:rPr lang="ru-RU" sz="1600" dirty="0" err="1"/>
              <a:t>Math.</a:t>
            </a:r>
            <a:r>
              <a:rPr lang="ru-RU" sz="1600" i="1" dirty="0" err="1"/>
              <a:t>exp</a:t>
            </a:r>
            <a:r>
              <a:rPr lang="ru-RU" sz="1600" dirty="0"/>
              <a:t>(-x[i])) / 2; </a:t>
            </a:r>
            <a:r>
              <a:rPr lang="ru-RU" sz="1600" i="1" dirty="0"/>
              <a:t>//Находим значения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/>
              <a:t>}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return</a:t>
            </a:r>
            <a:r>
              <a:rPr lang="ru-RU" sz="1600" dirty="0"/>
              <a:t> </a:t>
            </a:r>
            <a:r>
              <a:rPr lang="ru-RU" sz="1600" dirty="0" err="1"/>
              <a:t>analyticalValue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/>
          <a:lstStyle/>
          <a:p>
            <a:pPr algn="ctr"/>
            <a:r>
              <a:rPr lang="ru-RU" sz="2800" dirty="0"/>
              <a:t>Листинг программы. Функция</a:t>
            </a:r>
            <a:br>
              <a:rPr lang="ru-RU" sz="2800" dirty="0"/>
            </a:br>
            <a:r>
              <a:rPr lang="fr-FR" sz="2800" dirty="0"/>
              <a:t>difFunction(int N, double[] x, double h, int 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2979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public static double[] difFunction(int N, double[] x, double h, int p) { </a:t>
            </a:r>
            <a:r>
              <a:rPr lang="fr-FR" i="1" dirty="0"/>
              <a:t>//</a:t>
            </a:r>
            <a:r>
              <a:rPr lang="ru-RU" i="1" dirty="0"/>
              <a:t>Нахождение значений функции дифференциального уравнения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double[] AdamsValue = new double[N];</a:t>
            </a:r>
            <a:br>
              <a:rPr lang="fr-FR" dirty="0"/>
            </a:br>
            <a:r>
              <a:rPr lang="fr-FR" dirty="0"/>
              <a:t>    double[] f = new double[N];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i="1" dirty="0"/>
              <a:t>//</a:t>
            </a:r>
            <a:r>
              <a:rPr lang="ru-RU" i="1" dirty="0"/>
              <a:t>Определяем порядок метода Адамса</a:t>
            </a:r>
            <a:r>
              <a:rPr lang="fr-FR" i="1" dirty="0"/>
              <a:t>-</a:t>
            </a:r>
            <a:r>
              <a:rPr lang="ru-RU" i="1" dirty="0" err="1"/>
              <a:t>Бэшфорта</a:t>
            </a:r>
            <a:r>
              <a:rPr lang="fr-FR" i="1" dirty="0"/>
              <a:t>, </a:t>
            </a:r>
            <a:r>
              <a:rPr lang="ru-RU" i="1" dirty="0"/>
              <a:t>используемый для нахождения значения</a:t>
            </a:r>
            <a:r>
              <a:rPr lang="fr-FR" i="1" dirty="0"/>
              <a:t>, </a:t>
            </a:r>
            <a:r>
              <a:rPr lang="ru-RU" i="1" dirty="0"/>
              <a:t>и инициализируем их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if (p == 3)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Adams3Function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 else if (p == 4)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Adams4Function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for (int i = 0; i &lt; N; i++) {</a:t>
            </a:r>
            <a:br>
              <a:rPr lang="fr-FR" dirty="0"/>
            </a:br>
            <a:r>
              <a:rPr lang="fr-FR" dirty="0"/>
              <a:t>        f[i] = Math.</a:t>
            </a:r>
            <a:r>
              <a:rPr lang="fr-FR" i="1" dirty="0"/>
              <a:t>sin</a:t>
            </a:r>
            <a:r>
              <a:rPr lang="fr-FR" dirty="0"/>
              <a:t>(x[i]) - AdamsValue[i]; </a:t>
            </a:r>
            <a:r>
              <a:rPr lang="fr-FR" i="1" dirty="0"/>
              <a:t>//</a:t>
            </a:r>
            <a:r>
              <a:rPr lang="ru-RU" i="1" dirty="0"/>
              <a:t>Находим значения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return f;</a:t>
            </a:r>
            <a:br>
              <a:rPr lang="fr-FR" dirty="0"/>
            </a:br>
            <a:r>
              <a:rPr lang="fr-FR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034" y="411510"/>
            <a:ext cx="7928999" cy="87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Функция </a:t>
            </a:r>
            <a:r>
              <a:rPr lang="en-US" dirty="0" err="1" smtClean="0"/>
              <a:t>xFunction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</a:t>
            </a:r>
            <a:r>
              <a:rPr lang="en-US" dirty="0" err="1"/>
              <a:t>xFunction</a:t>
            </a:r>
            <a:r>
              <a:rPr lang="en-US" dirty="0"/>
              <a:t>(double h, </a:t>
            </a:r>
            <a:r>
              <a:rPr lang="en-US" dirty="0" err="1"/>
              <a:t>int</a:t>
            </a:r>
            <a:r>
              <a:rPr lang="en-US" dirty="0"/>
              <a:t> N) { </a:t>
            </a:r>
            <a:r>
              <a:rPr lang="en-US" i="1" dirty="0"/>
              <a:t>//</a:t>
            </a:r>
            <a:r>
              <a:rPr lang="ru-RU" i="1" dirty="0"/>
              <a:t>Инициализация аргументов функции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x = new double[N];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x[</a:t>
            </a:r>
            <a:r>
              <a:rPr lang="en-US" dirty="0" err="1"/>
              <a:t>i</a:t>
            </a:r>
            <a:r>
              <a:rPr lang="en-US" dirty="0"/>
              <a:t>] = h *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x;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8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Цель и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Краткие теоретические сведения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Ручной расчёт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Блок-схемы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Листинг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2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148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Листинг программы. Функция </a:t>
            </a:r>
            <a:r>
              <a:rPr lang="en-US" sz="2800" dirty="0" smtClean="0"/>
              <a:t>Adams3Function(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N, double[] x, double h</a:t>
            </a:r>
            <a:r>
              <a:rPr lang="en-US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7" y="1779662"/>
            <a:ext cx="8382240" cy="3267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 err="1" smtClean="0"/>
              <a:t>public</a:t>
            </a:r>
            <a:r>
              <a:rPr lang="ru-RU" sz="1200" dirty="0" smtClean="0"/>
              <a:t> </a:t>
            </a:r>
            <a:r>
              <a:rPr lang="ru-RU" sz="1200" dirty="0" err="1"/>
              <a:t>static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[] Adams3Function(</a:t>
            </a:r>
            <a:r>
              <a:rPr lang="ru-RU" sz="1200" dirty="0" err="1"/>
              <a:t>int</a:t>
            </a:r>
            <a:r>
              <a:rPr lang="ru-RU" sz="1200" dirty="0"/>
              <a:t> N, </a:t>
            </a:r>
            <a:r>
              <a:rPr lang="ru-RU" sz="1200" dirty="0" err="1"/>
              <a:t>double</a:t>
            </a:r>
            <a:r>
              <a:rPr lang="ru-RU" sz="1200" dirty="0"/>
              <a:t>[] x, </a:t>
            </a:r>
            <a:r>
              <a:rPr lang="ru-RU" sz="1200" dirty="0" err="1"/>
              <a:t>double</a:t>
            </a:r>
            <a:r>
              <a:rPr lang="ru-RU" sz="1200" dirty="0"/>
              <a:t> h) { </a:t>
            </a:r>
            <a:r>
              <a:rPr lang="ru-RU" sz="1200" i="1" dirty="0"/>
              <a:t>//Нахождение значения функции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> 3-го порядка</a:t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double</a:t>
            </a:r>
            <a:r>
              <a:rPr lang="ru-RU" sz="1200" dirty="0"/>
              <a:t>[] a3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[N];</a:t>
            </a:r>
            <a:br>
              <a:rPr lang="ru-RU" sz="1200" dirty="0"/>
            </a:br>
            <a:r>
              <a:rPr lang="ru-RU" sz="1200" dirty="0"/>
              <a:t>    a3[0] = 2; </a:t>
            </a:r>
            <a:r>
              <a:rPr lang="ru-RU" sz="1200" i="1" dirty="0"/>
              <a:t>//Начальное значение</a:t>
            </a:r>
            <a:br>
              <a:rPr lang="ru-RU" sz="1200" i="1" dirty="0"/>
            </a:b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for</a:t>
            </a:r>
            <a:r>
              <a:rPr lang="ru-RU" sz="1200" dirty="0"/>
              <a:t> (</a:t>
            </a:r>
            <a:r>
              <a:rPr lang="ru-RU" sz="1200" dirty="0" err="1"/>
              <a:t>int</a:t>
            </a:r>
            <a:r>
              <a:rPr lang="ru-RU" sz="1200" dirty="0"/>
              <a:t> i = 1; i &lt; N; i++) {</a:t>
            </a:r>
            <a:br>
              <a:rPr lang="ru-RU" sz="1200" dirty="0"/>
            </a:br>
            <a:r>
              <a:rPr lang="ru-RU" sz="1200" dirty="0"/>
              <a:t>        </a:t>
            </a:r>
            <a:r>
              <a:rPr lang="ru-RU" sz="1200" dirty="0" err="1"/>
              <a:t>if</a:t>
            </a:r>
            <a:r>
              <a:rPr lang="ru-RU" sz="1200" dirty="0"/>
              <a:t> (i &lt;= 3) {</a:t>
            </a:r>
            <a:br>
              <a:rPr lang="ru-RU" sz="1200" dirty="0"/>
            </a:br>
            <a:r>
              <a:rPr lang="ru-RU" sz="1200" dirty="0"/>
              <a:t>            a3[i] = a3[i - 1] + h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- 1]); </a:t>
            </a:r>
            <a:r>
              <a:rPr lang="ru-RU" sz="1200" i="1" dirty="0"/>
              <a:t>//Первые 3 элемента находим, используя метод Эйлера</a:t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 </a:t>
            </a:r>
            <a:r>
              <a:rPr lang="ru-RU" sz="1200" dirty="0" err="1"/>
              <a:t>else</a:t>
            </a:r>
            <a:r>
              <a:rPr lang="ru-RU" sz="1200" dirty="0"/>
              <a:t> {</a:t>
            </a:r>
            <a:br>
              <a:rPr lang="ru-RU" sz="1200" dirty="0"/>
            </a:br>
            <a:r>
              <a:rPr lang="ru-RU" sz="1200" dirty="0"/>
              <a:t>            a3[i] = a3[i - 1] + (h / 12) * (23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</a:t>
            </a:r>
            <a:br>
              <a:rPr lang="ru-RU" sz="1200" dirty="0"/>
            </a:br>
            <a:r>
              <a:rPr lang="ru-RU" sz="1200" dirty="0"/>
              <a:t>                    - 16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- 2]) - a3[i - 2]) + 5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- 3]) - a3[i - 3])); </a:t>
            </a:r>
            <a:r>
              <a:rPr lang="ru-RU" sz="1200" i="1" dirty="0"/>
              <a:t>//Остальное находим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</a:t>
            </a:r>
            <a:br>
              <a:rPr lang="ru-RU" sz="1200" dirty="0"/>
            </a:br>
            <a:r>
              <a:rPr lang="ru-RU" sz="1200" dirty="0"/>
              <a:t>    }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    </a:t>
            </a:r>
            <a:r>
              <a:rPr lang="ru-RU" sz="1200" dirty="0" err="1"/>
              <a:t>return</a:t>
            </a:r>
            <a:r>
              <a:rPr lang="ru-RU" sz="1200" dirty="0"/>
              <a:t> a3;</a:t>
            </a:r>
            <a:br>
              <a:rPr lang="ru-RU" sz="1200" dirty="0"/>
            </a:br>
            <a:r>
              <a:rPr lang="ru-R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7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Функция</a:t>
            </a:r>
            <a:r>
              <a:rPr lang="en-US" dirty="0" smtClean="0"/>
              <a:t> Adams4Function(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double[] x,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3123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Adams4Function(</a:t>
            </a:r>
            <a:r>
              <a:rPr lang="en-US" dirty="0" err="1"/>
              <a:t>int</a:t>
            </a:r>
            <a:r>
              <a:rPr lang="en-US" dirty="0"/>
              <a:t> N, double[] x, double h) { </a:t>
            </a:r>
            <a:r>
              <a:rPr lang="en-US" i="1" dirty="0"/>
              <a:t>//</a:t>
            </a:r>
            <a:r>
              <a:rPr lang="ru-RU" i="1" dirty="0"/>
              <a:t>Нахождение значения исходной функции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i="1" dirty="0"/>
              <a:t> 4-</a:t>
            </a:r>
            <a:r>
              <a:rPr lang="ru-RU" i="1" dirty="0" err="1"/>
              <a:t>го</a:t>
            </a:r>
            <a:r>
              <a:rPr lang="ru-RU" i="1" dirty="0"/>
              <a:t> порядка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a4 = new double[N];</a:t>
            </a:r>
            <a:br>
              <a:rPr lang="en-US" dirty="0"/>
            </a:br>
            <a:r>
              <a:rPr lang="en-US" dirty="0"/>
              <a:t>    a4[0] = 2; </a:t>
            </a:r>
            <a:r>
              <a:rPr lang="en-US" i="1" dirty="0"/>
              <a:t>//</a:t>
            </a:r>
            <a:r>
              <a:rPr lang="ru-RU" i="1" dirty="0"/>
              <a:t>Исходное значение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&lt;= 3)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h * 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 - a4[</a:t>
            </a:r>
            <a:r>
              <a:rPr lang="en-US" dirty="0" err="1"/>
              <a:t>i</a:t>
            </a:r>
            <a:r>
              <a:rPr lang="en-US" dirty="0"/>
              <a:t> - 1]); </a:t>
            </a:r>
            <a:r>
              <a:rPr lang="en-US" i="1" dirty="0"/>
              <a:t>//</a:t>
            </a:r>
            <a:r>
              <a:rPr lang="ru-RU" i="1" dirty="0"/>
              <a:t>Первые</a:t>
            </a:r>
            <a:r>
              <a:rPr lang="en-US" i="1" dirty="0"/>
              <a:t> 3 </a:t>
            </a:r>
            <a:r>
              <a:rPr lang="ru-RU" i="1" dirty="0"/>
              <a:t>элемента находим</a:t>
            </a:r>
            <a:r>
              <a:rPr lang="en-US" i="1" dirty="0"/>
              <a:t>, </a:t>
            </a:r>
            <a:r>
              <a:rPr lang="ru-RU" i="1" dirty="0"/>
              <a:t>используя метод Эйлера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(h / 24) * (55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- 1])) - a4[</a:t>
            </a:r>
            <a:r>
              <a:rPr lang="en-US" dirty="0" err="1"/>
              <a:t>i</a:t>
            </a:r>
            <a:r>
              <a:rPr lang="en-US" dirty="0"/>
              <a:t> - 1]) - 59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- 2])) - a4[</a:t>
            </a:r>
            <a:r>
              <a:rPr lang="en-US" dirty="0" err="1"/>
              <a:t>i</a:t>
            </a:r>
            <a:r>
              <a:rPr lang="en-US" dirty="0"/>
              <a:t> - 2])</a:t>
            </a:r>
            <a:br>
              <a:rPr lang="en-US" dirty="0"/>
            </a:br>
            <a:r>
              <a:rPr lang="en-US" dirty="0"/>
              <a:t>            + 37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- 3])) - a4[</a:t>
            </a:r>
            <a:r>
              <a:rPr lang="en-US" dirty="0" err="1"/>
              <a:t>i</a:t>
            </a:r>
            <a:r>
              <a:rPr lang="en-US" dirty="0"/>
              <a:t> - 3]) - 9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- 4])) - a4[</a:t>
            </a:r>
            <a:r>
              <a:rPr lang="en-US" dirty="0" err="1"/>
              <a:t>i</a:t>
            </a:r>
            <a:r>
              <a:rPr lang="en-US" dirty="0"/>
              <a:t> — 4])); </a:t>
            </a:r>
            <a:r>
              <a:rPr lang="en-US" i="1" dirty="0"/>
              <a:t>//</a:t>
            </a:r>
            <a:r>
              <a:rPr lang="ru-RU" i="1" dirty="0"/>
              <a:t>Остальное находим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a4;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6016" y="1790411"/>
            <a:ext cx="4176464" cy="3111570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512" y="1790411"/>
            <a:ext cx="4183450" cy="31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6693" y="1779662"/>
            <a:ext cx="68906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563638"/>
                <a:ext cx="7915931" cy="35078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 ходе выполнения курсовой работы были решены задачи:</a:t>
                </a:r>
              </a:p>
              <a:p>
                <a:pPr marL="0" indent="0" algn="just">
                  <a:buNone/>
                </a:pPr>
                <a:r>
                  <a:rPr lang="ru-RU" dirty="0"/>
                  <a:t>1) Изучены основные понятия решения обыкновенных дифференциальных уравнений методом Адамса, а также типы данного метода.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2) Сформулирована задача для дальнейшей программной реализации. 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Требуется </a:t>
                </a:r>
                <a:r>
                  <a:rPr lang="ru-RU" dirty="0"/>
                  <a:t>решить задачу Коши для однородного дифференциального уравнения первого порядка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заданных начальных условиях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, а также сделать вывод, сравнив полученные с помощью метода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значения со значениями, полученными аналитически.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Произведенный расчёт в </a:t>
                </a:r>
                <a:r>
                  <a:rPr lang="en-US" dirty="0"/>
                  <a:t>MS Excel</a:t>
                </a:r>
                <a:r>
                  <a:rPr lang="ru-RU" dirty="0"/>
                  <a:t> совпал с расчётами, приведенными в литературном </a:t>
                </a:r>
                <a:r>
                  <a:rPr lang="ru-RU" dirty="0" smtClean="0"/>
                  <a:t>источнике. </a:t>
                </a:r>
                <a:r>
                  <a:rPr lang="ru-RU" dirty="0"/>
                  <a:t>Вывод: значения функции, полученные при решении уравнения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четвертого порядка, оказались точнее значений, полученных при решении тем же методом, но младшего порядка.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3) </a:t>
                </a:r>
                <a:r>
                  <a:rPr lang="ru-RU" u="dbl" dirty="0"/>
                  <a:t>В</a:t>
                </a:r>
                <a:r>
                  <a:rPr lang="ru-RU" dirty="0"/>
                  <a:t>ыполнена реализация программы на языке программирования </a:t>
                </a:r>
                <a:r>
                  <a:rPr lang="en-US" dirty="0"/>
                  <a:t>Java</a:t>
                </a:r>
                <a:r>
                  <a:rPr lang="ru-RU" dirty="0"/>
                  <a:t> и тестирование программной реализации поставленной задачи.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Таким </a:t>
                </a:r>
                <a:r>
                  <a:rPr lang="ru-RU" dirty="0"/>
                  <a:t>образом, все поставленные задачи решены, следовательно, цель курсового проекта достигнута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563638"/>
                <a:ext cx="7915931" cy="3507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500" y="1707654"/>
            <a:ext cx="7915931" cy="2727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курсового проекта – изучить метод Адамса как многошаговый метод для решения обыкновенных дифференциальных уравнений с дальнейшей программной реализацией.</a:t>
            </a:r>
          </a:p>
          <a:p>
            <a:pPr marL="0" indent="0" algn="just">
              <a:buNone/>
            </a:pPr>
            <a:r>
              <a:rPr lang="ru-RU" dirty="0"/>
              <a:t>Для решения поставленной задачи необходимо решить ряд задач: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основные типы методов Адамса, используемые при решении обыкновенных дифференциальных уравнений.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сформулировать задачу </a:t>
            </a:r>
            <a:r>
              <a:rPr lang="ru-RU" dirty="0"/>
              <a:t>для дальнейшей программной реализации.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реализацию и тестирование программной реализации поставленной задачи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Краткие 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Многошаговый метод Адамса относится к конечно-разностным методам решения однородных дифференциальных уравнений. В отличие от одношаговых методов, в которых для расчёта значения функции в узловой точке используется значение этой функции в соседней точке, в конечно-разностных схемах для вычисления значения в узловой точке используют значения в нескольких соседних узловых точках.</a:t>
            </a:r>
          </a:p>
          <a:p>
            <a:pPr marL="0" indent="0" algn="just">
              <a:buNone/>
            </a:pPr>
            <a:r>
              <a:rPr lang="ru-RU" dirty="0"/>
              <a:t>На практике широко используются два типа методов Адамса – явные и неявные. Явные методы известны как методы Адамса-</a:t>
            </a:r>
            <a:r>
              <a:rPr lang="ru-RU" dirty="0" err="1"/>
              <a:t>Бэшфорта</a:t>
            </a:r>
            <a:r>
              <a:rPr lang="ru-RU" dirty="0"/>
              <a:t>, неявные – как методы </a:t>
            </a:r>
            <a:r>
              <a:rPr lang="ru-RU" dirty="0" smtClean="0"/>
              <a:t>Адамса-Мултона.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метод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1, </a:t>
                </a:r>
                <a:r>
                  <a:rPr lang="ru-RU" i="1" dirty="0"/>
                  <a:t>то </a:t>
                </a:r>
                <a:r>
                  <a:rPr lang="ru-RU" dirty="0"/>
                  <a:t>соответствующий метод является методом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второго порядка: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2, 3, 4</a:t>
                </a:r>
                <a:r>
                  <a:rPr lang="ru-RU" dirty="0" smtClean="0"/>
                  <a:t> </a:t>
                </a:r>
                <a:r>
                  <a:rPr lang="ru-RU" dirty="0"/>
                  <a:t>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−16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−59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1901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−2774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+2616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−1274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</a:t>
                </a:r>
                <a:r>
                  <a:rPr lang="ru-RU" dirty="0" smtClean="0"/>
                  <a:t>метод </a:t>
                </a:r>
                <a:r>
                  <a:rPr lang="ru-RU" dirty="0"/>
                  <a:t>Адамса-Мултона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k</a:t>
                </a:r>
                <a:r>
                  <a:rPr lang="ru-RU" i="1" dirty="0" smtClean="0"/>
                  <a:t> = 0, то </a:t>
                </a:r>
                <a:r>
                  <a:rPr lang="ru-RU" dirty="0" smtClean="0"/>
                  <a:t>соответствующий метод </a:t>
                </a:r>
                <a:r>
                  <a:rPr lang="ru-RU" dirty="0"/>
                  <a:t>является методом Адамса-Мултона второго </a:t>
                </a:r>
                <a:r>
                  <a:rPr lang="ru-RU" dirty="0" smtClean="0"/>
                  <a:t>порядка: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1, 2, 3</a:t>
                </a:r>
                <a:r>
                  <a:rPr lang="ru-RU" dirty="0"/>
                  <a:t> 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+19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+646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−264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+106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Решить задачу Коши для однородного дифференциального уравнения первого порядка, используя метод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 заданным начальным условием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точным решением, которого является функция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Сравнить значения функции, найденные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точности, со значениями функции, найденными аналитически. Сделать </a:t>
                </a:r>
                <a:r>
                  <a:rPr lang="ru-RU" dirty="0" smtClean="0"/>
                  <a:t>вывод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915931" cy="3240360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Определим </a:t>
                </a:r>
                <a:r>
                  <a:rPr lang="ru-RU" dirty="0"/>
                  <a:t>значение </a:t>
                </a:r>
                <a:r>
                  <a:rPr lang="ru-RU" i="1" dirty="0"/>
                  <a:t>y</a:t>
                </a:r>
                <a:r>
                  <a:rPr lang="ru-RU" i="1" baseline="-25000" dirty="0"/>
                  <a:t>0 </a:t>
                </a:r>
                <a:r>
                  <a:rPr lang="ru-RU" i="1" dirty="0"/>
                  <a:t>= 2.</a:t>
                </a:r>
                <a:endParaRPr lang="ru-RU" dirty="0"/>
              </a:p>
              <a:p>
                <a:pPr algn="just"/>
                <a:r>
                  <a:rPr lang="ru-RU" dirty="0"/>
                  <a:t>Вычислим шаг аргумента: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u-RU" i="1"/>
                          <m:t>𝑁</m:t>
                        </m:r>
                      </m:den>
                    </m:f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0,9</m:t>
                        </m:r>
                      </m:num>
                      <m:den>
                        <m:r>
                          <a:rPr lang="ru-RU" i="1"/>
                          <m:t>90</m:t>
                        </m:r>
                      </m:den>
                    </m:f>
                    <m:r>
                      <a:rPr lang="ru-RU" i="1"/>
                      <m:t>=0,01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Определим число итераций и вычислим значения аргументов функции: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𝐼</m:t>
                      </m:r>
                      <m:r>
                        <a:rPr lang="ru-RU" i="1"/>
                        <m:t>=50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ru-RU" i="1"/>
                      <m:t>h</m:t>
                    </m:r>
                    <m:r>
                      <a:rPr lang="ru-RU" i="1"/>
                      <m:t>⋅</m:t>
                    </m:r>
                    <m:r>
                      <a:rPr lang="ru-RU" i="1"/>
                      <m:t>𝑛</m:t>
                    </m:r>
                  </m:oMath>
                </a14:m>
                <a:r>
                  <a:rPr lang="ru-RU" dirty="0"/>
                  <a:t>, где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𝑛</m:t>
                    </m:r>
                    <m:r>
                      <a:rPr lang="ru-RU" i="1"/>
                      <m:t>=</m:t>
                    </m:r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i="1"/>
                          <m:t>0,</m:t>
                        </m:r>
                        <m:r>
                          <a:rPr lang="ru-RU" i="1"/>
                          <m:t>𝑁</m:t>
                        </m:r>
                      </m:e>
                    </m:ba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Найдем значения функции в правой части дифференциального </a:t>
                </a:r>
                <a:r>
                  <a:rPr lang="ru-RU" dirty="0" smtClean="0"/>
                  <a:t>уравнения: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𝑦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𝑠𝑖𝑛𝑥</m:t>
                    </m:r>
                    <m:r>
                      <a:rPr lang="ru-RU" i="1"/>
                      <m:t>−</m:t>
                    </m:r>
                    <m:r>
                      <a:rPr lang="ru-RU" i="1"/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где </a:t>
                </a:r>
                <a:r>
                  <a:rPr lang="en-US" i="1" dirty="0"/>
                  <a:t>y</a:t>
                </a:r>
                <a:r>
                  <a:rPr lang="ru-RU" dirty="0"/>
                  <a:t> – значение исходной функции, найденное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Вычислим значение функции дифференциального уравнения для первых трех узлов, используя метод Эйлера</a:t>
                </a:r>
                <a:r>
                  <a:rPr lang="ru-RU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r>
                      <a:rPr lang="ru-RU" i="1"/>
                      <m:t>h</m:t>
                    </m:r>
                    <m:r>
                      <a:rPr lang="ru-RU" i="1"/>
                      <m:t>∗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𝑠𝑖𝑛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𝑥</m:t>
                            </m:r>
                          </m:e>
                        </m:d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𝑦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/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Начиная </a:t>
                </a:r>
                <a:r>
                  <a:rPr lang="ru-RU" dirty="0"/>
                  <a:t>с </a:t>
                </a:r>
                <a:r>
                  <a:rPr lang="en-US" i="1" dirty="0"/>
                  <a:t>n</a:t>
                </a:r>
                <a:r>
                  <a:rPr lang="ru-RU" i="1" dirty="0"/>
                  <a:t> = 4</a:t>
                </a:r>
                <a:r>
                  <a:rPr lang="ru-RU" dirty="0"/>
                  <a:t>, воспользуемся </a:t>
                </a:r>
                <a:r>
                  <a:rPr lang="ru-RU" dirty="0" smtClean="0"/>
                  <a:t>формулой </a:t>
                </a:r>
                <a:r>
                  <a:rPr lang="ru-RU" dirty="0"/>
                  <a:t>для нахождения значений функций методом Адамса третьего </a:t>
                </a:r>
                <a:r>
                  <a:rPr lang="ru-RU" dirty="0" smtClean="0"/>
                  <a:t>порядка: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h</m:t>
                          </m:r>
                        </m:num>
                        <m:den>
                          <m:r>
                            <a:rPr lang="ru-RU" i="1"/>
                            <m:t>12</m:t>
                          </m:r>
                        </m:den>
                      </m:f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5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+1</m:t>
                              </m:r>
                            </m:sub>
                          </m:sSub>
                          <m:r>
                            <a:rPr lang="ru-RU" i="1"/>
                            <m:t>+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r>
                            <a:rPr lang="ru-RU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А для нахождения значений функций методом Адамса четвертого порядка </a:t>
                </a:r>
                <a:r>
                  <a:rPr lang="ru-RU" dirty="0" smtClean="0"/>
                  <a:t>воспользуемся следующей формулой: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h</m:t>
                          </m:r>
                        </m:num>
                        <m:den>
                          <m:r>
                            <a:rPr lang="ru-RU" i="1"/>
                            <m:t>24</m:t>
                          </m:r>
                        </m:den>
                      </m:f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9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+1</m:t>
                              </m:r>
                            </m:sub>
                          </m:sSub>
                          <m:r>
                            <a:rPr lang="ru-RU" i="1"/>
                            <m:t>+19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r>
                            <a:rPr lang="ru-RU" i="1"/>
                            <m:t>−37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  <m:r>
                            <a:rPr lang="ru-RU" i="1"/>
                            <m:t>+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915931" cy="3240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Сравним получившиеся результаты. Для этого вычислим суммы всех значений функции, найденных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82,15923394,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82,15924022,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82,1765226.</a:t>
                </a:r>
              </a:p>
              <a:p>
                <a:pPr algn="just"/>
                <a:r>
                  <a:rPr lang="ru-RU" dirty="0"/>
                  <a:t>Найдем модули разностей сумм значений методов Адамса и аналитическим методом:</a:t>
                </a:r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0,017288658,</a:t>
                </a:r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0,017282379.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194</TotalTime>
  <Words>975</Words>
  <Application>Microsoft Office PowerPoint</Application>
  <PresentationFormat>Экран (16:9)</PresentationFormat>
  <Paragraphs>135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Cambria Math</vt:lpstr>
      <vt:lpstr>Century Gothic</vt:lpstr>
      <vt:lpstr>Wingdings 2</vt:lpstr>
      <vt:lpstr>Цитаты</vt:lpstr>
      <vt:lpstr>Метод Адамса  как многошаговый метод решения обыкновенных ДУ</vt:lpstr>
      <vt:lpstr>План презентации</vt:lpstr>
      <vt:lpstr>Цель и задачи</vt:lpstr>
      <vt:lpstr>Краткие теоретические сведения</vt:lpstr>
      <vt:lpstr>Краткие теоретические сведения</vt:lpstr>
      <vt:lpstr>Краткие теоретические сведения</vt:lpstr>
      <vt:lpstr>Постановка задачи</vt:lpstr>
      <vt:lpstr>Ручной расчёт</vt:lpstr>
      <vt:lpstr>Ручной расчёт</vt:lpstr>
      <vt:lpstr>Ручной расчёт</vt:lpstr>
      <vt:lpstr>Блок-схема основной программы main</vt:lpstr>
      <vt:lpstr>Блок схемы</vt:lpstr>
      <vt:lpstr>Блок-схемы. Функция xFunction</vt:lpstr>
      <vt:lpstr>Блок-схемы</vt:lpstr>
      <vt:lpstr>Листинг программы. Программа main()</vt:lpstr>
      <vt:lpstr>Листинг программы. Программа main()</vt:lpstr>
      <vt:lpstr>Листинг программы.  Функция analyticalFunction(double h, int N)</vt:lpstr>
      <vt:lpstr>Листинг программы. Функция difFunction(int N, double[] x, double h, int p)</vt:lpstr>
      <vt:lpstr>Листинг программы.  Функция xFunction(int N, double h)</vt:lpstr>
      <vt:lpstr>Листинг программы. Функция Adams3Function(int N, double[] x, double h)</vt:lpstr>
      <vt:lpstr>Листинг программы. Функция Adams4Function(int N, double[] x, double h)</vt:lpstr>
      <vt:lpstr>Тестирование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Адамса как многошаговый метод решения обыкновенных ДУ</dc:title>
  <dc:creator>Vladimir</dc:creator>
  <cp:lastModifiedBy>Vladimir</cp:lastModifiedBy>
  <cp:revision>23</cp:revision>
  <dcterms:created xsi:type="dcterms:W3CDTF">2022-05-30T15:21:17Z</dcterms:created>
  <dcterms:modified xsi:type="dcterms:W3CDTF">2022-05-30T20:16:44Z</dcterms:modified>
</cp:coreProperties>
</file>