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62" r:id="rId5"/>
    <p:sldId id="263" r:id="rId6"/>
    <p:sldId id="265" r:id="rId7"/>
    <p:sldId id="266" r:id="rId8"/>
    <p:sldId id="267" r:id="rId9"/>
    <p:sldId id="264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smtClean="0"/>
              <a:t>4/1/2022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662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smtClean="0"/>
              <a:t>4/1/2022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430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smtClean="0"/>
              <a:t>4/1/2022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1115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smtClean="0"/>
              <a:t>4/1/2022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60497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smtClean="0"/>
              <a:t>4/1/2022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7790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smtClean="0"/>
              <a:t>4/1/2022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6070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smtClean="0"/>
              <a:t>4/1/2022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7615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smtClean="0"/>
              <a:t>4/1/2022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044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smtClean="0"/>
              <a:t>4/1/2022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271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smtClean="0"/>
              <a:t>4/1/2022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007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smtClean="0"/>
              <a:t>4/1/2022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782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smtClean="0"/>
              <a:t>4/1/2022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510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smtClean="0"/>
              <a:t>4/1/2022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338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smtClean="0"/>
              <a:t>4/1/2022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040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smtClean="0"/>
              <a:t>4/1/2022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922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smtClean="0"/>
              <a:t>4/1/2022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462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smtClean="0"/>
              <a:t>4/1/2022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977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smtClean="0"/>
              <a:t>4/1/2022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2518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0322" y="2718486"/>
            <a:ext cx="8144134" cy="1478909"/>
          </a:xfrm>
        </p:spPr>
        <p:txBody>
          <a:bodyPr/>
          <a:lstStyle/>
          <a:p>
            <a:r>
              <a:rPr lang="ru-RU" sz="4800" dirty="0" smtClean="0"/>
              <a:t>Дифференциальный </a:t>
            </a:r>
            <a:r>
              <a:rPr lang="ru-RU" sz="4800" dirty="0" err="1" smtClean="0"/>
              <a:t>криптоанализ</a:t>
            </a:r>
            <a:endParaRPr lang="ru-RU" sz="4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Презентация подготовлена студентом группы с1-ИБС-32</a:t>
            </a:r>
          </a:p>
          <a:p>
            <a:r>
              <a:rPr lang="ru-RU" dirty="0" err="1" smtClean="0"/>
              <a:t>Солодиловым</a:t>
            </a:r>
            <a:r>
              <a:rPr lang="ru-RU" dirty="0" smtClean="0"/>
              <a:t> Владимиром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437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Недостатки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Большой объем необходимых данных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Низкая скорость работы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Сильная зависимость от структуры </a:t>
            </a:r>
            <a:r>
              <a:rPr lang="en-US" dirty="0" smtClean="0"/>
              <a:t>S-</a:t>
            </a:r>
            <a:r>
              <a:rPr lang="ru-RU" dirty="0" smtClean="0"/>
              <a:t>блоков</a:t>
            </a:r>
          </a:p>
        </p:txBody>
      </p:sp>
    </p:spTree>
    <p:extLst>
      <p:ext uri="{BB962C8B-B14F-4D97-AF65-F5344CB8AC3E}">
        <p14:creationId xmlns:p14="http://schemas.microsoft.com/office/powerpoint/2010/main" val="305195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Дифференциальный </a:t>
            </a:r>
            <a:r>
              <a:rPr lang="ru-RU" dirty="0" err="1" smtClean="0"/>
              <a:t>криптоанализ</a:t>
            </a:r>
            <a:r>
              <a:rPr lang="ru-RU" dirty="0" smtClean="0"/>
              <a:t> -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Работает с блочными шифрами, хэш-функциями и поточными шифрами</a:t>
            </a:r>
          </a:p>
          <a:p>
            <a:r>
              <a:rPr lang="ru-RU" dirty="0" smtClean="0"/>
              <a:t>Изучает преобразование разностей между шифруемыми значениями на различных этапах шифрования</a:t>
            </a:r>
          </a:p>
          <a:p>
            <a:r>
              <a:rPr lang="ru-RU" dirty="0" smtClean="0"/>
              <a:t>Обычно использует </a:t>
            </a:r>
            <a:r>
              <a:rPr lang="en-US" dirty="0" smtClean="0"/>
              <a:t>XOR, </a:t>
            </a:r>
            <a:r>
              <a:rPr lang="ru-RU" dirty="0" smtClean="0"/>
              <a:t>возможно сложение </a:t>
            </a:r>
            <a:r>
              <a:rPr lang="ru-RU" dirty="0"/>
              <a:t>по </a:t>
            </a:r>
            <a:r>
              <a:rPr lang="ru-RU" dirty="0" smtClean="0"/>
              <a:t>модулю 2</a:t>
            </a:r>
            <a:r>
              <a:rPr lang="ru-RU" baseline="30000" dirty="0" smtClean="0"/>
              <a:t>32</a:t>
            </a:r>
            <a:endParaRPr lang="en-US" dirty="0"/>
          </a:p>
          <a:p>
            <a:r>
              <a:rPr lang="ru-RU" dirty="0" smtClean="0"/>
              <a:t>Для атаки требует выборку исходного текста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7546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История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Предложен </a:t>
            </a:r>
            <a:r>
              <a:rPr lang="ru-RU" dirty="0"/>
              <a:t>в 1990 году израильскими специалистами Эли </a:t>
            </a:r>
            <a:r>
              <a:rPr lang="ru-RU" dirty="0" err="1"/>
              <a:t>Бихамом</a:t>
            </a:r>
            <a:r>
              <a:rPr lang="ru-RU" dirty="0"/>
              <a:t> и </a:t>
            </a:r>
            <a:r>
              <a:rPr lang="ru-RU" dirty="0" err="1"/>
              <a:t>Ади</a:t>
            </a:r>
            <a:r>
              <a:rPr lang="ru-RU" dirty="0"/>
              <a:t> </a:t>
            </a:r>
            <a:r>
              <a:rPr lang="ru-RU" dirty="0" smtClean="0"/>
              <a:t>Шамиром для взлома </a:t>
            </a:r>
            <a:r>
              <a:rPr lang="en-US" dirty="0" smtClean="0"/>
              <a:t>DES-</a:t>
            </a:r>
            <a:r>
              <a:rPr lang="ru-RU" dirty="0" smtClean="0"/>
              <a:t>подобных криптосистем</a:t>
            </a:r>
          </a:p>
          <a:p>
            <a:r>
              <a:rPr lang="ru-RU" dirty="0"/>
              <a:t>В 1994 </a:t>
            </a:r>
            <a:r>
              <a:rPr lang="ru-RU" dirty="0" smtClean="0"/>
              <a:t>году </a:t>
            </a:r>
            <a:r>
              <a:rPr lang="ru-RU" dirty="0"/>
              <a:t>Дон </a:t>
            </a:r>
            <a:r>
              <a:rPr lang="ru-RU" dirty="0" err="1"/>
              <a:t>Копперсмит</a:t>
            </a:r>
            <a:r>
              <a:rPr lang="ru-RU" dirty="0"/>
              <a:t> </a:t>
            </a:r>
            <a:r>
              <a:rPr lang="ru-RU" dirty="0" smtClean="0"/>
              <a:t>подтвердил </a:t>
            </a:r>
            <a:r>
              <a:rPr lang="ru-RU" dirty="0" err="1" smtClean="0"/>
              <a:t>криптостойкость</a:t>
            </a:r>
            <a:r>
              <a:rPr lang="ru-RU" dirty="0" smtClean="0"/>
              <a:t> </a:t>
            </a:r>
            <a:r>
              <a:rPr lang="en-US" dirty="0" smtClean="0"/>
              <a:t>DES-</a:t>
            </a:r>
            <a:r>
              <a:rPr lang="ru-RU" dirty="0" smtClean="0"/>
              <a:t>шифрования, однако </a:t>
            </a:r>
            <a:r>
              <a:rPr lang="en-US" dirty="0" smtClean="0"/>
              <a:t>DES-</a:t>
            </a:r>
            <a:r>
              <a:rPr lang="ru-RU" dirty="0" smtClean="0"/>
              <a:t>подобные шифры менее </a:t>
            </a:r>
            <a:r>
              <a:rPr lang="ru-RU" dirty="0" err="1" smtClean="0"/>
              <a:t>криптостойки</a:t>
            </a:r>
            <a:endParaRPr lang="ru-RU" dirty="0" smtClean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50286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Устойчивость шифров к взлому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err="1" smtClean="0"/>
              <a:t>Lucifer</a:t>
            </a:r>
            <a:r>
              <a:rPr lang="ru-RU" dirty="0" smtClean="0"/>
              <a:t> - менее </a:t>
            </a:r>
            <a:r>
              <a:rPr lang="ru-RU" dirty="0"/>
              <a:t>60 </a:t>
            </a:r>
            <a:r>
              <a:rPr lang="ru-RU" dirty="0" err="1"/>
              <a:t>шифртекстов</a:t>
            </a:r>
            <a:r>
              <a:rPr lang="ru-RU" dirty="0"/>
              <a:t>.</a:t>
            </a:r>
          </a:p>
          <a:p>
            <a:pPr lvl="0"/>
            <a:r>
              <a:rPr lang="ru-RU" dirty="0"/>
              <a:t>FEAL-8 </a:t>
            </a:r>
            <a:r>
              <a:rPr lang="ru-RU" dirty="0" smtClean="0"/>
              <a:t>- менее </a:t>
            </a:r>
            <a:r>
              <a:rPr lang="ru-RU" dirty="0"/>
              <a:t>2000 </a:t>
            </a:r>
            <a:r>
              <a:rPr lang="ru-RU" dirty="0" err="1"/>
              <a:t>шифртекстов</a:t>
            </a:r>
            <a:r>
              <a:rPr lang="ru-RU" dirty="0"/>
              <a:t>.</a:t>
            </a:r>
          </a:p>
          <a:p>
            <a:pPr lvl="0"/>
            <a:r>
              <a:rPr lang="ru-RU" dirty="0"/>
              <a:t>FEAL-4 </a:t>
            </a:r>
            <a:r>
              <a:rPr lang="ru-RU" dirty="0" smtClean="0"/>
              <a:t>- </a:t>
            </a:r>
            <a:r>
              <a:rPr lang="ru-RU" dirty="0"/>
              <a:t>8-и </a:t>
            </a:r>
            <a:r>
              <a:rPr lang="ru-RU" dirty="0" err="1"/>
              <a:t>шифртекстов</a:t>
            </a:r>
            <a:r>
              <a:rPr lang="ru-RU" dirty="0"/>
              <a:t> и </a:t>
            </a:r>
            <a:r>
              <a:rPr lang="ru-RU" dirty="0" smtClean="0"/>
              <a:t>один </a:t>
            </a:r>
            <a:r>
              <a:rPr lang="ru-RU" dirty="0"/>
              <a:t>открытого текста.</a:t>
            </a:r>
          </a:p>
          <a:p>
            <a:pPr lvl="0"/>
            <a:r>
              <a:rPr lang="ru-RU" dirty="0"/>
              <a:t>FEAL-N и FEAL-NX </a:t>
            </a:r>
            <a:r>
              <a:rPr lang="ru-RU" dirty="0" smtClean="0"/>
              <a:t>количество </a:t>
            </a:r>
            <a:r>
              <a:rPr lang="ru-RU" dirty="0"/>
              <a:t>раундов </a:t>
            </a:r>
            <a:r>
              <a:rPr lang="en-US" dirty="0"/>
              <a:t>N</a:t>
            </a:r>
            <a:r>
              <a:rPr lang="ru-RU" dirty="0"/>
              <a:t> &lt;= </a:t>
            </a:r>
            <a:r>
              <a:rPr lang="ru-RU" dirty="0" smtClean="0"/>
              <a:t>31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375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Необходимые компоненты анализа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Выборка исходного текста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Дифференциальная таблица распределения</a:t>
            </a:r>
          </a:p>
        </p:txBody>
      </p:sp>
    </p:spTree>
    <p:extLst>
      <p:ext uri="{BB962C8B-B14F-4D97-AF65-F5344CB8AC3E}">
        <p14:creationId xmlns:p14="http://schemas.microsoft.com/office/powerpoint/2010/main" val="177444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алгоритма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0322" y="2336873"/>
            <a:ext cx="6474458" cy="1015927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ru-RU" dirty="0" smtClean="0"/>
              <a:t>Шифр состоит только из операции </a:t>
            </a:r>
            <a:r>
              <a:rPr lang="en-US" dirty="0" smtClean="0"/>
              <a:t>XOR:</a:t>
            </a:r>
          </a:p>
          <a:p>
            <a:pPr lvl="1"/>
            <a:r>
              <a:rPr lang="ru-RU" dirty="0" smtClean="0"/>
              <a:t>Устанавливаем соотношение </a:t>
            </a:r>
            <a:r>
              <a:rPr lang="en-US" dirty="0" smtClean="0"/>
              <a:t>C1 + C2 = P1 + P2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2827" y="2336873"/>
            <a:ext cx="4170333" cy="2572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80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алгоритма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0322" y="2336873"/>
            <a:ext cx="6586752" cy="14330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2. Наличие 1-ого </a:t>
            </a:r>
            <a:r>
              <a:rPr lang="en-US" dirty="0" smtClean="0"/>
              <a:t>S-</a:t>
            </a:r>
            <a:r>
              <a:rPr lang="ru-RU" dirty="0" smtClean="0"/>
              <a:t>блока:</a:t>
            </a:r>
          </a:p>
          <a:p>
            <a:pPr lvl="1"/>
            <a:r>
              <a:rPr lang="ru-RU" dirty="0" smtClean="0"/>
              <a:t>Устанавливаем количество отношений входной – выходной последовательностей</a:t>
            </a:r>
          </a:p>
          <a:p>
            <a:pPr lvl="1"/>
            <a:r>
              <a:rPr lang="ru-RU" dirty="0" smtClean="0"/>
              <a:t>Составляем вероятностную таблицу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1" y="4120780"/>
            <a:ext cx="5476875" cy="207645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5048" y="4120780"/>
            <a:ext cx="1362075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07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1589" y="2866524"/>
            <a:ext cx="1371600" cy="22479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521" y="3214186"/>
            <a:ext cx="1059180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18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Общая процедура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ru-RU" dirty="0" smtClean="0"/>
              <a:t>Создание таблицы дифференциальных распределений для каждого </a:t>
            </a:r>
            <a:r>
              <a:rPr lang="en-US" dirty="0" smtClean="0"/>
              <a:t>S-</a:t>
            </a:r>
            <a:r>
              <a:rPr lang="ru-RU" dirty="0" smtClean="0"/>
              <a:t>блока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Создание таблицы дифференциальных распределений для всего шифра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Выбор списка исходных текстов на основе созданных таблиц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Сопоставление исходного и зашифрованного текстов</a:t>
            </a:r>
            <a:r>
              <a:rPr lang="ru-RU" dirty="0"/>
              <a:t> </a:t>
            </a:r>
            <a:r>
              <a:rPr lang="ru-RU" dirty="0" smtClean="0"/>
              <a:t>для нахождения некоторых битов в ключе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Возможно использование атаки грубой силы</a:t>
            </a:r>
          </a:p>
        </p:txBody>
      </p:sp>
    </p:spTree>
    <p:extLst>
      <p:ext uri="{BB962C8B-B14F-4D97-AF65-F5344CB8AC3E}">
        <p14:creationId xmlns:p14="http://schemas.microsoft.com/office/powerpoint/2010/main" val="367832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Берлин">
  <a:themeElements>
    <a:clrScheme name="Берлин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Берлин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Берли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Берлин</Template>
  <TotalTime>76</TotalTime>
  <Words>213</Words>
  <Application>Microsoft Office PowerPoint</Application>
  <PresentationFormat>Широкоэкранный</PresentationFormat>
  <Paragraphs>36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3" baseType="lpstr">
      <vt:lpstr>Arial</vt:lpstr>
      <vt:lpstr>Trebuchet MS</vt:lpstr>
      <vt:lpstr>Берлин</vt:lpstr>
      <vt:lpstr>Дифференциальный криптоанализ</vt:lpstr>
      <vt:lpstr>Дифференциальный криптоанализ - </vt:lpstr>
      <vt:lpstr>История</vt:lpstr>
      <vt:lpstr>Устойчивость шифров к взлому</vt:lpstr>
      <vt:lpstr>Необходимые компоненты анализа</vt:lpstr>
      <vt:lpstr>Пример алгоритма</vt:lpstr>
      <vt:lpstr>Пример алгоритма</vt:lpstr>
      <vt:lpstr>Презентация PowerPoint</vt:lpstr>
      <vt:lpstr>Общая процедура</vt:lpstr>
      <vt:lpstr>Недостатки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Дифференциальный криптоанализ</dc:title>
  <dc:creator>Владимир Солодилов</dc:creator>
  <cp:lastModifiedBy>Владимир Солодилов</cp:lastModifiedBy>
  <cp:revision>10</cp:revision>
  <dcterms:created xsi:type="dcterms:W3CDTF">2022-04-01T15:53:19Z</dcterms:created>
  <dcterms:modified xsi:type="dcterms:W3CDTF">2022-04-01T17:09:26Z</dcterms:modified>
</cp:coreProperties>
</file>