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58" r:id="rId4"/>
    <p:sldId id="262" r:id="rId5"/>
    <p:sldId id="263" r:id="rId6"/>
    <p:sldId id="265" r:id="rId7"/>
    <p:sldId id="266" r:id="rId8"/>
    <p:sldId id="268" r:id="rId9"/>
    <p:sldId id="267" r:id="rId10"/>
    <p:sldId id="264" r:id="rId11"/>
    <p:sldId id="260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9" d="100"/>
          <a:sy n="89" d="100"/>
        </p:scale>
        <p:origin x="41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E0307-B85C-446A-8EF0-0407D435D787}" type="datetimeFigureOut">
              <a:rPr lang="en-US" smtClean="0"/>
              <a:t>4/2/2022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662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862E7-95FA-4FC4-9EC5-DDBFA8DC7417}" type="datetimeFigureOut">
              <a:rPr lang="en-US" smtClean="0"/>
              <a:t>4/2/2022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430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987F2-A784-4F72-BB57-0E9EACDE722E}" type="datetimeFigureOut">
              <a:rPr lang="en-US" smtClean="0"/>
              <a:t>4/2/2022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31115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BD51E-4B19-444E-85C0-DBD7EB6263F4}" type="datetimeFigureOut">
              <a:rPr lang="en-US" smtClean="0"/>
              <a:t>4/2/2022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60497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7255A-4AD5-4D3E-9A0A-689DA3BA976C}" type="datetimeFigureOut">
              <a:rPr lang="en-US" smtClean="0"/>
              <a:t>4/2/2022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7790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0AD15-87AC-45B2-9EE5-8D165AF83CD7}" type="datetimeFigureOut">
              <a:rPr lang="en-US" smtClean="0"/>
              <a:t>4/2/2022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86070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0CCD-F0D6-4CC2-A4C8-2D7D0D875F02}" type="datetimeFigureOut">
              <a:rPr lang="en-US" smtClean="0"/>
              <a:t>4/2/2022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87615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E2CC-454D-4466-AC55-B86DA0A87BAE}" type="datetimeFigureOut">
              <a:rPr lang="en-US" smtClean="0"/>
              <a:t>4/2/2022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044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B647B1BF-4039-460D-A637-65428CBD720E}" type="datetimeFigureOut">
              <a:rPr lang="en-US" smtClean="0"/>
              <a:t>4/2/2022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9271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39ACE-9343-4EBE-B5CA-AEA240A1DC53}" type="datetimeFigureOut">
              <a:rPr lang="en-US" smtClean="0"/>
              <a:t>4/2/2022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007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00F7B-89C5-4DF7-A309-6263220147D4}" type="datetimeFigureOut">
              <a:rPr lang="en-US" smtClean="0"/>
              <a:t>4/2/2022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1782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C95DE-FD64-4606-AE61-EC1136867CC6}" type="datetimeFigureOut">
              <a:rPr lang="en-US" smtClean="0"/>
              <a:t>4/2/2022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510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B0BBD-30FE-4CF1-900A-0C45149F8AF8}" type="datetimeFigureOut">
              <a:rPr lang="en-US" smtClean="0"/>
              <a:t>4/2/2022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338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A5F7F-3E81-4C65-A4D1-CB62D5B9DB91}" type="datetimeFigureOut">
              <a:rPr lang="en-US" smtClean="0"/>
              <a:t>4/2/2022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040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ECC86-1672-4627-AEFE-EC5485C73905}" type="datetimeFigureOut">
              <a:rPr lang="en-US" smtClean="0"/>
              <a:t>4/2/2022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922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CB01F-D966-4C62-B900-0BE008A90C98}" type="datetimeFigureOut">
              <a:rPr lang="en-US" smtClean="0"/>
              <a:t>4/2/2022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6462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3A0EA-7DC7-4964-BB97-B173EF3B859A}" type="datetimeFigureOut">
              <a:rPr lang="en-US" smtClean="0"/>
              <a:t>4/2/2022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977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F52CC-F3D9-41D4-BCE4-C208E61A3F31}" type="datetimeFigureOut">
              <a:rPr lang="en-US" smtClean="0"/>
              <a:t>4/2/2022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2518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0322" y="2718486"/>
            <a:ext cx="8144134" cy="1478909"/>
          </a:xfrm>
        </p:spPr>
        <p:txBody>
          <a:bodyPr/>
          <a:lstStyle/>
          <a:p>
            <a:r>
              <a:rPr lang="ru-RU" sz="4800" dirty="0" smtClean="0"/>
              <a:t>Дифференциальный </a:t>
            </a:r>
            <a:r>
              <a:rPr lang="ru-RU" sz="4800" dirty="0" err="1" smtClean="0"/>
              <a:t>криптоанализ</a:t>
            </a:r>
            <a:endParaRPr lang="ru-RU" sz="48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Презентация подготовлена студентом группы с1-ИБС-32</a:t>
            </a:r>
          </a:p>
          <a:p>
            <a:r>
              <a:rPr lang="ru-RU" dirty="0" err="1" smtClean="0"/>
              <a:t>Солодиловым</a:t>
            </a:r>
            <a:r>
              <a:rPr lang="ru-RU" dirty="0" smtClean="0"/>
              <a:t> Владимиром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24379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Общая процедура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ru-RU" dirty="0" smtClean="0"/>
              <a:t>Создание таблицы дифференциальных распределений для каждого </a:t>
            </a:r>
            <a:r>
              <a:rPr lang="en-US" dirty="0" smtClean="0"/>
              <a:t>S-</a:t>
            </a:r>
            <a:r>
              <a:rPr lang="ru-RU" dirty="0" smtClean="0"/>
              <a:t>блока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 smtClean="0"/>
              <a:t>Создание таблицы дифференциальных распределений для всего шифра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 smtClean="0"/>
              <a:t>Выбор списка исходных текстов на основе созданных таблиц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 smtClean="0"/>
              <a:t>Сопоставление исходного и зашифрованного текстов</a:t>
            </a:r>
            <a:r>
              <a:rPr lang="ru-RU" dirty="0"/>
              <a:t> </a:t>
            </a:r>
            <a:r>
              <a:rPr lang="ru-RU" dirty="0" smtClean="0"/>
              <a:t>для нахождения некоторых битов в ключе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 smtClean="0"/>
              <a:t>При определенном количестве бит ключа возможно </a:t>
            </a:r>
            <a:r>
              <a:rPr lang="ru-RU" dirty="0" smtClean="0"/>
              <a:t>использование атаки грубой силы</a:t>
            </a:r>
          </a:p>
        </p:txBody>
      </p:sp>
    </p:spTree>
    <p:extLst>
      <p:ext uri="{BB962C8B-B14F-4D97-AF65-F5344CB8AC3E}">
        <p14:creationId xmlns:p14="http://schemas.microsoft.com/office/powerpoint/2010/main" val="3678325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Недостатки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ru-RU" dirty="0" smtClean="0"/>
              <a:t>Большой объем необходимых данных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 smtClean="0"/>
              <a:t>Низкая скорость работы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 smtClean="0"/>
              <a:t>Сильная зависимость от структуры </a:t>
            </a:r>
            <a:r>
              <a:rPr lang="en-US" dirty="0" smtClean="0"/>
              <a:t>S-</a:t>
            </a:r>
            <a:r>
              <a:rPr lang="ru-RU" dirty="0" smtClean="0"/>
              <a:t>блоков</a:t>
            </a:r>
          </a:p>
        </p:txBody>
      </p:sp>
    </p:spTree>
    <p:extLst>
      <p:ext uri="{BB962C8B-B14F-4D97-AF65-F5344CB8AC3E}">
        <p14:creationId xmlns:p14="http://schemas.microsoft.com/office/powerpoint/2010/main" val="3051950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Дифференциальный </a:t>
            </a:r>
            <a:r>
              <a:rPr lang="ru-RU" dirty="0" err="1" smtClean="0"/>
              <a:t>криптоанализ</a:t>
            </a:r>
            <a:r>
              <a:rPr lang="ru-RU" dirty="0" smtClean="0"/>
              <a:t> -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Работает с блочными шифрами, хэш-функциями и поточными шифрами</a:t>
            </a:r>
          </a:p>
          <a:p>
            <a:r>
              <a:rPr lang="ru-RU" dirty="0" smtClean="0"/>
              <a:t>Изучает преобразование разностей между шифруемыми значениями на различных этапах шифрования</a:t>
            </a:r>
          </a:p>
          <a:p>
            <a:r>
              <a:rPr lang="ru-RU" dirty="0" smtClean="0"/>
              <a:t>Обычно использует </a:t>
            </a:r>
            <a:r>
              <a:rPr lang="en-US" dirty="0" smtClean="0"/>
              <a:t>XOR, </a:t>
            </a:r>
            <a:r>
              <a:rPr lang="ru-RU" dirty="0" smtClean="0"/>
              <a:t>возможно сложение </a:t>
            </a:r>
            <a:r>
              <a:rPr lang="ru-RU" dirty="0"/>
              <a:t>по </a:t>
            </a:r>
            <a:r>
              <a:rPr lang="ru-RU" dirty="0" smtClean="0"/>
              <a:t>модулю 2</a:t>
            </a:r>
            <a:r>
              <a:rPr lang="ru-RU" baseline="30000" dirty="0" smtClean="0"/>
              <a:t>32</a:t>
            </a:r>
            <a:endParaRPr lang="en-US" dirty="0"/>
          </a:p>
          <a:p>
            <a:r>
              <a:rPr lang="ru-RU" dirty="0" smtClean="0"/>
              <a:t>Для атаки требует выборку исходного текста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75461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История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Предложен </a:t>
            </a:r>
            <a:r>
              <a:rPr lang="ru-RU" dirty="0"/>
              <a:t>в 1990 году израильскими специалистами Эли </a:t>
            </a:r>
            <a:r>
              <a:rPr lang="ru-RU" dirty="0" err="1"/>
              <a:t>Бихамом</a:t>
            </a:r>
            <a:r>
              <a:rPr lang="ru-RU" dirty="0"/>
              <a:t> и </a:t>
            </a:r>
            <a:r>
              <a:rPr lang="ru-RU" dirty="0" err="1"/>
              <a:t>Ади</a:t>
            </a:r>
            <a:r>
              <a:rPr lang="ru-RU" dirty="0"/>
              <a:t> </a:t>
            </a:r>
            <a:r>
              <a:rPr lang="ru-RU" dirty="0" smtClean="0"/>
              <a:t>Шамиром для взлома </a:t>
            </a:r>
            <a:r>
              <a:rPr lang="en-US" dirty="0" smtClean="0"/>
              <a:t>DES-</a:t>
            </a:r>
            <a:r>
              <a:rPr lang="ru-RU" dirty="0" smtClean="0"/>
              <a:t>подобных криптосистем</a:t>
            </a:r>
          </a:p>
          <a:p>
            <a:r>
              <a:rPr lang="ru-RU" dirty="0"/>
              <a:t>В 1994 </a:t>
            </a:r>
            <a:r>
              <a:rPr lang="ru-RU" dirty="0" smtClean="0"/>
              <a:t>году </a:t>
            </a:r>
            <a:r>
              <a:rPr lang="ru-RU" dirty="0"/>
              <a:t>Дон </a:t>
            </a:r>
            <a:r>
              <a:rPr lang="ru-RU" dirty="0" err="1"/>
              <a:t>Копперсмит</a:t>
            </a:r>
            <a:r>
              <a:rPr lang="ru-RU" dirty="0"/>
              <a:t> </a:t>
            </a:r>
            <a:r>
              <a:rPr lang="ru-RU" dirty="0" smtClean="0"/>
              <a:t>подтвердил </a:t>
            </a:r>
            <a:r>
              <a:rPr lang="ru-RU" dirty="0" err="1" smtClean="0"/>
              <a:t>криптостойкость</a:t>
            </a:r>
            <a:r>
              <a:rPr lang="ru-RU" dirty="0" smtClean="0"/>
              <a:t> </a:t>
            </a:r>
            <a:r>
              <a:rPr lang="en-US" dirty="0" smtClean="0"/>
              <a:t>DES-</a:t>
            </a:r>
            <a:r>
              <a:rPr lang="ru-RU" dirty="0" smtClean="0"/>
              <a:t>шифрования, однако </a:t>
            </a:r>
            <a:r>
              <a:rPr lang="en-US" dirty="0" smtClean="0"/>
              <a:t>DES-</a:t>
            </a:r>
            <a:r>
              <a:rPr lang="ru-RU" dirty="0" smtClean="0"/>
              <a:t>подобные шифры менее </a:t>
            </a:r>
            <a:r>
              <a:rPr lang="ru-RU" dirty="0" err="1" smtClean="0"/>
              <a:t>криптостойки</a:t>
            </a:r>
            <a:endParaRPr lang="ru-RU" dirty="0" smtClean="0"/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502869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Устойчивость шифров к взлому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 err="1" smtClean="0"/>
              <a:t>Lucifer</a:t>
            </a:r>
            <a:r>
              <a:rPr lang="ru-RU" dirty="0" smtClean="0"/>
              <a:t> - менее </a:t>
            </a:r>
            <a:r>
              <a:rPr lang="ru-RU" dirty="0"/>
              <a:t>60 </a:t>
            </a:r>
            <a:r>
              <a:rPr lang="ru-RU" dirty="0" err="1"/>
              <a:t>шифртекстов</a:t>
            </a:r>
            <a:r>
              <a:rPr lang="ru-RU" dirty="0"/>
              <a:t>.</a:t>
            </a:r>
          </a:p>
          <a:p>
            <a:pPr lvl="0"/>
            <a:r>
              <a:rPr lang="ru-RU" dirty="0"/>
              <a:t>FEAL-8 </a:t>
            </a:r>
            <a:r>
              <a:rPr lang="ru-RU" dirty="0" smtClean="0"/>
              <a:t>- менее </a:t>
            </a:r>
            <a:r>
              <a:rPr lang="ru-RU" dirty="0"/>
              <a:t>2000 </a:t>
            </a:r>
            <a:r>
              <a:rPr lang="ru-RU" dirty="0" err="1"/>
              <a:t>шифртекстов</a:t>
            </a:r>
            <a:r>
              <a:rPr lang="ru-RU" dirty="0"/>
              <a:t>.</a:t>
            </a:r>
          </a:p>
          <a:p>
            <a:pPr lvl="0"/>
            <a:r>
              <a:rPr lang="ru-RU" dirty="0"/>
              <a:t>FEAL-4 </a:t>
            </a:r>
            <a:r>
              <a:rPr lang="ru-RU" dirty="0" smtClean="0"/>
              <a:t>- </a:t>
            </a:r>
            <a:r>
              <a:rPr lang="ru-RU" dirty="0"/>
              <a:t>8-и </a:t>
            </a:r>
            <a:r>
              <a:rPr lang="ru-RU" dirty="0" err="1"/>
              <a:t>шифртекстов</a:t>
            </a:r>
            <a:r>
              <a:rPr lang="ru-RU" dirty="0"/>
              <a:t> и </a:t>
            </a:r>
            <a:r>
              <a:rPr lang="ru-RU" dirty="0" smtClean="0"/>
              <a:t>один </a:t>
            </a:r>
            <a:r>
              <a:rPr lang="ru-RU" dirty="0"/>
              <a:t>открытого текста.</a:t>
            </a:r>
          </a:p>
          <a:p>
            <a:pPr lvl="0"/>
            <a:r>
              <a:rPr lang="ru-RU" dirty="0"/>
              <a:t>FEAL-N и FEAL-NX </a:t>
            </a:r>
            <a:r>
              <a:rPr lang="ru-RU" dirty="0" smtClean="0"/>
              <a:t>количество </a:t>
            </a:r>
            <a:r>
              <a:rPr lang="ru-RU" dirty="0"/>
              <a:t>раундов </a:t>
            </a:r>
            <a:r>
              <a:rPr lang="en-US" dirty="0"/>
              <a:t>N</a:t>
            </a:r>
            <a:r>
              <a:rPr lang="ru-RU" dirty="0"/>
              <a:t> &lt;= </a:t>
            </a:r>
            <a:r>
              <a:rPr lang="ru-RU" dirty="0" smtClean="0"/>
              <a:t>31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83759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Необходимые компоненты анализа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ru-RU" dirty="0" smtClean="0"/>
              <a:t>Выборка исходного текста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 smtClean="0"/>
              <a:t>Дифференциальная таблица распределения</a:t>
            </a:r>
          </a:p>
        </p:txBody>
      </p:sp>
    </p:spTree>
    <p:extLst>
      <p:ext uri="{BB962C8B-B14F-4D97-AF65-F5344CB8AC3E}">
        <p14:creationId xmlns:p14="http://schemas.microsoft.com/office/powerpoint/2010/main" val="1774446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1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0322" y="2336873"/>
            <a:ext cx="6474458" cy="1015927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ru-RU" dirty="0" smtClean="0"/>
              <a:t>Шифр состоит только из операции </a:t>
            </a:r>
            <a:r>
              <a:rPr lang="en-US" dirty="0" smtClean="0"/>
              <a:t>XOR:</a:t>
            </a:r>
          </a:p>
          <a:p>
            <a:pPr lvl="1"/>
            <a:r>
              <a:rPr lang="ru-RU" dirty="0" smtClean="0"/>
              <a:t>Устанавливаем соотношение </a:t>
            </a:r>
            <a:r>
              <a:rPr lang="en-US" dirty="0" smtClean="0"/>
              <a:t>C1 + C2 = P1 + P2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914400" lvl="1" indent="-457200">
              <a:buFont typeface="+mj-lt"/>
              <a:buAutoNum type="arabicPeriod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86800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2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0322" y="2336873"/>
            <a:ext cx="6586752" cy="14330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2. Наличие 1-ого </a:t>
            </a:r>
            <a:r>
              <a:rPr lang="en-US" dirty="0" smtClean="0"/>
              <a:t>S-</a:t>
            </a:r>
            <a:r>
              <a:rPr lang="ru-RU" dirty="0" smtClean="0"/>
              <a:t>блока:</a:t>
            </a:r>
          </a:p>
          <a:p>
            <a:pPr lvl="1"/>
            <a:r>
              <a:rPr lang="ru-RU" dirty="0" smtClean="0"/>
              <a:t>Устанавливаем количество отношений входной – выходной последовательностей</a:t>
            </a:r>
          </a:p>
          <a:p>
            <a:pPr lvl="1"/>
            <a:r>
              <a:rPr lang="ru-RU" dirty="0" smtClean="0"/>
              <a:t>Составляем вероятностную таблицу</a:t>
            </a:r>
            <a:endParaRPr lang="ru-RU" dirty="0"/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3498881"/>
              </p:ext>
            </p:extLst>
          </p:nvPr>
        </p:nvGraphicFramePr>
        <p:xfrm>
          <a:off x="680321" y="4272602"/>
          <a:ext cx="8299638" cy="11245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2182">
                  <a:extLst>
                    <a:ext uri="{9D8B030D-6E8A-4147-A177-3AD203B41FA5}">
                      <a16:colId xmlns:a16="http://schemas.microsoft.com/office/drawing/2014/main" val="1087438029"/>
                    </a:ext>
                  </a:extLst>
                </a:gridCol>
                <a:gridCol w="922182">
                  <a:extLst>
                    <a:ext uri="{9D8B030D-6E8A-4147-A177-3AD203B41FA5}">
                      <a16:colId xmlns:a16="http://schemas.microsoft.com/office/drawing/2014/main" val="2230918151"/>
                    </a:ext>
                  </a:extLst>
                </a:gridCol>
                <a:gridCol w="922182">
                  <a:extLst>
                    <a:ext uri="{9D8B030D-6E8A-4147-A177-3AD203B41FA5}">
                      <a16:colId xmlns:a16="http://schemas.microsoft.com/office/drawing/2014/main" val="3381597346"/>
                    </a:ext>
                  </a:extLst>
                </a:gridCol>
                <a:gridCol w="922182">
                  <a:extLst>
                    <a:ext uri="{9D8B030D-6E8A-4147-A177-3AD203B41FA5}">
                      <a16:colId xmlns:a16="http://schemas.microsoft.com/office/drawing/2014/main" val="2179761905"/>
                    </a:ext>
                  </a:extLst>
                </a:gridCol>
                <a:gridCol w="922182">
                  <a:extLst>
                    <a:ext uri="{9D8B030D-6E8A-4147-A177-3AD203B41FA5}">
                      <a16:colId xmlns:a16="http://schemas.microsoft.com/office/drawing/2014/main" val="1050360810"/>
                    </a:ext>
                  </a:extLst>
                </a:gridCol>
                <a:gridCol w="922182">
                  <a:extLst>
                    <a:ext uri="{9D8B030D-6E8A-4147-A177-3AD203B41FA5}">
                      <a16:colId xmlns:a16="http://schemas.microsoft.com/office/drawing/2014/main" val="1041124462"/>
                    </a:ext>
                  </a:extLst>
                </a:gridCol>
                <a:gridCol w="922182">
                  <a:extLst>
                    <a:ext uri="{9D8B030D-6E8A-4147-A177-3AD203B41FA5}">
                      <a16:colId xmlns:a16="http://schemas.microsoft.com/office/drawing/2014/main" val="941866030"/>
                    </a:ext>
                  </a:extLst>
                </a:gridCol>
                <a:gridCol w="922182">
                  <a:extLst>
                    <a:ext uri="{9D8B030D-6E8A-4147-A177-3AD203B41FA5}">
                      <a16:colId xmlns:a16="http://schemas.microsoft.com/office/drawing/2014/main" val="2911553003"/>
                    </a:ext>
                  </a:extLst>
                </a:gridCol>
                <a:gridCol w="922182">
                  <a:extLst>
                    <a:ext uri="{9D8B030D-6E8A-4147-A177-3AD203B41FA5}">
                      <a16:colId xmlns:a16="http://schemas.microsoft.com/office/drawing/2014/main" val="1358198797"/>
                    </a:ext>
                  </a:extLst>
                </a:gridCol>
              </a:tblGrid>
              <a:tr h="555997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X</a:t>
                      </a:r>
                      <a:endParaRPr lang="ru-RU" sz="2800" dirty="0"/>
                    </a:p>
                  </a:txBody>
                  <a:tcPr marL="135553" marR="135553" marT="67776" marB="67776"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000</a:t>
                      </a:r>
                      <a:endParaRPr lang="ru-RU" sz="2800" dirty="0"/>
                    </a:p>
                  </a:txBody>
                  <a:tcPr marL="135553" marR="135553" marT="67776" marB="67776"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001</a:t>
                      </a:r>
                      <a:endParaRPr lang="ru-RU" sz="2800" dirty="0"/>
                    </a:p>
                  </a:txBody>
                  <a:tcPr marL="135553" marR="135553" marT="67776" marB="67776"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010</a:t>
                      </a:r>
                      <a:endParaRPr lang="ru-RU" sz="2800" dirty="0"/>
                    </a:p>
                  </a:txBody>
                  <a:tcPr marL="135553" marR="135553" marT="67776" marB="67776"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011</a:t>
                      </a:r>
                      <a:endParaRPr lang="ru-RU" sz="2800" dirty="0"/>
                    </a:p>
                  </a:txBody>
                  <a:tcPr marL="135553" marR="135553" marT="67776" marB="67776"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100</a:t>
                      </a:r>
                      <a:endParaRPr lang="ru-RU" sz="2800" dirty="0"/>
                    </a:p>
                  </a:txBody>
                  <a:tcPr marL="135553" marR="135553" marT="67776" marB="67776"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101</a:t>
                      </a:r>
                      <a:endParaRPr lang="ru-RU" sz="2800" dirty="0"/>
                    </a:p>
                  </a:txBody>
                  <a:tcPr marL="135553" marR="135553" marT="67776" marB="67776"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110</a:t>
                      </a:r>
                      <a:endParaRPr lang="ru-RU" sz="2800" dirty="0"/>
                    </a:p>
                  </a:txBody>
                  <a:tcPr marL="135553" marR="135553" marT="67776" marB="67776"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111</a:t>
                      </a:r>
                      <a:endParaRPr lang="ru-RU" sz="2800" dirty="0"/>
                    </a:p>
                  </a:txBody>
                  <a:tcPr marL="135553" marR="135553" marT="67776" marB="67776"/>
                </a:tc>
                <a:extLst>
                  <a:ext uri="{0D108BD9-81ED-4DB2-BD59-A6C34878D82A}">
                    <a16:rowId xmlns:a16="http://schemas.microsoft.com/office/drawing/2014/main" val="636782420"/>
                  </a:ext>
                </a:extLst>
              </a:tr>
              <a:tr h="555997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C</a:t>
                      </a:r>
                      <a:endParaRPr lang="ru-RU" sz="2800" dirty="0"/>
                    </a:p>
                  </a:txBody>
                  <a:tcPr marL="135553" marR="135553" marT="67776" marB="67776"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11</a:t>
                      </a:r>
                      <a:endParaRPr lang="ru-RU" sz="2800" dirty="0"/>
                    </a:p>
                  </a:txBody>
                  <a:tcPr marL="135553" marR="135553" marT="67776" marB="67776"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00</a:t>
                      </a:r>
                      <a:endParaRPr lang="ru-RU" sz="2800" dirty="0"/>
                    </a:p>
                  </a:txBody>
                  <a:tcPr marL="135553" marR="135553" marT="67776" marB="67776"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10</a:t>
                      </a:r>
                      <a:endParaRPr lang="ru-RU" sz="2800" dirty="0"/>
                    </a:p>
                  </a:txBody>
                  <a:tcPr marL="135553" marR="135553" marT="67776" marB="67776"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10</a:t>
                      </a:r>
                      <a:endParaRPr lang="ru-RU" sz="2800" dirty="0"/>
                    </a:p>
                  </a:txBody>
                  <a:tcPr marL="135553" marR="135553" marT="67776" marB="67776"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01</a:t>
                      </a:r>
                      <a:endParaRPr lang="ru-RU" sz="2800" dirty="0"/>
                    </a:p>
                  </a:txBody>
                  <a:tcPr marL="135553" marR="135553" marT="67776" marB="67776"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00</a:t>
                      </a:r>
                      <a:endParaRPr lang="ru-RU" sz="2800" dirty="0"/>
                    </a:p>
                  </a:txBody>
                  <a:tcPr marL="135553" marR="135553" marT="67776" marB="67776"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11</a:t>
                      </a:r>
                      <a:endParaRPr lang="ru-RU" sz="2800" dirty="0"/>
                    </a:p>
                  </a:txBody>
                  <a:tcPr marL="135553" marR="135553" marT="67776" marB="67776"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00</a:t>
                      </a:r>
                      <a:endParaRPr lang="ru-RU" sz="2800" dirty="0"/>
                    </a:p>
                  </a:txBody>
                  <a:tcPr marL="135553" marR="135553" marT="67776" marB="67776"/>
                </a:tc>
                <a:extLst>
                  <a:ext uri="{0D108BD9-81ED-4DB2-BD59-A6C34878D82A}">
                    <a16:rowId xmlns:a16="http://schemas.microsoft.com/office/drawing/2014/main" val="21340113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8072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2</a:t>
            </a:r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4009807"/>
              </p:ext>
            </p:extLst>
          </p:nvPr>
        </p:nvGraphicFramePr>
        <p:xfrm>
          <a:off x="426057" y="2685170"/>
          <a:ext cx="5491476" cy="2505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5246">
                  <a:extLst>
                    <a:ext uri="{9D8B030D-6E8A-4147-A177-3AD203B41FA5}">
                      <a16:colId xmlns:a16="http://schemas.microsoft.com/office/drawing/2014/main" val="3620688664"/>
                    </a:ext>
                  </a:extLst>
                </a:gridCol>
                <a:gridCol w="915246">
                  <a:extLst>
                    <a:ext uri="{9D8B030D-6E8A-4147-A177-3AD203B41FA5}">
                      <a16:colId xmlns:a16="http://schemas.microsoft.com/office/drawing/2014/main" val="3464764074"/>
                    </a:ext>
                  </a:extLst>
                </a:gridCol>
                <a:gridCol w="915246">
                  <a:extLst>
                    <a:ext uri="{9D8B030D-6E8A-4147-A177-3AD203B41FA5}">
                      <a16:colId xmlns:a16="http://schemas.microsoft.com/office/drawing/2014/main" val="3236265173"/>
                    </a:ext>
                  </a:extLst>
                </a:gridCol>
                <a:gridCol w="915246">
                  <a:extLst>
                    <a:ext uri="{9D8B030D-6E8A-4147-A177-3AD203B41FA5}">
                      <a16:colId xmlns:a16="http://schemas.microsoft.com/office/drawing/2014/main" val="1320518025"/>
                    </a:ext>
                  </a:extLst>
                </a:gridCol>
                <a:gridCol w="915246">
                  <a:extLst>
                    <a:ext uri="{9D8B030D-6E8A-4147-A177-3AD203B41FA5}">
                      <a16:colId xmlns:a16="http://schemas.microsoft.com/office/drawing/2014/main" val="1465210887"/>
                    </a:ext>
                  </a:extLst>
                </a:gridCol>
                <a:gridCol w="915246">
                  <a:extLst>
                    <a:ext uri="{9D8B030D-6E8A-4147-A177-3AD203B41FA5}">
                      <a16:colId xmlns:a16="http://schemas.microsoft.com/office/drawing/2014/main" val="3597341724"/>
                    </a:ext>
                  </a:extLst>
                </a:gridCol>
              </a:tblGrid>
              <a:tr h="250548">
                <a:tc>
                  <a:txBody>
                    <a:bodyPr/>
                    <a:lstStyle/>
                    <a:p>
                      <a:pPr algn="ctr"/>
                      <a:endParaRPr lang="ru-RU" sz="1200" dirty="0"/>
                    </a:p>
                  </a:txBody>
                  <a:tcPr marL="61779" marR="61779" marT="30890" marB="30890" anchor="ctr"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C1 + C2</a:t>
                      </a:r>
                      <a:endParaRPr lang="ru-RU" sz="1200" dirty="0"/>
                    </a:p>
                  </a:txBody>
                  <a:tcPr marL="61779" marR="61779" marT="30890" marB="30890"/>
                </a:tc>
                <a:tc hMerge="1">
                  <a:txBody>
                    <a:bodyPr/>
                    <a:lstStyle/>
                    <a:p>
                      <a:endParaRPr lang="ru-RU" sz="1200" dirty="0"/>
                    </a:p>
                  </a:txBody>
                  <a:tcPr marL="61779" marR="61779" marT="30890" marB="30890"/>
                </a:tc>
                <a:tc hMerge="1">
                  <a:txBody>
                    <a:bodyPr/>
                    <a:lstStyle/>
                    <a:p>
                      <a:endParaRPr lang="ru-RU" sz="1200" dirty="0"/>
                    </a:p>
                  </a:txBody>
                  <a:tcPr marL="61779" marR="61779" marT="30890" marB="30890"/>
                </a:tc>
                <a:tc hMerge="1">
                  <a:txBody>
                    <a:bodyPr/>
                    <a:lstStyle/>
                    <a:p>
                      <a:endParaRPr lang="ru-RU" sz="1200" dirty="0"/>
                    </a:p>
                  </a:txBody>
                  <a:tcPr marL="61779" marR="61779" marT="30890" marB="30890"/>
                </a:tc>
                <a:tc hMerge="1">
                  <a:txBody>
                    <a:bodyPr/>
                    <a:lstStyle/>
                    <a:p>
                      <a:endParaRPr lang="ru-RU" sz="1200" dirty="0"/>
                    </a:p>
                  </a:txBody>
                  <a:tcPr marL="61779" marR="61779" marT="30890" marB="30890"/>
                </a:tc>
                <a:extLst>
                  <a:ext uri="{0D108BD9-81ED-4DB2-BD59-A6C34878D82A}">
                    <a16:rowId xmlns:a16="http://schemas.microsoft.com/office/drawing/2014/main" val="2122905449"/>
                  </a:ext>
                </a:extLst>
              </a:tr>
              <a:tr h="250548">
                <a:tc rowSpan="9"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P1 + P2</a:t>
                      </a:r>
                      <a:endParaRPr lang="ru-RU" sz="1200" dirty="0"/>
                    </a:p>
                  </a:txBody>
                  <a:tcPr marL="61779" marR="61779" marT="30890" marB="30890" anchor="ctr"/>
                </a:tc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 marL="61779" marR="61779" marT="30890" marB="30890"/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00</a:t>
                      </a:r>
                      <a:endParaRPr lang="ru-RU" sz="1200" dirty="0"/>
                    </a:p>
                  </a:txBody>
                  <a:tcPr marL="61779" marR="61779" marT="30890" marB="30890"/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01</a:t>
                      </a:r>
                      <a:endParaRPr lang="ru-RU" sz="1200" dirty="0"/>
                    </a:p>
                  </a:txBody>
                  <a:tcPr marL="61779" marR="61779" marT="30890" marB="30890"/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10</a:t>
                      </a:r>
                      <a:endParaRPr lang="ru-RU" sz="1200" dirty="0"/>
                    </a:p>
                  </a:txBody>
                  <a:tcPr marL="61779" marR="61779" marT="30890" marB="30890"/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11</a:t>
                      </a:r>
                      <a:endParaRPr lang="ru-RU" sz="1200" dirty="0"/>
                    </a:p>
                  </a:txBody>
                  <a:tcPr marL="61779" marR="61779" marT="30890" marB="30890"/>
                </a:tc>
                <a:extLst>
                  <a:ext uri="{0D108BD9-81ED-4DB2-BD59-A6C34878D82A}">
                    <a16:rowId xmlns:a16="http://schemas.microsoft.com/office/drawing/2014/main" val="2452638906"/>
                  </a:ext>
                </a:extLst>
              </a:tr>
              <a:tr h="250548">
                <a:tc vMerge="1">
                  <a:txBody>
                    <a:bodyPr/>
                    <a:lstStyle/>
                    <a:p>
                      <a:endParaRPr lang="ru-RU" sz="1200" dirty="0"/>
                    </a:p>
                  </a:txBody>
                  <a:tcPr marL="61779" marR="61779" marT="30890" marB="30890"/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000</a:t>
                      </a:r>
                      <a:endParaRPr lang="ru-RU" sz="1200" dirty="0"/>
                    </a:p>
                  </a:txBody>
                  <a:tcPr marL="61779" marR="61779" marT="30890" marB="30890"/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8</a:t>
                      </a:r>
                      <a:endParaRPr lang="ru-RU" sz="1200" dirty="0"/>
                    </a:p>
                  </a:txBody>
                  <a:tcPr marL="61779" marR="61779" marT="30890" marB="30890"/>
                </a:tc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 marL="61779" marR="61779" marT="30890" marB="30890"/>
                </a:tc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 marL="61779" marR="61779" marT="30890" marB="30890"/>
                </a:tc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 marL="61779" marR="61779" marT="30890" marB="30890"/>
                </a:tc>
                <a:extLst>
                  <a:ext uri="{0D108BD9-81ED-4DB2-BD59-A6C34878D82A}">
                    <a16:rowId xmlns:a16="http://schemas.microsoft.com/office/drawing/2014/main" val="3429442993"/>
                  </a:ext>
                </a:extLst>
              </a:tr>
              <a:tr h="250548">
                <a:tc vMerge="1">
                  <a:txBody>
                    <a:bodyPr/>
                    <a:lstStyle/>
                    <a:p>
                      <a:endParaRPr lang="ru-RU" sz="1200" dirty="0"/>
                    </a:p>
                  </a:txBody>
                  <a:tcPr marL="61779" marR="61779" marT="30890" marB="30890"/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001</a:t>
                      </a:r>
                      <a:endParaRPr lang="ru-RU" sz="1200" dirty="0"/>
                    </a:p>
                  </a:txBody>
                  <a:tcPr marL="61779" marR="61779" marT="30890" marB="30890"/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2</a:t>
                      </a:r>
                      <a:endParaRPr lang="ru-RU" sz="1200" dirty="0"/>
                    </a:p>
                  </a:txBody>
                  <a:tcPr marL="61779" marR="61779" marT="30890" marB="30890"/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2</a:t>
                      </a:r>
                      <a:endParaRPr lang="ru-RU" sz="1200" dirty="0"/>
                    </a:p>
                  </a:txBody>
                  <a:tcPr marL="61779" marR="61779" marT="30890" marB="30890"/>
                </a:tc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 marL="61779" marR="61779" marT="30890" marB="30890"/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4</a:t>
                      </a:r>
                      <a:endParaRPr lang="ru-RU" sz="1200" dirty="0"/>
                    </a:p>
                  </a:txBody>
                  <a:tcPr marL="61779" marR="61779" marT="30890" marB="30890"/>
                </a:tc>
                <a:extLst>
                  <a:ext uri="{0D108BD9-81ED-4DB2-BD59-A6C34878D82A}">
                    <a16:rowId xmlns:a16="http://schemas.microsoft.com/office/drawing/2014/main" val="1386123690"/>
                  </a:ext>
                </a:extLst>
              </a:tr>
              <a:tr h="250548">
                <a:tc vMerge="1">
                  <a:txBody>
                    <a:bodyPr/>
                    <a:lstStyle/>
                    <a:p>
                      <a:endParaRPr lang="ru-RU" sz="1200" dirty="0"/>
                    </a:p>
                  </a:txBody>
                  <a:tcPr marL="61779" marR="61779" marT="30890" marB="30890"/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010</a:t>
                      </a:r>
                      <a:endParaRPr lang="ru-RU" sz="1200" dirty="0"/>
                    </a:p>
                  </a:txBody>
                  <a:tcPr marL="61779" marR="61779" marT="30890" marB="30890"/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2</a:t>
                      </a:r>
                      <a:endParaRPr lang="ru-RU" sz="1200" dirty="0"/>
                    </a:p>
                  </a:txBody>
                  <a:tcPr marL="61779" marR="61779" marT="30890" marB="30890"/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2</a:t>
                      </a:r>
                      <a:endParaRPr lang="ru-RU" sz="1200" dirty="0"/>
                    </a:p>
                  </a:txBody>
                  <a:tcPr marL="61779" marR="61779" marT="30890" marB="30890"/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4</a:t>
                      </a:r>
                      <a:endParaRPr lang="ru-RU" sz="1200" dirty="0"/>
                    </a:p>
                  </a:txBody>
                  <a:tcPr marL="61779" marR="61779" marT="30890" marB="30890"/>
                </a:tc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 marL="61779" marR="61779" marT="30890" marB="30890"/>
                </a:tc>
                <a:extLst>
                  <a:ext uri="{0D108BD9-81ED-4DB2-BD59-A6C34878D82A}">
                    <a16:rowId xmlns:a16="http://schemas.microsoft.com/office/drawing/2014/main" val="807418880"/>
                  </a:ext>
                </a:extLst>
              </a:tr>
              <a:tr h="250548">
                <a:tc vMerge="1">
                  <a:txBody>
                    <a:bodyPr/>
                    <a:lstStyle/>
                    <a:p>
                      <a:endParaRPr lang="ru-RU" sz="1200" dirty="0"/>
                    </a:p>
                  </a:txBody>
                  <a:tcPr marL="61779" marR="61779" marT="30890" marB="30890"/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011</a:t>
                      </a:r>
                      <a:endParaRPr lang="ru-RU" sz="1200" dirty="0"/>
                    </a:p>
                  </a:txBody>
                  <a:tcPr marL="61779" marR="61779" marT="30890" marB="30890"/>
                </a:tc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 marL="61779" marR="61779" marT="30890" marB="30890"/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4</a:t>
                      </a:r>
                      <a:endParaRPr lang="ru-RU" sz="1200" dirty="0"/>
                    </a:p>
                  </a:txBody>
                  <a:tcPr marL="61779" marR="61779" marT="30890" marB="30890"/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2</a:t>
                      </a:r>
                      <a:endParaRPr lang="ru-RU" sz="1200" dirty="0"/>
                    </a:p>
                  </a:txBody>
                  <a:tcPr marL="61779" marR="61779" marT="30890" marB="30890"/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2</a:t>
                      </a:r>
                      <a:endParaRPr lang="ru-RU" sz="1200" dirty="0"/>
                    </a:p>
                  </a:txBody>
                  <a:tcPr marL="61779" marR="61779" marT="30890" marB="30890"/>
                </a:tc>
                <a:extLst>
                  <a:ext uri="{0D108BD9-81ED-4DB2-BD59-A6C34878D82A}">
                    <a16:rowId xmlns:a16="http://schemas.microsoft.com/office/drawing/2014/main" val="2816729819"/>
                  </a:ext>
                </a:extLst>
              </a:tr>
              <a:tr h="250548">
                <a:tc vMerge="1">
                  <a:txBody>
                    <a:bodyPr/>
                    <a:lstStyle/>
                    <a:p>
                      <a:endParaRPr lang="ru-RU" sz="1200" dirty="0"/>
                    </a:p>
                  </a:txBody>
                  <a:tcPr marL="61779" marR="61779" marT="30890" marB="30890"/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100</a:t>
                      </a:r>
                      <a:endParaRPr lang="ru-RU" sz="1200" dirty="0"/>
                    </a:p>
                  </a:txBody>
                  <a:tcPr marL="61779" marR="61779" marT="30890" marB="30890"/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2</a:t>
                      </a:r>
                      <a:endParaRPr lang="ru-RU" sz="1200" dirty="0"/>
                    </a:p>
                  </a:txBody>
                  <a:tcPr marL="61779" marR="61779" marT="30890" marB="30890"/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2</a:t>
                      </a:r>
                      <a:endParaRPr lang="ru-RU" sz="1200" dirty="0"/>
                    </a:p>
                  </a:txBody>
                  <a:tcPr marL="61779" marR="61779" marT="30890" marB="30890"/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4</a:t>
                      </a:r>
                      <a:endParaRPr lang="ru-RU" sz="1200" dirty="0"/>
                    </a:p>
                  </a:txBody>
                  <a:tcPr marL="61779" marR="61779" marT="30890" marB="30890"/>
                </a:tc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 marL="61779" marR="61779" marT="30890" marB="30890"/>
                </a:tc>
                <a:extLst>
                  <a:ext uri="{0D108BD9-81ED-4DB2-BD59-A6C34878D82A}">
                    <a16:rowId xmlns:a16="http://schemas.microsoft.com/office/drawing/2014/main" val="2764329779"/>
                  </a:ext>
                </a:extLst>
              </a:tr>
              <a:tr h="250548">
                <a:tc vMerge="1">
                  <a:txBody>
                    <a:bodyPr/>
                    <a:lstStyle/>
                    <a:p>
                      <a:endParaRPr lang="ru-RU" sz="1200" dirty="0"/>
                    </a:p>
                  </a:txBody>
                  <a:tcPr marL="61779" marR="61779" marT="30890" marB="30890"/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101</a:t>
                      </a:r>
                      <a:endParaRPr lang="ru-RU" sz="1200" dirty="0"/>
                    </a:p>
                  </a:txBody>
                  <a:tcPr marL="61779" marR="61779" marT="30890" marB="30890"/>
                </a:tc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 marL="61779" marR="61779" marT="30890" marB="30890"/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4</a:t>
                      </a:r>
                      <a:endParaRPr lang="ru-RU" sz="1200" dirty="0"/>
                    </a:p>
                  </a:txBody>
                  <a:tcPr marL="61779" marR="61779" marT="30890" marB="30890"/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2</a:t>
                      </a:r>
                      <a:endParaRPr lang="ru-RU" sz="1200" dirty="0"/>
                    </a:p>
                  </a:txBody>
                  <a:tcPr marL="61779" marR="61779" marT="30890" marB="30890"/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2</a:t>
                      </a:r>
                      <a:endParaRPr lang="ru-RU" sz="1200" dirty="0"/>
                    </a:p>
                  </a:txBody>
                  <a:tcPr marL="61779" marR="61779" marT="30890" marB="30890"/>
                </a:tc>
                <a:extLst>
                  <a:ext uri="{0D108BD9-81ED-4DB2-BD59-A6C34878D82A}">
                    <a16:rowId xmlns:a16="http://schemas.microsoft.com/office/drawing/2014/main" val="101956689"/>
                  </a:ext>
                </a:extLst>
              </a:tr>
              <a:tr h="250548">
                <a:tc vMerge="1">
                  <a:txBody>
                    <a:bodyPr/>
                    <a:lstStyle/>
                    <a:p>
                      <a:endParaRPr lang="ru-RU" sz="1200" dirty="0"/>
                    </a:p>
                  </a:txBody>
                  <a:tcPr marL="61779" marR="61779" marT="30890" marB="30890"/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110</a:t>
                      </a:r>
                      <a:endParaRPr lang="ru-RU" sz="1200" dirty="0"/>
                    </a:p>
                  </a:txBody>
                  <a:tcPr marL="61779" marR="61779" marT="30890" marB="30890"/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4</a:t>
                      </a:r>
                      <a:endParaRPr lang="ru-RU" sz="1200" dirty="0"/>
                    </a:p>
                  </a:txBody>
                  <a:tcPr marL="61779" marR="61779" marT="30890" marB="30890"/>
                </a:tc>
                <a:tc>
                  <a:txBody>
                    <a:bodyPr/>
                    <a:lstStyle/>
                    <a:p>
                      <a:endParaRPr lang="ru-RU" sz="1200"/>
                    </a:p>
                  </a:txBody>
                  <a:tcPr marL="61779" marR="61779" marT="30890" marB="30890"/>
                </a:tc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 marL="61779" marR="61779" marT="30890" marB="30890"/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2</a:t>
                      </a:r>
                      <a:endParaRPr lang="ru-RU" sz="1200" dirty="0"/>
                    </a:p>
                  </a:txBody>
                  <a:tcPr marL="61779" marR="61779" marT="30890" marB="30890"/>
                </a:tc>
                <a:extLst>
                  <a:ext uri="{0D108BD9-81ED-4DB2-BD59-A6C34878D82A}">
                    <a16:rowId xmlns:a16="http://schemas.microsoft.com/office/drawing/2014/main" val="898133295"/>
                  </a:ext>
                </a:extLst>
              </a:tr>
              <a:tr h="250548">
                <a:tc vMerge="1">
                  <a:txBody>
                    <a:bodyPr/>
                    <a:lstStyle/>
                    <a:p>
                      <a:endParaRPr lang="ru-RU" sz="1200" dirty="0"/>
                    </a:p>
                  </a:txBody>
                  <a:tcPr marL="61779" marR="61779" marT="30890" marB="30890"/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111</a:t>
                      </a:r>
                      <a:endParaRPr lang="ru-RU" sz="1200" dirty="0"/>
                    </a:p>
                  </a:txBody>
                  <a:tcPr marL="61779" marR="61779" marT="30890" marB="30890"/>
                </a:tc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 marL="61779" marR="61779" marT="30890" marB="30890"/>
                </a:tc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 marL="61779" marR="61779" marT="30890" marB="30890"/>
                </a:tc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 marL="61779" marR="61779" marT="30890" marB="30890"/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6</a:t>
                      </a:r>
                      <a:endParaRPr lang="ru-RU" sz="1200" dirty="0"/>
                    </a:p>
                  </a:txBody>
                  <a:tcPr marL="61779" marR="61779" marT="30890" marB="30890"/>
                </a:tc>
                <a:extLst>
                  <a:ext uri="{0D108BD9-81ED-4DB2-BD59-A6C34878D82A}">
                    <a16:rowId xmlns:a16="http://schemas.microsoft.com/office/drawing/2014/main" val="3251625228"/>
                  </a:ext>
                </a:extLst>
              </a:tr>
            </a:tbl>
          </a:graphicData>
        </a:graphic>
      </p:graphicFrame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6098460"/>
              </p:ext>
            </p:extLst>
          </p:nvPr>
        </p:nvGraphicFramePr>
        <p:xfrm>
          <a:off x="6306239" y="2685170"/>
          <a:ext cx="5491476" cy="2505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5246">
                  <a:extLst>
                    <a:ext uri="{9D8B030D-6E8A-4147-A177-3AD203B41FA5}">
                      <a16:colId xmlns:a16="http://schemas.microsoft.com/office/drawing/2014/main" val="3620688664"/>
                    </a:ext>
                  </a:extLst>
                </a:gridCol>
                <a:gridCol w="915246">
                  <a:extLst>
                    <a:ext uri="{9D8B030D-6E8A-4147-A177-3AD203B41FA5}">
                      <a16:colId xmlns:a16="http://schemas.microsoft.com/office/drawing/2014/main" val="3464764074"/>
                    </a:ext>
                  </a:extLst>
                </a:gridCol>
                <a:gridCol w="915246">
                  <a:extLst>
                    <a:ext uri="{9D8B030D-6E8A-4147-A177-3AD203B41FA5}">
                      <a16:colId xmlns:a16="http://schemas.microsoft.com/office/drawing/2014/main" val="3236265173"/>
                    </a:ext>
                  </a:extLst>
                </a:gridCol>
                <a:gridCol w="915246">
                  <a:extLst>
                    <a:ext uri="{9D8B030D-6E8A-4147-A177-3AD203B41FA5}">
                      <a16:colId xmlns:a16="http://schemas.microsoft.com/office/drawing/2014/main" val="1320518025"/>
                    </a:ext>
                  </a:extLst>
                </a:gridCol>
                <a:gridCol w="915246">
                  <a:extLst>
                    <a:ext uri="{9D8B030D-6E8A-4147-A177-3AD203B41FA5}">
                      <a16:colId xmlns:a16="http://schemas.microsoft.com/office/drawing/2014/main" val="1465210887"/>
                    </a:ext>
                  </a:extLst>
                </a:gridCol>
                <a:gridCol w="915246">
                  <a:extLst>
                    <a:ext uri="{9D8B030D-6E8A-4147-A177-3AD203B41FA5}">
                      <a16:colId xmlns:a16="http://schemas.microsoft.com/office/drawing/2014/main" val="3597341724"/>
                    </a:ext>
                  </a:extLst>
                </a:gridCol>
              </a:tblGrid>
              <a:tr h="250548">
                <a:tc>
                  <a:txBody>
                    <a:bodyPr/>
                    <a:lstStyle/>
                    <a:p>
                      <a:pPr algn="ctr"/>
                      <a:endParaRPr lang="ru-RU" sz="1200" dirty="0"/>
                    </a:p>
                  </a:txBody>
                  <a:tcPr marL="61779" marR="61779" marT="30890" marB="30890" anchor="ctr"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C1 + C2</a:t>
                      </a:r>
                      <a:endParaRPr lang="ru-RU" sz="1200" dirty="0"/>
                    </a:p>
                  </a:txBody>
                  <a:tcPr marL="61779" marR="61779" marT="30890" marB="30890"/>
                </a:tc>
                <a:tc hMerge="1">
                  <a:txBody>
                    <a:bodyPr/>
                    <a:lstStyle/>
                    <a:p>
                      <a:endParaRPr lang="ru-RU" sz="1200" dirty="0"/>
                    </a:p>
                  </a:txBody>
                  <a:tcPr marL="61779" marR="61779" marT="30890" marB="30890"/>
                </a:tc>
                <a:tc hMerge="1">
                  <a:txBody>
                    <a:bodyPr/>
                    <a:lstStyle/>
                    <a:p>
                      <a:endParaRPr lang="ru-RU" sz="1200" dirty="0"/>
                    </a:p>
                  </a:txBody>
                  <a:tcPr marL="61779" marR="61779" marT="30890" marB="30890"/>
                </a:tc>
                <a:tc hMerge="1">
                  <a:txBody>
                    <a:bodyPr/>
                    <a:lstStyle/>
                    <a:p>
                      <a:endParaRPr lang="ru-RU" sz="1200" dirty="0"/>
                    </a:p>
                  </a:txBody>
                  <a:tcPr marL="61779" marR="61779" marT="30890" marB="30890"/>
                </a:tc>
                <a:tc hMerge="1">
                  <a:txBody>
                    <a:bodyPr/>
                    <a:lstStyle/>
                    <a:p>
                      <a:endParaRPr lang="ru-RU" sz="1200" dirty="0"/>
                    </a:p>
                  </a:txBody>
                  <a:tcPr marL="61779" marR="61779" marT="30890" marB="30890"/>
                </a:tc>
                <a:extLst>
                  <a:ext uri="{0D108BD9-81ED-4DB2-BD59-A6C34878D82A}">
                    <a16:rowId xmlns:a16="http://schemas.microsoft.com/office/drawing/2014/main" val="2122905449"/>
                  </a:ext>
                </a:extLst>
              </a:tr>
              <a:tr h="250548">
                <a:tc rowSpan="9"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P1 + P2</a:t>
                      </a:r>
                      <a:endParaRPr lang="ru-RU" sz="1200" dirty="0"/>
                    </a:p>
                  </a:txBody>
                  <a:tcPr marL="61779" marR="61779" marT="30890" marB="30890" anchor="ctr"/>
                </a:tc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 marL="61779" marR="61779" marT="30890" marB="30890"/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00</a:t>
                      </a:r>
                      <a:endParaRPr lang="ru-RU" sz="1200" dirty="0"/>
                    </a:p>
                  </a:txBody>
                  <a:tcPr marL="61779" marR="61779" marT="30890" marB="30890"/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01</a:t>
                      </a:r>
                      <a:endParaRPr lang="ru-RU" sz="1200" dirty="0"/>
                    </a:p>
                  </a:txBody>
                  <a:tcPr marL="61779" marR="61779" marT="30890" marB="30890"/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10</a:t>
                      </a:r>
                      <a:endParaRPr lang="ru-RU" sz="1200" dirty="0"/>
                    </a:p>
                  </a:txBody>
                  <a:tcPr marL="61779" marR="61779" marT="30890" marB="30890"/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11</a:t>
                      </a:r>
                      <a:endParaRPr lang="ru-RU" sz="1200" dirty="0"/>
                    </a:p>
                  </a:txBody>
                  <a:tcPr marL="61779" marR="61779" marT="30890" marB="30890"/>
                </a:tc>
                <a:extLst>
                  <a:ext uri="{0D108BD9-81ED-4DB2-BD59-A6C34878D82A}">
                    <a16:rowId xmlns:a16="http://schemas.microsoft.com/office/drawing/2014/main" val="2452638906"/>
                  </a:ext>
                </a:extLst>
              </a:tr>
              <a:tr h="250548">
                <a:tc vMerge="1">
                  <a:txBody>
                    <a:bodyPr/>
                    <a:lstStyle/>
                    <a:p>
                      <a:endParaRPr lang="ru-RU" sz="1200" dirty="0"/>
                    </a:p>
                  </a:txBody>
                  <a:tcPr marL="61779" marR="61779" marT="30890" marB="30890"/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000</a:t>
                      </a:r>
                      <a:endParaRPr lang="ru-RU" sz="1200" dirty="0"/>
                    </a:p>
                  </a:txBody>
                  <a:tcPr marL="61779" marR="61779" marT="30890" marB="30890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ru-RU" sz="1200" dirty="0"/>
                    </a:p>
                  </a:txBody>
                  <a:tcPr marL="61779" marR="61779" marT="30890" marB="30890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ru-RU" sz="1200" dirty="0"/>
                    </a:p>
                  </a:txBody>
                  <a:tcPr marL="61779" marR="61779" marT="30890" marB="30890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ru-RU" sz="1200" dirty="0"/>
                    </a:p>
                  </a:txBody>
                  <a:tcPr marL="61779" marR="61779" marT="30890" marB="30890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ru-RU" sz="1200" dirty="0"/>
                    </a:p>
                  </a:txBody>
                  <a:tcPr marL="61779" marR="61779" marT="30890" marB="30890"/>
                </a:tc>
                <a:extLst>
                  <a:ext uri="{0D108BD9-81ED-4DB2-BD59-A6C34878D82A}">
                    <a16:rowId xmlns:a16="http://schemas.microsoft.com/office/drawing/2014/main" val="3429442993"/>
                  </a:ext>
                </a:extLst>
              </a:tr>
              <a:tr h="250548">
                <a:tc vMerge="1">
                  <a:txBody>
                    <a:bodyPr/>
                    <a:lstStyle/>
                    <a:p>
                      <a:endParaRPr lang="ru-RU" sz="1200" dirty="0"/>
                    </a:p>
                  </a:txBody>
                  <a:tcPr marL="61779" marR="61779" marT="30890" marB="30890"/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001</a:t>
                      </a:r>
                      <a:endParaRPr lang="ru-RU" sz="1200" dirty="0"/>
                    </a:p>
                  </a:txBody>
                  <a:tcPr marL="61779" marR="61779" marT="30890" marB="30890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0,25</a:t>
                      </a:r>
                      <a:endParaRPr lang="ru-RU" sz="1200" dirty="0"/>
                    </a:p>
                  </a:txBody>
                  <a:tcPr marL="61779" marR="61779" marT="30890" marB="30890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0,25</a:t>
                      </a:r>
                      <a:endParaRPr lang="ru-RU" sz="1200" dirty="0"/>
                    </a:p>
                  </a:txBody>
                  <a:tcPr marL="61779" marR="61779" marT="30890" marB="30890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ru-RU" sz="1200" dirty="0"/>
                    </a:p>
                  </a:txBody>
                  <a:tcPr marL="61779" marR="61779" marT="30890" marB="30890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0,5</a:t>
                      </a:r>
                      <a:endParaRPr lang="ru-RU" sz="1200" dirty="0"/>
                    </a:p>
                  </a:txBody>
                  <a:tcPr marL="61779" marR="61779" marT="30890" marB="30890"/>
                </a:tc>
                <a:extLst>
                  <a:ext uri="{0D108BD9-81ED-4DB2-BD59-A6C34878D82A}">
                    <a16:rowId xmlns:a16="http://schemas.microsoft.com/office/drawing/2014/main" val="1386123690"/>
                  </a:ext>
                </a:extLst>
              </a:tr>
              <a:tr h="250548">
                <a:tc vMerge="1">
                  <a:txBody>
                    <a:bodyPr/>
                    <a:lstStyle/>
                    <a:p>
                      <a:endParaRPr lang="ru-RU" sz="1200" dirty="0"/>
                    </a:p>
                  </a:txBody>
                  <a:tcPr marL="61779" marR="61779" marT="30890" marB="30890"/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010</a:t>
                      </a:r>
                      <a:endParaRPr lang="ru-RU" sz="1200" dirty="0"/>
                    </a:p>
                  </a:txBody>
                  <a:tcPr marL="61779" marR="61779" marT="30890" marB="30890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0,25</a:t>
                      </a:r>
                      <a:endParaRPr lang="ru-RU" sz="1200" dirty="0"/>
                    </a:p>
                  </a:txBody>
                  <a:tcPr marL="61779" marR="61779" marT="30890" marB="30890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0,25</a:t>
                      </a:r>
                      <a:endParaRPr lang="ru-RU" sz="1200" dirty="0"/>
                    </a:p>
                  </a:txBody>
                  <a:tcPr marL="61779" marR="61779" marT="30890" marB="30890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0,5</a:t>
                      </a:r>
                      <a:endParaRPr lang="ru-RU" sz="1200" dirty="0"/>
                    </a:p>
                  </a:txBody>
                  <a:tcPr marL="61779" marR="61779" marT="30890" marB="30890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ru-RU" sz="1200" dirty="0"/>
                    </a:p>
                  </a:txBody>
                  <a:tcPr marL="61779" marR="61779" marT="30890" marB="30890"/>
                </a:tc>
                <a:extLst>
                  <a:ext uri="{0D108BD9-81ED-4DB2-BD59-A6C34878D82A}">
                    <a16:rowId xmlns:a16="http://schemas.microsoft.com/office/drawing/2014/main" val="807418880"/>
                  </a:ext>
                </a:extLst>
              </a:tr>
              <a:tr h="250548">
                <a:tc vMerge="1">
                  <a:txBody>
                    <a:bodyPr/>
                    <a:lstStyle/>
                    <a:p>
                      <a:endParaRPr lang="ru-RU" sz="1200" dirty="0"/>
                    </a:p>
                  </a:txBody>
                  <a:tcPr marL="61779" marR="61779" marT="30890" marB="30890"/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011</a:t>
                      </a:r>
                      <a:endParaRPr lang="ru-RU" sz="1200" dirty="0"/>
                    </a:p>
                  </a:txBody>
                  <a:tcPr marL="61779" marR="61779" marT="30890" marB="30890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ru-RU" sz="1200" dirty="0"/>
                    </a:p>
                  </a:txBody>
                  <a:tcPr marL="61779" marR="61779" marT="30890" marB="30890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0,5</a:t>
                      </a:r>
                      <a:endParaRPr lang="ru-RU" sz="1200" dirty="0"/>
                    </a:p>
                  </a:txBody>
                  <a:tcPr marL="61779" marR="61779" marT="30890" marB="30890"/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0</a:t>
                      </a:r>
                      <a:r>
                        <a:rPr lang="en-US" sz="1200" dirty="0" smtClean="0"/>
                        <a:t>,25</a:t>
                      </a:r>
                      <a:endParaRPr lang="ru-RU" sz="1200" dirty="0"/>
                    </a:p>
                  </a:txBody>
                  <a:tcPr marL="61779" marR="61779" marT="30890" marB="30890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0,25</a:t>
                      </a:r>
                      <a:endParaRPr lang="ru-RU" sz="1200" dirty="0"/>
                    </a:p>
                  </a:txBody>
                  <a:tcPr marL="61779" marR="61779" marT="30890" marB="30890"/>
                </a:tc>
                <a:extLst>
                  <a:ext uri="{0D108BD9-81ED-4DB2-BD59-A6C34878D82A}">
                    <a16:rowId xmlns:a16="http://schemas.microsoft.com/office/drawing/2014/main" val="2816729819"/>
                  </a:ext>
                </a:extLst>
              </a:tr>
              <a:tr h="250548">
                <a:tc vMerge="1">
                  <a:txBody>
                    <a:bodyPr/>
                    <a:lstStyle/>
                    <a:p>
                      <a:endParaRPr lang="ru-RU" sz="1200" dirty="0"/>
                    </a:p>
                  </a:txBody>
                  <a:tcPr marL="61779" marR="61779" marT="30890" marB="30890"/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100</a:t>
                      </a:r>
                      <a:endParaRPr lang="ru-RU" sz="1200" dirty="0"/>
                    </a:p>
                  </a:txBody>
                  <a:tcPr marL="61779" marR="61779" marT="30890" marB="30890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0,25</a:t>
                      </a:r>
                      <a:endParaRPr lang="ru-RU" sz="1200" dirty="0"/>
                    </a:p>
                  </a:txBody>
                  <a:tcPr marL="61779" marR="61779" marT="30890" marB="30890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0,25</a:t>
                      </a:r>
                      <a:endParaRPr lang="ru-RU" sz="1200" dirty="0"/>
                    </a:p>
                  </a:txBody>
                  <a:tcPr marL="61779" marR="61779" marT="30890" marB="30890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0,5</a:t>
                      </a:r>
                      <a:endParaRPr lang="ru-RU" sz="1200" dirty="0"/>
                    </a:p>
                  </a:txBody>
                  <a:tcPr marL="61779" marR="61779" marT="30890" marB="30890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ru-RU" sz="1200" dirty="0"/>
                    </a:p>
                  </a:txBody>
                  <a:tcPr marL="61779" marR="61779" marT="30890" marB="30890"/>
                </a:tc>
                <a:extLst>
                  <a:ext uri="{0D108BD9-81ED-4DB2-BD59-A6C34878D82A}">
                    <a16:rowId xmlns:a16="http://schemas.microsoft.com/office/drawing/2014/main" val="2764329779"/>
                  </a:ext>
                </a:extLst>
              </a:tr>
              <a:tr h="250548">
                <a:tc vMerge="1">
                  <a:txBody>
                    <a:bodyPr/>
                    <a:lstStyle/>
                    <a:p>
                      <a:endParaRPr lang="ru-RU" sz="1200" dirty="0"/>
                    </a:p>
                  </a:txBody>
                  <a:tcPr marL="61779" marR="61779" marT="30890" marB="30890"/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101</a:t>
                      </a:r>
                      <a:endParaRPr lang="ru-RU" sz="1200" dirty="0"/>
                    </a:p>
                  </a:txBody>
                  <a:tcPr marL="61779" marR="61779" marT="30890" marB="30890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ru-RU" sz="1200" dirty="0"/>
                    </a:p>
                  </a:txBody>
                  <a:tcPr marL="61779" marR="61779" marT="30890" marB="30890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0,5</a:t>
                      </a:r>
                      <a:endParaRPr lang="ru-RU" sz="1200" dirty="0"/>
                    </a:p>
                  </a:txBody>
                  <a:tcPr marL="61779" marR="61779" marT="30890" marB="30890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0,25</a:t>
                      </a:r>
                      <a:endParaRPr lang="ru-RU" sz="1200" dirty="0"/>
                    </a:p>
                  </a:txBody>
                  <a:tcPr marL="61779" marR="61779" marT="30890" marB="30890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0,25</a:t>
                      </a:r>
                      <a:endParaRPr lang="ru-RU" sz="1200" dirty="0"/>
                    </a:p>
                  </a:txBody>
                  <a:tcPr marL="61779" marR="61779" marT="30890" marB="30890"/>
                </a:tc>
                <a:extLst>
                  <a:ext uri="{0D108BD9-81ED-4DB2-BD59-A6C34878D82A}">
                    <a16:rowId xmlns:a16="http://schemas.microsoft.com/office/drawing/2014/main" val="101956689"/>
                  </a:ext>
                </a:extLst>
              </a:tr>
              <a:tr h="250548">
                <a:tc vMerge="1">
                  <a:txBody>
                    <a:bodyPr/>
                    <a:lstStyle/>
                    <a:p>
                      <a:endParaRPr lang="ru-RU" sz="1200" dirty="0"/>
                    </a:p>
                  </a:txBody>
                  <a:tcPr marL="61779" marR="61779" marT="30890" marB="30890"/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110</a:t>
                      </a:r>
                      <a:endParaRPr lang="ru-RU" sz="1200" dirty="0"/>
                    </a:p>
                  </a:txBody>
                  <a:tcPr marL="61779" marR="61779" marT="30890" marB="30890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0,5</a:t>
                      </a:r>
                      <a:endParaRPr lang="ru-RU" sz="1200" dirty="0"/>
                    </a:p>
                  </a:txBody>
                  <a:tcPr marL="61779" marR="61779" marT="30890" marB="30890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ru-RU" sz="1200" dirty="0"/>
                    </a:p>
                  </a:txBody>
                  <a:tcPr marL="61779" marR="61779" marT="30890" marB="30890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0,25</a:t>
                      </a:r>
                      <a:endParaRPr lang="ru-RU" sz="1200" dirty="0"/>
                    </a:p>
                  </a:txBody>
                  <a:tcPr marL="61779" marR="61779" marT="30890" marB="30890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0,25</a:t>
                      </a:r>
                      <a:endParaRPr lang="ru-RU" sz="1200" dirty="0"/>
                    </a:p>
                  </a:txBody>
                  <a:tcPr marL="61779" marR="61779" marT="30890" marB="30890"/>
                </a:tc>
                <a:extLst>
                  <a:ext uri="{0D108BD9-81ED-4DB2-BD59-A6C34878D82A}">
                    <a16:rowId xmlns:a16="http://schemas.microsoft.com/office/drawing/2014/main" val="898133295"/>
                  </a:ext>
                </a:extLst>
              </a:tr>
              <a:tr h="250548">
                <a:tc vMerge="1">
                  <a:txBody>
                    <a:bodyPr/>
                    <a:lstStyle/>
                    <a:p>
                      <a:endParaRPr lang="ru-RU" sz="1200" dirty="0"/>
                    </a:p>
                  </a:txBody>
                  <a:tcPr marL="61779" marR="61779" marT="30890" marB="30890"/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111</a:t>
                      </a:r>
                      <a:endParaRPr lang="ru-RU" sz="1200" dirty="0"/>
                    </a:p>
                  </a:txBody>
                  <a:tcPr marL="61779" marR="61779" marT="30890" marB="30890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ru-RU" sz="1200" dirty="0"/>
                    </a:p>
                  </a:txBody>
                  <a:tcPr marL="61779" marR="61779" marT="30890" marB="30890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ru-RU" sz="1200" dirty="0"/>
                    </a:p>
                  </a:txBody>
                  <a:tcPr marL="61779" marR="61779" marT="30890" marB="30890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0,25</a:t>
                      </a:r>
                      <a:endParaRPr lang="ru-RU" sz="1200" dirty="0"/>
                    </a:p>
                  </a:txBody>
                  <a:tcPr marL="61779" marR="61779" marT="30890" marB="30890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0,75</a:t>
                      </a:r>
                      <a:endParaRPr lang="ru-RU" sz="1200" dirty="0"/>
                    </a:p>
                  </a:txBody>
                  <a:tcPr marL="61779" marR="61779" marT="30890" marB="30890"/>
                </a:tc>
                <a:extLst>
                  <a:ext uri="{0D108BD9-81ED-4DB2-BD59-A6C34878D82A}">
                    <a16:rowId xmlns:a16="http://schemas.microsoft.com/office/drawing/2014/main" val="32516252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65129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2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0320" y="2336872"/>
            <a:ext cx="10344237" cy="4020796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dirty="0" smtClean="0"/>
              <a:t>При </a:t>
            </a:r>
            <a:r>
              <a:rPr lang="en-US" dirty="0" smtClean="0"/>
              <a:t>P1 + P2 = 001, </a:t>
            </a:r>
            <a:r>
              <a:rPr lang="ru-RU" dirty="0" smtClean="0"/>
              <a:t>то</a:t>
            </a:r>
            <a:r>
              <a:rPr lang="en-US" dirty="0" smtClean="0"/>
              <a:t> C1 + C2 = </a:t>
            </a:r>
            <a:r>
              <a:rPr lang="en-US" dirty="0"/>
              <a:t>11 </a:t>
            </a:r>
            <a:r>
              <a:rPr lang="ru-RU" dirty="0"/>
              <a:t>с вероятностью 0,50 ( 50 процентов</a:t>
            </a:r>
            <a:r>
              <a:rPr lang="ru-RU" dirty="0" smtClean="0"/>
              <a:t>): </a:t>
            </a:r>
          </a:p>
          <a:p>
            <a:r>
              <a:rPr lang="ru-RU" dirty="0" smtClean="0"/>
              <a:t>Если </a:t>
            </a:r>
            <a:r>
              <a:rPr lang="en-US" dirty="0" smtClean="0"/>
              <a:t>C1 </a:t>
            </a:r>
            <a:r>
              <a:rPr lang="en-US" dirty="0"/>
              <a:t>= </a:t>
            </a:r>
            <a:r>
              <a:rPr lang="en-US" dirty="0" smtClean="0"/>
              <a:t>00</a:t>
            </a:r>
            <a:r>
              <a:rPr lang="ru-RU" dirty="0" smtClean="0"/>
              <a:t>, получим </a:t>
            </a:r>
            <a:r>
              <a:rPr lang="en-US" dirty="0"/>
              <a:t>P1 = 010 (</a:t>
            </a:r>
            <a:r>
              <a:rPr lang="ru-RU" dirty="0"/>
              <a:t>атака с выборкой зашифрованного текста). </a:t>
            </a:r>
            <a:endParaRPr lang="ru-RU" dirty="0" smtClean="0"/>
          </a:p>
          <a:p>
            <a:r>
              <a:rPr lang="ru-RU" dirty="0" smtClean="0"/>
              <a:t>При </a:t>
            </a:r>
            <a:r>
              <a:rPr lang="en-US" dirty="0" smtClean="0"/>
              <a:t>C2 </a:t>
            </a:r>
            <a:r>
              <a:rPr lang="en-US" dirty="0"/>
              <a:t>= 11 </a:t>
            </a:r>
            <a:r>
              <a:rPr lang="ru-RU" dirty="0" smtClean="0"/>
              <a:t>-</a:t>
            </a:r>
            <a:r>
              <a:rPr lang="en-US" dirty="0" smtClean="0"/>
              <a:t>&gt;</a:t>
            </a:r>
            <a:r>
              <a:rPr lang="ru-RU" dirty="0" smtClean="0"/>
              <a:t> </a:t>
            </a:r>
            <a:r>
              <a:rPr lang="en-US" dirty="0"/>
              <a:t>P2 = 011 (</a:t>
            </a:r>
            <a:r>
              <a:rPr lang="ru-RU" dirty="0"/>
              <a:t>другая атака с выборкой зашифрованного текста). </a:t>
            </a:r>
            <a:endParaRPr lang="ru-RU" dirty="0" smtClean="0"/>
          </a:p>
          <a:p>
            <a:endParaRPr lang="ru-RU" dirty="0"/>
          </a:p>
          <a:p>
            <a:pPr marL="0" indent="0">
              <a:buNone/>
            </a:pPr>
            <a:r>
              <a:rPr lang="ru-RU" dirty="0" smtClean="0"/>
              <a:t>Возвращаемся </a:t>
            </a:r>
            <a:r>
              <a:rPr lang="ru-RU" dirty="0"/>
              <a:t>к анализу, основанному на первой паре, </a:t>
            </a:r>
            <a:r>
              <a:rPr lang="en-US" dirty="0"/>
              <a:t>P1 </a:t>
            </a:r>
            <a:r>
              <a:rPr lang="ru-RU" dirty="0"/>
              <a:t>и </a:t>
            </a:r>
            <a:r>
              <a:rPr lang="en-US" dirty="0"/>
              <a:t>C1</a:t>
            </a:r>
            <a:r>
              <a:rPr lang="en-US" dirty="0" smtClean="0"/>
              <a:t>:</a:t>
            </a:r>
            <a:endParaRPr lang="en-US" dirty="0"/>
          </a:p>
          <a:p>
            <a:r>
              <a:rPr lang="ru-RU" dirty="0" smtClean="0"/>
              <a:t>С1 </a:t>
            </a:r>
            <a:r>
              <a:rPr lang="ru-RU" dirty="0"/>
              <a:t>= 00 </a:t>
            </a:r>
            <a:r>
              <a:rPr lang="ru-RU" dirty="0" smtClean="0"/>
              <a:t>-</a:t>
            </a:r>
            <a:r>
              <a:rPr lang="en-US" dirty="0" smtClean="0"/>
              <a:t>&gt; X1 = 001 </a:t>
            </a:r>
            <a:r>
              <a:rPr lang="ru-RU" dirty="0" smtClean="0"/>
              <a:t>или </a:t>
            </a:r>
            <a:r>
              <a:rPr lang="en-US" dirty="0" smtClean="0"/>
              <a:t>X1 = 111</a:t>
            </a:r>
            <a:endParaRPr lang="en-US" dirty="0"/>
          </a:p>
          <a:p>
            <a:r>
              <a:rPr lang="ru-RU" dirty="0" smtClean="0"/>
              <a:t>Если</a:t>
            </a:r>
            <a:r>
              <a:rPr lang="en-US" dirty="0" smtClean="0"/>
              <a:t> X1 = </a:t>
            </a:r>
            <a:r>
              <a:rPr lang="en-US" dirty="0" smtClean="0"/>
              <a:t>001</a:t>
            </a:r>
            <a:r>
              <a:rPr lang="ru-RU" dirty="0"/>
              <a:t> </a:t>
            </a:r>
            <a:r>
              <a:rPr lang="ru-RU" dirty="0" smtClean="0"/>
              <a:t>-</a:t>
            </a:r>
            <a:r>
              <a:rPr lang="en-US" dirty="0" smtClean="0"/>
              <a:t>&gt; </a:t>
            </a:r>
            <a:r>
              <a:rPr lang="en-US" dirty="0" smtClean="0"/>
              <a:t>K </a:t>
            </a:r>
            <a:r>
              <a:rPr lang="en-US" dirty="0"/>
              <a:t>= </a:t>
            </a:r>
            <a:r>
              <a:rPr lang="en-US" dirty="0" smtClean="0"/>
              <a:t>X1 + P1 = </a:t>
            </a:r>
            <a:r>
              <a:rPr lang="en-US" dirty="0" smtClean="0"/>
              <a:t>011</a:t>
            </a:r>
            <a:endParaRPr lang="ru-RU" dirty="0" smtClean="0"/>
          </a:p>
          <a:p>
            <a:r>
              <a:rPr lang="ru-RU" dirty="0" smtClean="0"/>
              <a:t>Если </a:t>
            </a:r>
            <a:r>
              <a:rPr lang="en-US" dirty="0" smtClean="0"/>
              <a:t>X1 = </a:t>
            </a:r>
            <a:r>
              <a:rPr lang="en-US" dirty="0"/>
              <a:t>111 </a:t>
            </a:r>
            <a:r>
              <a:rPr lang="en-US" dirty="0" smtClean="0"/>
              <a:t>-&gt; K </a:t>
            </a:r>
            <a:r>
              <a:rPr lang="en-US" dirty="0"/>
              <a:t>= </a:t>
            </a:r>
            <a:r>
              <a:rPr lang="en-US" dirty="0" smtClean="0"/>
              <a:t>X1 + P1 </a:t>
            </a:r>
            <a:r>
              <a:rPr lang="en-US" dirty="0"/>
              <a:t>= 101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Используя </a:t>
            </a:r>
            <a:r>
              <a:rPr lang="ru-RU" dirty="0"/>
              <a:t>пару </a:t>
            </a:r>
            <a:r>
              <a:rPr lang="en-US" dirty="0"/>
              <a:t>P2 </a:t>
            </a:r>
            <a:r>
              <a:rPr lang="ru-RU" dirty="0"/>
              <a:t>и </a:t>
            </a:r>
            <a:r>
              <a:rPr lang="en-US" dirty="0"/>
              <a:t>C2, </a:t>
            </a:r>
            <a:r>
              <a:rPr lang="ru-RU" dirty="0" smtClean="0"/>
              <a:t>получим</a:t>
            </a:r>
            <a:endParaRPr lang="ru-RU" dirty="0"/>
          </a:p>
          <a:p>
            <a:r>
              <a:rPr lang="ru-RU" dirty="0" smtClean="0"/>
              <a:t>С2 </a:t>
            </a:r>
            <a:r>
              <a:rPr lang="ru-RU" dirty="0"/>
              <a:t>= 11 </a:t>
            </a:r>
            <a:r>
              <a:rPr lang="ru-RU" dirty="0" smtClean="0"/>
              <a:t>-</a:t>
            </a:r>
            <a:r>
              <a:rPr lang="en-US" dirty="0" smtClean="0"/>
              <a:t>&gt; X2 </a:t>
            </a:r>
            <a:r>
              <a:rPr lang="en-US" dirty="0"/>
              <a:t>= </a:t>
            </a:r>
            <a:r>
              <a:rPr lang="en-US" dirty="0" smtClean="0"/>
              <a:t>000 </a:t>
            </a:r>
            <a:r>
              <a:rPr lang="ru-RU" dirty="0" smtClean="0"/>
              <a:t>или </a:t>
            </a:r>
            <a:r>
              <a:rPr lang="en-US" dirty="0" smtClean="0"/>
              <a:t>X1 </a:t>
            </a:r>
            <a:r>
              <a:rPr lang="en-US" dirty="0"/>
              <a:t>= </a:t>
            </a:r>
            <a:r>
              <a:rPr lang="en-US" dirty="0" smtClean="0"/>
              <a:t>110</a:t>
            </a:r>
            <a:endParaRPr lang="en-US" dirty="0"/>
          </a:p>
          <a:p>
            <a:r>
              <a:rPr lang="ru-RU" dirty="0" smtClean="0"/>
              <a:t>Если </a:t>
            </a:r>
            <a:r>
              <a:rPr lang="en-US" dirty="0" smtClean="0"/>
              <a:t>X2 </a:t>
            </a:r>
            <a:r>
              <a:rPr lang="en-US" dirty="0"/>
              <a:t>= 000 </a:t>
            </a:r>
            <a:r>
              <a:rPr lang="en-US" dirty="0" smtClean="0"/>
              <a:t>-&gt; K </a:t>
            </a:r>
            <a:r>
              <a:rPr lang="en-US" dirty="0"/>
              <a:t>= X2 </a:t>
            </a:r>
            <a:r>
              <a:rPr lang="en-US" dirty="0" smtClean="0"/>
              <a:t>+ P2 </a:t>
            </a:r>
            <a:r>
              <a:rPr lang="en-US" dirty="0"/>
              <a:t>= </a:t>
            </a:r>
            <a:r>
              <a:rPr lang="en-US" dirty="0" smtClean="0"/>
              <a:t>011</a:t>
            </a:r>
            <a:endParaRPr lang="ru-RU" dirty="0" smtClean="0"/>
          </a:p>
          <a:p>
            <a:r>
              <a:rPr lang="ru-RU" dirty="0" smtClean="0"/>
              <a:t>Если</a:t>
            </a:r>
            <a:r>
              <a:rPr lang="en-US" dirty="0" smtClean="0"/>
              <a:t> X2 </a:t>
            </a:r>
            <a:r>
              <a:rPr lang="en-US" dirty="0"/>
              <a:t>= </a:t>
            </a:r>
            <a:r>
              <a:rPr lang="en-US" dirty="0" smtClean="0"/>
              <a:t>110</a:t>
            </a:r>
            <a:r>
              <a:rPr lang="en-US" dirty="0"/>
              <a:t> </a:t>
            </a:r>
            <a:r>
              <a:rPr lang="en-US" dirty="0" smtClean="0"/>
              <a:t>-&gt;</a:t>
            </a:r>
            <a:r>
              <a:rPr lang="en-US" dirty="0" smtClean="0"/>
              <a:t> </a:t>
            </a:r>
            <a:r>
              <a:rPr lang="en-US" dirty="0" smtClean="0"/>
              <a:t>K </a:t>
            </a:r>
            <a:r>
              <a:rPr lang="en-US" dirty="0"/>
              <a:t>= X2 </a:t>
            </a:r>
            <a:r>
              <a:rPr lang="ru-RU" dirty="0" smtClean="0"/>
              <a:t>+</a:t>
            </a:r>
            <a:r>
              <a:rPr lang="en-US" dirty="0" smtClean="0"/>
              <a:t> </a:t>
            </a:r>
            <a:r>
              <a:rPr lang="en-US" dirty="0"/>
              <a:t>P2 = 101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63189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Берлин">
  <a:themeElements>
    <a:clrScheme name="Берлин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Берлин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Берлин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Берлин</Template>
  <TotalTime>168</TotalTime>
  <Words>474</Words>
  <Application>Microsoft Office PowerPoint</Application>
  <PresentationFormat>Широкоэкранный</PresentationFormat>
  <Paragraphs>148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4" baseType="lpstr">
      <vt:lpstr>Arial</vt:lpstr>
      <vt:lpstr>Trebuchet MS</vt:lpstr>
      <vt:lpstr>Берлин</vt:lpstr>
      <vt:lpstr>Дифференциальный криптоанализ</vt:lpstr>
      <vt:lpstr>Дифференциальный криптоанализ - </vt:lpstr>
      <vt:lpstr>История</vt:lpstr>
      <vt:lpstr>Устойчивость шифров к взлому</vt:lpstr>
      <vt:lpstr>Необходимые компоненты анализа</vt:lpstr>
      <vt:lpstr>Пример 1</vt:lpstr>
      <vt:lpstr>Пример 2</vt:lpstr>
      <vt:lpstr>Пример 2</vt:lpstr>
      <vt:lpstr>Пример 2</vt:lpstr>
      <vt:lpstr>Общая процедура</vt:lpstr>
      <vt:lpstr>Недостатки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Дифференциальный криптоанализ</dc:title>
  <dc:creator>Владимир Солодилов</dc:creator>
  <cp:lastModifiedBy>user</cp:lastModifiedBy>
  <cp:revision>20</cp:revision>
  <dcterms:created xsi:type="dcterms:W3CDTF">2022-04-01T15:53:19Z</dcterms:created>
  <dcterms:modified xsi:type="dcterms:W3CDTF">2022-04-02T04:20:14Z</dcterms:modified>
</cp:coreProperties>
</file>