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9" r:id="rId10"/>
    <p:sldId id="264" r:id="rId11"/>
    <p:sldId id="274" r:id="rId12"/>
    <p:sldId id="278" r:id="rId13"/>
    <p:sldId id="276" r:id="rId14"/>
    <p:sldId id="265" r:id="rId15"/>
    <p:sldId id="266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4A74F5-4704-4577-8FCA-3ADD8B506219}">
  <a:tblStyle styleId="{FB4A74F5-4704-4577-8FCA-3ADD8B5062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192" autoAdjust="0"/>
  </p:normalViewPr>
  <p:slideViewPr>
    <p:cSldViewPr snapToGrid="0">
      <p:cViewPr varScale="1">
        <p:scale>
          <a:sx n="93" d="100"/>
          <a:sy n="93" d="100"/>
        </p:scale>
        <p:origin x="102" y="69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Первое с чем столкнулся это создания подсети в </a:t>
            </a:r>
            <a:r>
              <a:rPr lang="en-US" dirty="0"/>
              <a:t>Docker</a:t>
            </a:r>
            <a:r>
              <a:rPr lang="ru-RU" dirty="0"/>
              <a:t>,  а именно определения маски и решением вопроса раздачи </a:t>
            </a:r>
            <a:r>
              <a:rPr lang="en-US" dirty="0" err="1"/>
              <a:t>ip</a:t>
            </a:r>
            <a:r>
              <a:rPr lang="ru-RU" dirty="0"/>
              <a:t>-адресов. </a:t>
            </a:r>
            <a:r>
              <a:rPr lang="en-US" dirty="0"/>
              <a:t> </a:t>
            </a:r>
            <a:r>
              <a:rPr lang="ru-RU" dirty="0"/>
              <a:t>Для дальнейшей персональной настройки, например, при настройке </a:t>
            </a:r>
            <a:r>
              <a:rPr lang="en-US" dirty="0"/>
              <a:t>IPsec</a:t>
            </a:r>
            <a:r>
              <a:rPr lang="ru-RU" dirty="0"/>
              <a:t> и при настройке </a:t>
            </a:r>
            <a:r>
              <a:rPr lang="en-US" dirty="0"/>
              <a:t>BGP</a:t>
            </a:r>
            <a:br>
              <a:rPr lang="ru-RU" dirty="0"/>
            </a:br>
            <a:r>
              <a:rPr lang="ru-RU" dirty="0"/>
              <a:t>Так же пришлось отключать </a:t>
            </a:r>
            <a:r>
              <a:rPr lang="en-US" dirty="0"/>
              <a:t>NAT</a:t>
            </a:r>
            <a:r>
              <a:rPr lang="ru-RU" dirty="0"/>
              <a:t>, чтобы у каждого клиента </a:t>
            </a:r>
            <a:r>
              <a:rPr lang="en-US" dirty="0"/>
              <a:t>DMVPN </a:t>
            </a:r>
            <a:r>
              <a:rPr lang="ru-RU" dirty="0"/>
              <a:t>был собственный внешний адрес.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94635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Данный стенд предназначен для разработки и реализации сценария. Он состоит из С-Терра Шлюза и персонального компьютера, на котором будет развернуто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500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контейнеров. На схеме представлены не только расположение устройств, но и их индивидуальные настройки.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8839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топологии звезда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hub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-n-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spoke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использование GRE-туннелей точка-точка приведёт к большому количеству настроек, так как IP-адреса всех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spoke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-маршрутизаторов должны быть известны и настроены на центральном маршрутизаторе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hub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Альтернативой GRE-туннелей точка-точка является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multipoint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GRE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mGRE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туннель, который позволяет терминировать на себе несколько GRE-туннелей.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mGRE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-туннель позволяет одному GRE-интерфейсу поддерживать несколько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IPsec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-туннелей и упрощает количество и сложность настроек, по сравнению с GRE-туннелями точка-точка.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Next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Hop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Resolution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Protocol (NHRP)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— клиент-серверный протокол преобразования адресов, позволяющий всем хостам, которые находятся в NBMA(Non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Broadcast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Multiple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Access)-сети, динамически выучить NBMA-адреса (физические адреса) друг друга обращаясь к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next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hop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-серверу (NHS). После этого хосты могут обмениваться информацией друг с другом напрямую.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качестве протокола маршрутизации будет использоваться </a:t>
            </a:r>
            <a:r>
              <a:rPr lang="en-US" b="0" i="0" u="none" strike="noStrike" dirty="0">
                <a:solidFill>
                  <a:srgbClr val="002BB8"/>
                </a:solidFill>
                <a:effectLst/>
                <a:latin typeface="Arial" panose="020B0604020202020204" pitchFamily="34" charset="0"/>
              </a:rPr>
              <a:t>BGP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то необходимо: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было задать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номер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AS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, идентификатор маршрутизатора, таймеры, группы соседей, ограничение прослушивания, семейство адресов, сети и другие настройки, необходимые для правильной работы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BGP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 протокола: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Лицензии для каждого контейнера и конфигурационные файлы для VPN клиентов для настройки 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sec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 Для их генерации был написаны отдельные скрипты для импортирования на 1000 клиентов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6032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Перед вами представлен вывод состояний защищенных сессий на центральном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DMVPN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шлюзе.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Был протестирован DMVPN шлюз, по результатам он выдержал подключение 500 клиентов. Сохранил работоспособность и готов для стресс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-т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естов. Таких как выключение включения шлюза, увеличения частоты обмена служебными пакетами. Для этого необходимо реализовать систему мониторинга, чтобы наглядно видеть результаты тестов и сравнивать поведение. Это будет реализовано в дальнейшем.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32710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Так же хотелось показать еще одно место говорящие о подключении 500 клиентов, а именно соседей по </a:t>
            </a:r>
            <a:r>
              <a:rPr lang="en-US" dirty="0"/>
              <a:t>BGP</a:t>
            </a:r>
            <a:r>
              <a:rPr lang="ru-RU" dirty="0"/>
              <a:t> для маршрутизации. Каждый клиент получил все маршруты по </a:t>
            </a:r>
            <a:r>
              <a:rPr lang="en-US" dirty="0"/>
              <a:t>BGP.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17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Network Engineer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Особенности настройки сети в контейнерах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E279E7-FEAB-4742-9838-E109EF5AE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86" y="878674"/>
            <a:ext cx="8524427" cy="37993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00692" y="72612"/>
            <a:ext cx="8630733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От создания </a:t>
            </a:r>
            <a:r>
              <a:rPr lang="en-US" sz="3000" dirty="0" err="1"/>
              <a:t>Dockerfile</a:t>
            </a:r>
            <a:r>
              <a:rPr lang="ru-RU" sz="3000" dirty="0"/>
              <a:t> до запуска контейнера</a:t>
            </a:r>
            <a:endParaRPr sz="3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3FE226-29D8-4DCA-9377-331F3FEAB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01" y="952547"/>
            <a:ext cx="3913120" cy="3670335"/>
          </a:xfrm>
          <a:prstGeom prst="rect">
            <a:avLst/>
          </a:prstGeom>
        </p:spPr>
      </p:pic>
      <p:graphicFrame>
        <p:nvGraphicFramePr>
          <p:cNvPr id="6" name="Google Shape;108;p20">
            <a:extLst>
              <a:ext uri="{FF2B5EF4-FFF2-40B4-BE49-F238E27FC236}">
                <a16:creationId xmlns:a16="http://schemas.microsoft.com/office/drawing/2014/main" id="{283FFE66-1192-4403-8500-C7CE37473A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0660327"/>
              </p:ext>
            </p:extLst>
          </p:nvPr>
        </p:nvGraphicFramePr>
        <p:xfrm>
          <a:off x="4310796" y="952547"/>
          <a:ext cx="4833204" cy="4098932"/>
        </p:xfrm>
        <a:graphic>
          <a:graphicData uri="http://schemas.openxmlformats.org/drawingml/2006/table">
            <a:tbl>
              <a:tblPr>
                <a:noFill/>
                <a:tableStyleId>{FB4A74F5-4704-4577-8FCA-3ADD8B506219}</a:tableStyleId>
              </a:tblPr>
              <a:tblGrid>
                <a:gridCol w="45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23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Определить, какие параметры необходимо отдельно для каждого контейнера и сгенерировать эти индивидуальные конфиги с помощи скрипта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0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с общими для всех настройками </a:t>
                      </a:r>
                      <a:r>
                        <a:rPr lang="en-US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Dockerfile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чтобы получить образ для множества контейнеров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9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Запустить контейнеры и запустить с ожидаемым поведением, например, индивидуальной раздачей </a:t>
                      </a:r>
                      <a:r>
                        <a:rPr lang="en-US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ip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адресов для каждого контейнера. 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6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Написать скрипт, который настраивает контейнер по индивидуальным конфигурационным файлам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42856A2-8723-411C-89C6-3E69882C6AEF}"/>
              </a:ext>
            </a:extLst>
          </p:cNvPr>
          <p:cNvSpPr txBox="1"/>
          <p:nvPr/>
        </p:nvSpPr>
        <p:spPr>
          <a:xfrm>
            <a:off x="5524481" y="644770"/>
            <a:ext cx="2296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25273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114966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</a:t>
            </a:r>
            <a:r>
              <a:rPr lang="ru-RU" sz="3000" dirty="0"/>
              <a:t>а взаимодействия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CB0CBF-52B9-4C7C-8EE8-291887071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142" y="620792"/>
            <a:ext cx="6907715" cy="41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Индивидуальные настройки контейнеров</a:t>
            </a:r>
            <a:endParaRPr sz="3000" dirty="0"/>
          </a:p>
        </p:txBody>
      </p:sp>
      <p:graphicFrame>
        <p:nvGraphicFramePr>
          <p:cNvPr id="5" name="Google Shape;108;p20">
            <a:extLst>
              <a:ext uri="{FF2B5EF4-FFF2-40B4-BE49-F238E27FC236}">
                <a16:creationId xmlns:a16="http://schemas.microsoft.com/office/drawing/2014/main" id="{0945072D-7E26-4560-8C55-28FF85BD7B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0798803"/>
              </p:ext>
            </p:extLst>
          </p:nvPr>
        </p:nvGraphicFramePr>
        <p:xfrm>
          <a:off x="587191" y="1001923"/>
          <a:ext cx="7969617" cy="3810854"/>
        </p:xfrm>
        <a:graphic>
          <a:graphicData uri="http://schemas.openxmlformats.org/drawingml/2006/table">
            <a:tbl>
              <a:tblPr>
                <a:noFill/>
                <a:tableStyleId>{FB4A74F5-4704-4577-8FCA-3ADD8B506219}</a:tableStyleId>
              </a:tblPr>
              <a:tblGrid>
                <a:gridCol w="748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1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29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Настройка </a:t>
                      </a:r>
                      <a:r>
                        <a:rPr lang="en-US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mGRE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-интерфейса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2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Настройка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NHRP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не входит в индивидуальную настройку, так как там будут клиенты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NHRP</a:t>
                      </a:r>
                      <a:endParaRPr lang="ru-RU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29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Настройка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BGP</a:t>
                      </a:r>
                      <a:endParaRPr lang="ru-RU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6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Лицензии для каждого контейнера и конфигурационные файлы для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VPN 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клиентов для настройки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IPsec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64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2742531918"/>
              </p:ext>
            </p:extLst>
          </p:nvPr>
        </p:nvGraphicFramePr>
        <p:xfrm>
          <a:off x="952500" y="142662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{FB4A74F5-4704-4577-8FCA-3ADD8B506219}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Добавить второй шлюз в центральный филиал для отказоустойчивости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Оптимизировать скрипты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Увеличить количество развернутых контейнеров с клиентами 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Добавить систему мониторинга в модель, чтобы снимать и формировать графики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6854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 dirty="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/>
          <a:srcRect t="656" b="656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ru-RU" sz="3000" dirty="0"/>
              <a:t>Автоматизация тестирования </a:t>
            </a:r>
            <a:r>
              <a:rPr lang="en-US" sz="3000" dirty="0"/>
              <a:t>DMVPN </a:t>
            </a:r>
            <a:r>
              <a:rPr lang="ru-RU" sz="3000" dirty="0"/>
              <a:t>шлюзов</a:t>
            </a:r>
            <a:r>
              <a:rPr lang="ru" sz="3000" dirty="0"/>
              <a:t> 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Соломатин Владимир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/>
              <a:t>Инженер </a:t>
            </a:r>
            <a:r>
              <a:rPr lang="en-US" sz="1400" dirty="0"/>
              <a:t>III</a:t>
            </a:r>
            <a:r>
              <a:rPr lang="ru-RU" sz="1400" dirty="0"/>
              <a:t>-категории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/>
              <a:t>ООО С-Терра СиЭсПи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828145263"/>
              </p:ext>
            </p:extLst>
          </p:nvPr>
        </p:nvGraphicFramePr>
        <p:xfrm>
          <a:off x="952500" y="2058925"/>
          <a:ext cx="7239000" cy="1645292"/>
        </p:xfrm>
        <a:graphic>
          <a:graphicData uri="http://schemas.openxmlformats.org/drawingml/2006/table">
            <a:tbl>
              <a:tblPr>
                <a:noFill/>
                <a:tableStyleId>{FB4A74F5-4704-4577-8FCA-3ADD8B506219}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Автоматизировать тестирование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DMVPN 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шлюзов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Оптимизировать ресурсы для тестирования используя контейнеризацию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сценарий для тестирования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Провести тестирование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DMVPN 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шлюзов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958128778"/>
              </p:ext>
            </p:extLst>
          </p:nvPr>
        </p:nvGraphicFramePr>
        <p:xfrm>
          <a:off x="952500" y="1544194"/>
          <a:ext cx="7239000" cy="1275750"/>
        </p:xfrm>
        <a:graphic>
          <a:graphicData uri="http://schemas.openxmlformats.org/drawingml/2006/table">
            <a:tbl>
              <a:tblPr>
                <a:noFill/>
                <a:tableStyleId>{FB4A74F5-4704-4577-8FCA-3ADD8B506219}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 курса выпустился бакалавром с кафедры ТКС, где увлекся сетями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Знал основы компьютерных сетей, принципы, технологии и протоколы. Реального опыта пока мало, стремлюсь его увеличить 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Потребовалось примерно 4 месяцев от задумки до реализации проекта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27522406"/>
              </p:ext>
            </p:extLst>
          </p:nvPr>
        </p:nvGraphicFramePr>
        <p:xfrm>
          <a:off x="952500" y="1544194"/>
          <a:ext cx="7239000" cy="2187102"/>
        </p:xfrm>
        <a:graphic>
          <a:graphicData uri="http://schemas.openxmlformats.org/drawingml/2006/table">
            <a:tbl>
              <a:tblPr>
                <a:noFill/>
                <a:tableStyleId>{FB4A74F5-4704-4577-8FCA-3ADD8B506219}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Целью тестирования была технология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DMVPN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основе, которой лежали несколько технологий: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mGRE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туннели, протокол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NHRP, BGP, IPsec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автоматизации тестирования использовал технологию контейнеризации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а также были написаны скрипты на языке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программирования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на языке оболочки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Bash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целом эксперимент с использованием этих технологий был интересным, не без трудностей. Самая популярная из всех использованных технологий в данном проекте это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Docker.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Зарекомендовал своей гибкостью.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Результаты по </a:t>
            </a:r>
            <a:r>
              <a:rPr lang="en-US" sz="3000" dirty="0"/>
              <a:t>DMVPN</a:t>
            </a:r>
            <a:endParaRPr sz="3000" dirty="0"/>
          </a:p>
        </p:txBody>
      </p:sp>
      <p:sp>
        <p:nvSpPr>
          <p:cNvPr id="5" name="Google Shape;130;p23">
            <a:extLst>
              <a:ext uri="{FF2B5EF4-FFF2-40B4-BE49-F238E27FC236}">
                <a16:creationId xmlns:a16="http://schemas.microsoft.com/office/drawing/2014/main" id="{B3E3DCA4-AED7-4E9C-822B-096125EA14C8}"/>
              </a:ext>
            </a:extLst>
          </p:cNvPr>
          <p:cNvSpPr txBox="1"/>
          <p:nvPr/>
        </p:nvSpPr>
        <p:spPr>
          <a:xfrm>
            <a:off x="1272057" y="1264699"/>
            <a:ext cx="9267729" cy="551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IPsec connections: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 Conn-id (Local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Addr,Port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)-(Remote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Addr,Port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Protocol Action Type Sent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Rcvd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 1 (172.16.100.2,*)-(172.16.0.1,*) 47 ESP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-t-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tunn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1579896 1530672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 2 (172.16.100.2,*)-(172.16.0.2,*) 47 ESP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-t-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tunn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1578784 1528056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 3 (172.16.100.2,*)-(172.16.0.3,*) 47 ESP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-t-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tunn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1578032 1528520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 4 (172.16.100.2,*)-(172.16.0.4,*) 47 ESP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-t-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tunn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1577024 1527616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 5 (172.16.100.2,*)-(172.16.0.5,*) 47 ESP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-t-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tunn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1576072 1514528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……………………………………………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fr-FR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49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fr-FR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49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fr-FR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(172.16.100.2,*)-(172.16.1.241,*) 47 ESP nat-t-tunn 1038560 992256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fr-FR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49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fr-FR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49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fr-FR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(172.16.100.2,*)-(172.16.1.242,*) 47 ESP nat-t-tunn 1037792 974960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fr-FR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49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fr-FR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49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fr-FR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(172.16.100.2,*)-(172.16.1.243,*) 47 ESP nat-t-tunn 1036784 990512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500</a:t>
            </a:r>
            <a:r>
              <a:rPr lang="fr-FR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500</a:t>
            </a:r>
            <a:r>
              <a:rPr lang="fr-FR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(172.16.100.2,*)-(172.16.1.244,*) 47 ESP nat-t-tunn 1035960 989656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009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Результаты по </a:t>
            </a:r>
            <a:r>
              <a:rPr lang="en-US" sz="3000" dirty="0"/>
              <a:t>BGP</a:t>
            </a:r>
            <a:endParaRPr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EE27E-8061-4B1C-950F-A0369E75878E}"/>
              </a:ext>
            </a:extLst>
          </p:cNvPr>
          <p:cNvSpPr txBox="1"/>
          <p:nvPr/>
        </p:nvSpPr>
        <p:spPr>
          <a:xfrm>
            <a:off x="500550" y="878674"/>
            <a:ext cx="886703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Gate-5.0# </a:t>
            </a:r>
            <a:r>
              <a:rPr lang="ru-RU" dirty="0" err="1"/>
              <a:t>show</a:t>
            </a:r>
            <a:r>
              <a:rPr lang="ru-RU" dirty="0"/>
              <a:t> </a:t>
            </a:r>
            <a:r>
              <a:rPr lang="ru-RU" dirty="0" err="1"/>
              <a:t>ip</a:t>
            </a:r>
            <a:r>
              <a:rPr lang="ru-RU" dirty="0"/>
              <a:t> </a:t>
            </a:r>
            <a:r>
              <a:rPr lang="ru-RU" dirty="0" err="1"/>
              <a:t>bgp</a:t>
            </a:r>
            <a:r>
              <a:rPr lang="ru-RU" dirty="0"/>
              <a:t> </a:t>
            </a:r>
            <a:r>
              <a:rPr lang="ru-RU" dirty="0" err="1"/>
              <a:t>summary</a:t>
            </a:r>
            <a:endParaRPr lang="ru-RU" dirty="0"/>
          </a:p>
          <a:p>
            <a:endParaRPr lang="ru-RU" dirty="0"/>
          </a:p>
          <a:p>
            <a:r>
              <a:rPr lang="ru-RU" dirty="0"/>
              <a:t>IPv4 </a:t>
            </a:r>
            <a:r>
              <a:rPr lang="ru-RU" dirty="0" err="1"/>
              <a:t>Unicast</a:t>
            </a:r>
            <a:r>
              <a:rPr lang="ru-RU" dirty="0"/>
              <a:t> </a:t>
            </a:r>
            <a:r>
              <a:rPr lang="ru-RU" dirty="0" err="1"/>
              <a:t>Summary</a:t>
            </a:r>
            <a:r>
              <a:rPr lang="ru-RU" dirty="0"/>
              <a:t> (VRF </a:t>
            </a:r>
            <a:r>
              <a:rPr lang="ru-RU" dirty="0" err="1"/>
              <a:t>default</a:t>
            </a:r>
            <a:r>
              <a:rPr lang="ru-RU" dirty="0"/>
              <a:t>):</a:t>
            </a:r>
          </a:p>
          <a:p>
            <a:r>
              <a:rPr lang="ru-RU" dirty="0"/>
              <a:t>BGP </a:t>
            </a:r>
            <a:r>
              <a:rPr lang="ru-RU" dirty="0" err="1"/>
              <a:t>router</a:t>
            </a:r>
            <a:r>
              <a:rPr lang="ru-RU" dirty="0"/>
              <a:t> </a:t>
            </a:r>
            <a:r>
              <a:rPr lang="ru-RU" dirty="0" err="1"/>
              <a:t>identifier</a:t>
            </a:r>
            <a:r>
              <a:rPr lang="ru-RU" dirty="0"/>
              <a:t> 10.10.3.233, </a:t>
            </a:r>
            <a:r>
              <a:rPr lang="ru-RU" dirty="0" err="1"/>
              <a:t>local</a:t>
            </a:r>
            <a:r>
              <a:rPr lang="ru-RU" dirty="0"/>
              <a:t> AS </a:t>
            </a:r>
            <a:r>
              <a:rPr lang="ru-RU" dirty="0" err="1"/>
              <a:t>number</a:t>
            </a:r>
            <a:r>
              <a:rPr lang="ru-RU" dirty="0"/>
              <a:t> 65000 </a:t>
            </a:r>
            <a:r>
              <a:rPr lang="ru-RU" dirty="0" err="1"/>
              <a:t>vrf-id</a:t>
            </a:r>
            <a:r>
              <a:rPr lang="ru-RU" dirty="0"/>
              <a:t> 0</a:t>
            </a:r>
          </a:p>
          <a:p>
            <a:r>
              <a:rPr lang="ru-RU" dirty="0"/>
              <a:t>BGP </a:t>
            </a:r>
            <a:r>
              <a:rPr lang="ru-RU" dirty="0" err="1"/>
              <a:t>table</a:t>
            </a:r>
            <a:r>
              <a:rPr lang="ru-RU" dirty="0"/>
              <a:t> </a:t>
            </a:r>
            <a:r>
              <a:rPr lang="ru-RU" dirty="0" err="1"/>
              <a:t>version</a:t>
            </a:r>
            <a:r>
              <a:rPr lang="ru-RU" dirty="0"/>
              <a:t> 15514</a:t>
            </a:r>
          </a:p>
          <a:p>
            <a:r>
              <a:rPr lang="ru-RU" dirty="0"/>
              <a:t>RIB </a:t>
            </a:r>
            <a:r>
              <a:rPr lang="ru-RU" dirty="0" err="1"/>
              <a:t>entries</a:t>
            </a:r>
            <a:r>
              <a:rPr lang="ru-RU" dirty="0"/>
              <a:t> 999, </a:t>
            </a:r>
            <a:r>
              <a:rPr lang="ru-RU" dirty="0" err="1"/>
              <a:t>using</a:t>
            </a:r>
            <a:r>
              <a:rPr lang="ru-RU" dirty="0"/>
              <a:t> 187 </a:t>
            </a:r>
            <a:r>
              <a:rPr lang="ru-RU" dirty="0" err="1"/>
              <a:t>KiB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memory</a:t>
            </a:r>
            <a:endParaRPr lang="ru-RU" dirty="0"/>
          </a:p>
          <a:p>
            <a:r>
              <a:rPr lang="ru-RU" dirty="0" err="1"/>
              <a:t>Peers</a:t>
            </a:r>
            <a:r>
              <a:rPr lang="ru-RU" dirty="0"/>
              <a:t> </a:t>
            </a:r>
            <a:r>
              <a:rPr lang="en-US" dirty="0"/>
              <a:t>500</a:t>
            </a:r>
            <a:r>
              <a:rPr lang="ru-RU" dirty="0"/>
              <a:t>, </a:t>
            </a:r>
            <a:r>
              <a:rPr lang="ru-RU" dirty="0" err="1"/>
              <a:t>using</a:t>
            </a:r>
            <a:r>
              <a:rPr lang="ru-RU" dirty="0"/>
              <a:t> 353 </a:t>
            </a:r>
            <a:r>
              <a:rPr lang="ru-RU" dirty="0" err="1"/>
              <a:t>MiB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memory</a:t>
            </a:r>
            <a:endParaRPr lang="ru-RU" dirty="0"/>
          </a:p>
          <a:p>
            <a:r>
              <a:rPr lang="ru-RU" dirty="0" err="1"/>
              <a:t>Peer</a:t>
            </a:r>
            <a:r>
              <a:rPr lang="ru-RU" dirty="0"/>
              <a:t> </a:t>
            </a:r>
            <a:r>
              <a:rPr lang="ru-RU" dirty="0" err="1"/>
              <a:t>groups</a:t>
            </a:r>
            <a:r>
              <a:rPr lang="ru-RU" dirty="0"/>
              <a:t> 1, </a:t>
            </a:r>
            <a:r>
              <a:rPr lang="ru-RU" dirty="0" err="1"/>
              <a:t>using</a:t>
            </a:r>
            <a:r>
              <a:rPr lang="ru-RU" dirty="0"/>
              <a:t> 64 </a:t>
            </a:r>
            <a:r>
              <a:rPr lang="ru-RU" dirty="0" err="1"/>
              <a:t>bytes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memory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Neighbor</a:t>
            </a:r>
            <a:r>
              <a:rPr lang="ru-RU" dirty="0"/>
              <a:t>        V         AS   </a:t>
            </a:r>
            <a:r>
              <a:rPr lang="ru-RU" dirty="0" err="1"/>
              <a:t>MsgRcvd</a:t>
            </a:r>
            <a:r>
              <a:rPr lang="ru-RU" dirty="0"/>
              <a:t>   </a:t>
            </a:r>
            <a:r>
              <a:rPr lang="ru-RU" dirty="0" err="1"/>
              <a:t>MsgSent</a:t>
            </a:r>
            <a:r>
              <a:rPr lang="ru-RU" dirty="0"/>
              <a:t>   </a:t>
            </a:r>
            <a:r>
              <a:rPr lang="ru-RU" dirty="0" err="1"/>
              <a:t>TblVer</a:t>
            </a:r>
            <a:r>
              <a:rPr lang="ru-RU" dirty="0"/>
              <a:t>  </a:t>
            </a:r>
            <a:r>
              <a:rPr lang="ru-RU" dirty="0" err="1"/>
              <a:t>InQ</a:t>
            </a:r>
            <a:r>
              <a:rPr lang="ru-RU" dirty="0"/>
              <a:t> </a:t>
            </a:r>
            <a:r>
              <a:rPr lang="ru-RU" dirty="0" err="1"/>
              <a:t>OutQ</a:t>
            </a:r>
            <a:r>
              <a:rPr lang="ru-RU" dirty="0"/>
              <a:t>  Up/Down State/</a:t>
            </a:r>
            <a:r>
              <a:rPr lang="ru-RU" dirty="0" err="1"/>
              <a:t>PfxRcd</a:t>
            </a:r>
            <a:r>
              <a:rPr lang="ru-RU" dirty="0"/>
              <a:t>   </a:t>
            </a:r>
            <a:r>
              <a:rPr lang="ru-RU" dirty="0" err="1"/>
              <a:t>PfxSnt</a:t>
            </a:r>
            <a:r>
              <a:rPr lang="ru-RU" dirty="0"/>
              <a:t> </a:t>
            </a:r>
            <a:r>
              <a:rPr lang="ru-RU" dirty="0" err="1"/>
              <a:t>Desc</a:t>
            </a:r>
            <a:endParaRPr lang="ru-RU" dirty="0"/>
          </a:p>
          <a:p>
            <a:r>
              <a:rPr lang="ru-RU" dirty="0"/>
              <a:t>*10.10.0.1      4      65000      5862      6362        0    0    0 04:52:58            1      500 N/A</a:t>
            </a:r>
          </a:p>
          <a:p>
            <a:r>
              <a:rPr lang="ru-RU" dirty="0"/>
              <a:t>*10.10.0.2      4      65000      5858      6358        0    0    0 04:52:46            1      500 N/A</a:t>
            </a:r>
            <a:endParaRPr lang="en-US" dirty="0"/>
          </a:p>
          <a:p>
            <a:r>
              <a:rPr lang="en-US" dirty="0"/>
              <a:t>……………………………….</a:t>
            </a:r>
          </a:p>
          <a:p>
            <a:r>
              <a:rPr lang="en-US" dirty="0"/>
              <a:t>*10.10.1.243    4      65000      3431      3931        0    0    0 02:51:25            1      500 N/A</a:t>
            </a:r>
          </a:p>
          <a:p>
            <a:r>
              <a:rPr lang="en-US" dirty="0"/>
              <a:t>*10.10.1.244    4      65000      3428      3927        0    0    0 02:51:14            1      500 N/A</a:t>
            </a:r>
          </a:p>
          <a:p>
            <a:endParaRPr lang="en-US" dirty="0"/>
          </a:p>
          <a:p>
            <a:r>
              <a:rPr lang="en-US" dirty="0"/>
              <a:t>Total number of neighbors 500</a:t>
            </a:r>
          </a:p>
          <a:p>
            <a:r>
              <a:rPr lang="en-US" dirty="0"/>
              <a:t>* - dynamic neighbor</a:t>
            </a:r>
          </a:p>
          <a:p>
            <a:r>
              <a:rPr lang="en-US" dirty="0"/>
              <a:t>500 dynamic neighbor(s), limit 5000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319384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1048</Words>
  <Application>Microsoft Office PowerPoint</Application>
  <PresentationFormat>Экран (16:9)</PresentationFormat>
  <Paragraphs>124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Roboto</vt:lpstr>
      <vt:lpstr>Arial</vt:lpstr>
      <vt:lpstr>Times New Roman</vt:lpstr>
      <vt:lpstr>Courier New</vt:lpstr>
      <vt:lpstr>Светлая тема</vt:lpstr>
      <vt:lpstr>Network Engineer</vt:lpstr>
      <vt:lpstr>Меня хорошо видно &amp; слышно?</vt:lpstr>
      <vt:lpstr>Защита проекта Тема: Автоматизация тестирования DMVPN шлюзов 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Результаты по DMVPN</vt:lpstr>
      <vt:lpstr>Результаты по BGP</vt:lpstr>
      <vt:lpstr>Особенности настройки сети в контейнерах  </vt:lpstr>
      <vt:lpstr>От создания Dockerfile до запуска контейнера</vt:lpstr>
      <vt:lpstr>Схема взаимодействия  </vt:lpstr>
      <vt:lpstr>Индивидуальные настройки контейнеров</vt:lpstr>
      <vt:lpstr>Выводы и планы по развитию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Engineer</dc:title>
  <dc:creator>Lord_PC</dc:creator>
  <cp:lastModifiedBy>Алексей Лукьянов</cp:lastModifiedBy>
  <cp:revision>26</cp:revision>
  <dcterms:modified xsi:type="dcterms:W3CDTF">2024-03-22T16:55:35Z</dcterms:modified>
</cp:coreProperties>
</file>