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9" r:id="rId2"/>
    <p:sldId id="394" r:id="rId3"/>
    <p:sldId id="411" r:id="rId4"/>
    <p:sldId id="419" r:id="rId5"/>
    <p:sldId id="415" r:id="rId6"/>
    <p:sldId id="416" r:id="rId7"/>
    <p:sldId id="420" r:id="rId8"/>
    <p:sldId id="424" r:id="rId9"/>
    <p:sldId id="422" r:id="rId10"/>
    <p:sldId id="425" r:id="rId11"/>
    <p:sldId id="423" r:id="rId12"/>
    <p:sldId id="409" r:id="rId13"/>
    <p:sldId id="418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8E"/>
    <a:srgbClr val="0060A8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81555" autoAdjust="0"/>
  </p:normalViewPr>
  <p:slideViewPr>
    <p:cSldViewPr>
      <p:cViewPr varScale="1">
        <p:scale>
          <a:sx n="93" d="100"/>
          <a:sy n="93" d="100"/>
        </p:scale>
        <p:origin x="96" y="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12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04198BC-6C41-4541-9FB3-6DB6DDB73F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828435-1B86-4C72-AF10-C03EFA405F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81F090-EF8F-4298-A203-5EB4D112D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670262-2C5E-44E9-801D-27ED35D8B2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8F3E0-2F9E-4961-BA3A-39FC5B13D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824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CE1F4-4DDB-430D-B11A-C5F37ABD50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5719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Настройка сети для контейнеров проходило в несколько этапов</a:t>
            </a:r>
          </a:p>
          <a:p>
            <a:pPr marL="342900" lvl="0" indent="-342900" algn="ctr">
              <a:buFont typeface="+mj-lt"/>
              <a:buAutoNum type="arabicPeriod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Был выбран сетевой драйвер, а именно </a:t>
            </a:r>
            <a:r>
              <a:rPr lang="en-US" dirty="0">
                <a:latin typeface="Arial" pitchFamily="34" charset="0"/>
                <a:cs typeface="Arial" pitchFamily="34" charset="0"/>
              </a:rPr>
              <a:t>bridge</a:t>
            </a:r>
          </a:p>
          <a:p>
            <a:pPr marL="342900" lvl="0" indent="-342900" algn="ctr">
              <a:buFont typeface="+mj-lt"/>
              <a:buAutoNum type="arabicPeriod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Была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созданна</a:t>
            </a:r>
            <a:r>
              <a:rPr lang="ru-RU" dirty="0">
                <a:latin typeface="Arial" pitchFamily="34" charset="0"/>
                <a:cs typeface="Arial" pitchFamily="34" charset="0"/>
              </a:rPr>
              <a:t> сеть и определен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диапозон</a:t>
            </a:r>
            <a:r>
              <a:rPr lang="ru-RU" dirty="0">
                <a:latin typeface="Arial" pitchFamily="34" charset="0"/>
                <a:cs typeface="Arial" pitchFamily="34" charset="0"/>
              </a:rPr>
              <a:t> сетевых адресов для всех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контенеров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342900" lvl="0" indent="-342900" algn="ctr">
              <a:buFont typeface="+mj-lt"/>
              <a:buAutoNum type="arabicPeriod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Был отключен </a:t>
            </a:r>
            <a:r>
              <a:rPr lang="en-US" dirty="0">
                <a:latin typeface="Arial" pitchFamily="34" charset="0"/>
                <a:cs typeface="Arial" pitchFamily="34" charset="0"/>
              </a:rPr>
              <a:t>NAT</a:t>
            </a:r>
            <a:r>
              <a:rPr lang="ru-RU" dirty="0">
                <a:latin typeface="Arial" pitchFamily="34" charset="0"/>
                <a:cs typeface="Arial" pitchFamily="34" charset="0"/>
              </a:rPr>
              <a:t>, во избежание конфликтов и неправильной маршрутизации</a:t>
            </a:r>
            <a:br>
              <a:rPr lang="ru-RU" dirty="0">
                <a:latin typeface="Arial" pitchFamily="34" charset="0"/>
                <a:cs typeface="Arial" pitchFamily="34" charset="0"/>
              </a:rPr>
            </a:br>
            <a:endParaRPr lang="ru-RU" sz="1200" dirty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CE1F4-4DDB-430D-B11A-C5F37ABD5065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B0D6FB-86A2-43D2-8B9E-9B027B67528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52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CE1F4-4DDB-430D-B11A-C5F37ABD506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08AF23-6FE0-4A46-AE0F-5EE83DB40E8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05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CE1F4-4DDB-430D-B11A-C5F37ABD5065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C2C514-CFA9-406E-AE8B-51D66A40F67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57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CE1F4-4DDB-430D-B11A-C5F37ABD5065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EEC04F-7BE0-4A3C-B68B-39BBBF567E8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58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CE1F4-4DDB-430D-B11A-C5F37ABD5065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B77966-C168-4E08-A66B-DDE0F4717DC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60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CE1F4-4DDB-430D-B11A-C5F37ABD5065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94F718-339A-4988-855F-693FE8815A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44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91221-B89F-411D-8B52-47B320D8BE2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7A108E-1306-4CB2-BDB4-C4630A63E70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897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91221-B89F-411D-8B52-47B320D8BE2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086890-F52F-4324-B107-3EBEEF8DEFD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56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863AE-2B5E-4A57-93DF-3E72B6DD0434}" type="datetime1">
              <a:rPr lang="ru-RU" smtClean="0"/>
              <a:pPr>
                <a:defRPr/>
              </a:pPr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3146F-5957-4B54-965D-08A3C3EC56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F8A36-BCE0-4D73-BFFC-3E61CCB99611}" type="datetime1">
              <a:rPr lang="ru-RU" smtClean="0"/>
              <a:pPr>
                <a:defRPr/>
              </a:pPr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434A6-A728-4449-9228-463EC54169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AA2F3-4DFF-4C97-A039-F35399B820AB}" type="datetime1">
              <a:rPr lang="ru-RU" smtClean="0"/>
              <a:pPr>
                <a:defRPr/>
              </a:pPr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30069-4674-44F2-A39A-21856A81E9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F72EA-2C0A-4479-B82E-B133331FF24E}" type="datetime1">
              <a:rPr lang="ru-RU" smtClean="0"/>
              <a:pPr>
                <a:defRPr/>
              </a:pPr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F5A07-AEF0-49D0-92D5-B749E28258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E126C-325E-48AC-B71B-ACF0016F3871}" type="datetime1">
              <a:rPr lang="ru-RU" smtClean="0"/>
              <a:pPr>
                <a:defRPr/>
              </a:pPr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5DF26-1185-40BC-8697-6D56B32EDD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4F72F-7AFD-4B92-B2BF-05E2598CDB05}" type="datetime1">
              <a:rPr lang="ru-RU" smtClean="0"/>
              <a:pPr>
                <a:defRPr/>
              </a:pPr>
              <a:t>17.03.2024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F9DD1-5D69-445A-AAFD-CD98D526E7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B75A5-2304-4CED-8274-F6A093B9B15D}" type="datetime1">
              <a:rPr lang="ru-RU" smtClean="0"/>
              <a:pPr>
                <a:defRPr/>
              </a:pPr>
              <a:t>17.03.2024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B97A1-7438-49C0-9D06-11C2D5E274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34FC2-C5F7-486E-BF92-13F02601F099}" type="datetime1">
              <a:rPr lang="ru-RU" smtClean="0"/>
              <a:pPr>
                <a:defRPr/>
              </a:pPr>
              <a:t>17.03.2024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51C85-DA5E-4C3D-995C-7D6CEB97EB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DB95C-3435-472F-B469-DC344613505C}" type="datetime1">
              <a:rPr lang="ru-RU" smtClean="0"/>
              <a:pPr>
                <a:defRPr/>
              </a:pPr>
              <a:t>17.03.2024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2D365-BB09-44D2-87EB-5151D05A31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5E3C3-08EF-4FD2-8BF3-8266366DE2FA}" type="datetime1">
              <a:rPr lang="ru-RU" smtClean="0"/>
              <a:pPr>
                <a:defRPr/>
              </a:pPr>
              <a:t>17.03.2024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24D98-FEE7-447B-8058-7E5E596510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F0453-F245-4466-B261-A7CDAD149DAC}" type="datetime1">
              <a:rPr lang="ru-RU" smtClean="0"/>
              <a:pPr>
                <a:defRPr/>
              </a:pPr>
              <a:t>17.03.2024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5B6A1-F1E7-47DE-A1E9-2321DB0295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A23BC6-CAF2-47C9-BC66-9D19C657B977}" type="datetime1">
              <a:rPr lang="ru-RU" smtClean="0"/>
              <a:pPr>
                <a:defRPr/>
              </a:pPr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6427D6-1387-44F5-98B7-E6EA0195A8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714356"/>
            <a:ext cx="9144000" cy="842436"/>
          </a:xfrm>
        </p:spPr>
        <p:txBody>
          <a:bodyPr/>
          <a:lstStyle/>
          <a:p>
            <a:pPr eaLnBrk="1" hangingPunct="1"/>
            <a:r>
              <a:rPr lang="ru-RU" sz="4000" dirty="0">
                <a:solidFill>
                  <a:schemeClr val="bg1"/>
                </a:solidFill>
                <a:latin typeface="Arial" charset="0"/>
              </a:rPr>
              <a:t>Факультет </a:t>
            </a:r>
            <a:r>
              <a:rPr lang="ru-RU" sz="4000" dirty="0" err="1">
                <a:solidFill>
                  <a:schemeClr val="bg1"/>
                </a:solidFill>
                <a:latin typeface="Arial" charset="0"/>
              </a:rPr>
              <a:t>МПиТК</a:t>
            </a:r>
            <a:r>
              <a:rPr lang="ru-RU" sz="4000" dirty="0">
                <a:solidFill>
                  <a:schemeClr val="bg1"/>
                </a:solidFill>
                <a:latin typeface="Arial" charset="0"/>
              </a:rPr>
              <a:t> Кафедра «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43116"/>
            <a:ext cx="9144000" cy="26432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/>
            </a:pPr>
            <a:endParaRPr lang="ru-RU" sz="3200" b="1" i="1" u="sng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794"/>
            <a:ext cx="91440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0" y="785794"/>
            <a:ext cx="9144000" cy="98702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endParaRPr lang="ru-RU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785794"/>
            <a:ext cx="9144000" cy="57150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ru-RU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Кафедра «Телекоммуникационные системы»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340768"/>
            <a:ext cx="8784976" cy="3341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Направление подготовки: </a:t>
            </a:r>
          </a:p>
          <a:p>
            <a:pPr algn="ctr"/>
            <a:r>
              <a:rPr lang="ru-RU" sz="2000" dirty="0"/>
              <a:t>11.03.02 «Инфокоммуникационные технологии и системы связи»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2000" dirty="0"/>
              <a:t>Профиль: «Сети и системы </a:t>
            </a:r>
            <a:r>
              <a:rPr lang="ru-RU" sz="2000" dirty="0" err="1"/>
              <a:t>инфокоммуникаций</a:t>
            </a:r>
            <a:r>
              <a:rPr lang="ru-RU" sz="2000" dirty="0"/>
              <a:t>»</a:t>
            </a:r>
          </a:p>
          <a:p>
            <a:pPr algn="ctr"/>
            <a:r>
              <a:rPr lang="ru-RU" sz="2000" dirty="0"/>
              <a:t>Квалификация: бакалавр</a:t>
            </a:r>
          </a:p>
          <a:p>
            <a:pPr algn="ctr">
              <a:spcBef>
                <a:spcPts val="2000"/>
              </a:spcBef>
            </a:pPr>
            <a:r>
              <a:rPr lang="ru-RU" altLang="en-US" sz="2000" dirty="0"/>
              <a:t>Тема выпускной квалификационной работы:</a:t>
            </a:r>
          </a:p>
          <a:p>
            <a:pPr algn="ctr">
              <a:spcBef>
                <a:spcPts val="1500"/>
              </a:spcBef>
            </a:pPr>
            <a:r>
              <a:rPr lang="ru-RU" sz="2400" b="1" dirty="0">
                <a:solidFill>
                  <a:srgbClr val="00518E"/>
                </a:solidFill>
              </a:rPr>
              <a:t>Автоматизация процесса нагрузочного тестирования сетевого приложения при помощи контейнеризации</a:t>
            </a:r>
          </a:p>
          <a:p>
            <a:r>
              <a:rPr lang="ru-RU" sz="2400" b="1" dirty="0"/>
              <a:t>	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788" y="4338423"/>
            <a:ext cx="87984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000" b="1" dirty="0"/>
              <a:t>Руководитель: </a:t>
            </a:r>
            <a:r>
              <a:rPr lang="ru-RU" sz="2000" dirty="0"/>
              <a:t>доцент кафедры ТКС, </a:t>
            </a:r>
            <a:r>
              <a:rPr lang="ru-RU" sz="2000" dirty="0" err="1"/>
              <a:t>к.т.н</a:t>
            </a:r>
            <a:r>
              <a:rPr lang="ru-RU" sz="2000" dirty="0"/>
              <a:t>, </a:t>
            </a:r>
            <a:r>
              <a:rPr lang="ru-RU" sz="2000" dirty="0" err="1"/>
              <a:t>Шарамок</a:t>
            </a:r>
            <a:r>
              <a:rPr lang="ru-RU" sz="2000" dirty="0"/>
              <a:t> А. В.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2000" b="1" dirty="0"/>
              <a:t>Консультант: </a:t>
            </a:r>
            <a:r>
              <a:rPr lang="ru-RU" sz="2000" dirty="0"/>
              <a:t>Начальник отдела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2000" dirty="0"/>
              <a:t>интеграционных решений, Новиков В.В..</a:t>
            </a:r>
          </a:p>
          <a:p>
            <a:pPr fontAlgn="auto">
              <a:spcAft>
                <a:spcPts val="0"/>
              </a:spcAft>
              <a:defRPr/>
            </a:pP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ru-RU" sz="2000" b="1" dirty="0"/>
              <a:t>Выполнил студент группы ИКТ-42: </a:t>
            </a:r>
            <a:r>
              <a:rPr lang="ru-RU" sz="2000" dirty="0"/>
              <a:t>Соломатин В.С.</a:t>
            </a:r>
          </a:p>
          <a:p>
            <a:pPr fontAlgn="auto">
              <a:spcAft>
                <a:spcPts val="0"/>
              </a:spcAft>
              <a:defRPr/>
            </a:pP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ru-RU" sz="2000" b="1" dirty="0"/>
              <a:t>Место подготовки ВКР:</a:t>
            </a:r>
            <a:r>
              <a:rPr lang="ru-RU" sz="2000" dirty="0"/>
              <a:t> «С-Терра </a:t>
            </a:r>
            <a:r>
              <a:rPr lang="ru-RU" sz="2000" dirty="0" err="1"/>
              <a:t>СиЭсПи</a:t>
            </a:r>
            <a:r>
              <a:rPr lang="ru-RU" sz="2000" dirty="0"/>
              <a:t>»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56253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Москва, 2023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356990"/>
            <a:ext cx="9144000" cy="5231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n>
                  <a:solidFill>
                    <a:schemeClr val="bg1"/>
                  </a:solidFill>
                </a:ln>
              </a:rPr>
              <a:t>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769264"/>
            <a:ext cx="9144000" cy="57150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ctr">
              <a:defRPr/>
            </a:pPr>
            <a:r>
              <a:rPr lang="ru-RU" sz="2400" b="1" dirty="0">
                <a:solidFill>
                  <a:schemeClr val="bg1"/>
                </a:solidFill>
                <a:cs typeface="Arial" pitchFamily="34" charset="0"/>
              </a:rPr>
              <a:t>Реализация сценария</a:t>
            </a:r>
          </a:p>
        </p:txBody>
      </p:sp>
      <p:sp>
        <p:nvSpPr>
          <p:cNvPr id="11" name="Номер слайда 4"/>
          <p:cNvSpPr txBox="1">
            <a:spLocks/>
          </p:cNvSpPr>
          <p:nvPr/>
        </p:nvSpPr>
        <p:spPr>
          <a:xfrm>
            <a:off x="0" y="6525344"/>
            <a:ext cx="467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F5A07-AEF0-49D0-92D5-B749E2825812}" type="slidenum">
              <a:rPr kumimoji="0" lang="ru-RU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EB3A98B-CF35-4EF5-8E9E-F2E957461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6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D9CFA48-0BEE-4551-8C2E-6493E59F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9E2C7E-D898-47C9-B46B-9136CE279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F62409-0E65-4F55-9226-48C3463AB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53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8D9BFD-74AA-47DC-B5D1-EECD0727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71" y="1468857"/>
            <a:ext cx="9144000" cy="49661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1D4BCB-3116-4437-8B53-89D66A4BE7B0}"/>
              </a:ext>
            </a:extLst>
          </p:cNvPr>
          <p:cNvSpPr txBox="1"/>
          <p:nvPr/>
        </p:nvSpPr>
        <p:spPr>
          <a:xfrm>
            <a:off x="5817961" y="3213262"/>
            <a:ext cx="33123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Постепенное подключение 1000 контейнеров, при </a:t>
            </a:r>
            <a:r>
              <a:rPr lang="en-US" dirty="0"/>
              <a:t>hold-time </a:t>
            </a:r>
            <a:r>
              <a:rPr lang="ru-RU" dirty="0"/>
              <a:t>уменьшенным в 9 раз</a:t>
            </a:r>
            <a:br>
              <a:rPr lang="ru-RU" dirty="0"/>
            </a:br>
            <a:r>
              <a:rPr lang="ru-RU" dirty="0"/>
              <a:t>Нагрузка на использование процессора выросло в 6 раз </a:t>
            </a:r>
          </a:p>
        </p:txBody>
      </p:sp>
    </p:spTree>
    <p:extLst>
      <p:ext uri="{BB962C8B-B14F-4D97-AF65-F5344CB8AC3E}">
        <p14:creationId xmlns:p14="http://schemas.microsoft.com/office/powerpoint/2010/main" val="273788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356990"/>
            <a:ext cx="9144000" cy="5231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n>
                  <a:solidFill>
                    <a:schemeClr val="bg1"/>
                  </a:solidFill>
                </a:ln>
              </a:rPr>
              <a:t>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769264"/>
            <a:ext cx="9144000" cy="57150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ctr">
              <a:defRPr/>
            </a:pPr>
            <a:r>
              <a:rPr lang="ru-RU" sz="2400" b="1" dirty="0">
                <a:solidFill>
                  <a:schemeClr val="bg1"/>
                </a:solidFill>
                <a:cs typeface="Arial" pitchFamily="34" charset="0"/>
              </a:rPr>
              <a:t>Реализация сценария</a:t>
            </a:r>
          </a:p>
        </p:txBody>
      </p:sp>
      <p:sp>
        <p:nvSpPr>
          <p:cNvPr id="11" name="Номер слайда 4"/>
          <p:cNvSpPr txBox="1">
            <a:spLocks/>
          </p:cNvSpPr>
          <p:nvPr/>
        </p:nvSpPr>
        <p:spPr>
          <a:xfrm>
            <a:off x="0" y="6525344"/>
            <a:ext cx="513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F5A07-AEF0-49D0-92D5-B749E2825812}" type="slidenum">
              <a:rPr kumimoji="0" lang="ru-RU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EB3A98B-CF35-4EF5-8E9E-F2E957461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6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D9CFA48-0BEE-4551-8C2E-6493E59F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9E2C7E-D898-47C9-B46B-9136CE279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F62409-0E65-4F55-9226-48C3463AB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53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89171E-F11C-4A6A-BC7A-07A9E6543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647" y="28503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564006E-8A56-49B0-B2C3-050899AA2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" y="1340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9D005B6-AB3B-4D2D-AEC5-6BC8149D4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98" y="1324547"/>
            <a:ext cx="8129998" cy="52311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CA06AA-AC7F-4D2D-8FC1-D7DDBB0235B2}"/>
              </a:ext>
            </a:extLst>
          </p:cNvPr>
          <p:cNvSpPr txBox="1"/>
          <p:nvPr/>
        </p:nvSpPr>
        <p:spPr>
          <a:xfrm>
            <a:off x="4996627" y="2996952"/>
            <a:ext cx="41473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Одновременное подключение 1000 контейнеров, при рекомендованном </a:t>
            </a:r>
            <a:r>
              <a:rPr lang="en-US" dirty="0"/>
              <a:t>hold-time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Привело к:</a:t>
            </a:r>
            <a:br>
              <a:rPr lang="ru-RU" dirty="0"/>
            </a:br>
            <a:r>
              <a:rPr lang="ru-RU" dirty="0"/>
              <a:t>увеличению нагрузки в первые 5 минут</a:t>
            </a:r>
            <a:br>
              <a:rPr lang="ru-RU" dirty="0"/>
            </a:br>
            <a:r>
              <a:rPr lang="ru-RU" dirty="0"/>
              <a:t>увеличению времени подключения всех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415290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0" y="6525344"/>
            <a:ext cx="467544" cy="332656"/>
          </a:xfrm>
        </p:spPr>
        <p:txBody>
          <a:bodyPr/>
          <a:lstStyle/>
          <a:p>
            <a:pPr algn="ctr">
              <a:defRPr/>
            </a:pPr>
            <a:fld id="{EE73146F-5957-4B54-965D-08A3C3EC5670}" type="slidenum">
              <a:rPr lang="ru-RU" sz="20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pPr algn="ctr">
                <a:defRPr/>
              </a:pPr>
              <a:t>12</a:t>
            </a:fld>
            <a:endParaRPr lang="ru-RU" sz="2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07504" y="789682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Выводы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649E2-2669-47E4-9085-8E39F51E256D}"/>
              </a:ext>
            </a:extLst>
          </p:cNvPr>
          <p:cNvSpPr txBox="1"/>
          <p:nvPr/>
        </p:nvSpPr>
        <p:spPr>
          <a:xfrm>
            <a:off x="154924" y="1536174"/>
            <a:ext cx="88341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6088"/>
            <a:r>
              <a:rPr lang="ru-RU" sz="2400" dirty="0"/>
              <a:t>В процессе выполнения данной выпускной квалификационной работы были выполнены следующие 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 сценарий автоматизации;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Проведено нагрузочное тестирование на различных конфигурациях тестового окружения с использованием </a:t>
            </a:r>
            <a:r>
              <a:rPr lang="en-US" sz="2400" dirty="0"/>
              <a:t>Docker</a:t>
            </a:r>
            <a:r>
              <a:rPr lang="ru-RU" sz="2400" dirty="0"/>
              <a:t>;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Получены результаты тестирования сервера </a:t>
            </a:r>
            <a:r>
              <a:rPr lang="en-US" sz="2400" dirty="0"/>
              <a:t>NHRP</a:t>
            </a:r>
            <a:r>
              <a:rPr lang="ru-RU" sz="2400" dirty="0"/>
              <a:t>.</a:t>
            </a:r>
          </a:p>
          <a:p>
            <a:pPr indent="446088"/>
            <a:r>
              <a:rPr lang="ru-RU" sz="2400" dirty="0"/>
              <a:t>Задачи, поставленные в техническом задании к данной работе, выполнены, цель достигнута</a:t>
            </a:r>
          </a:p>
        </p:txBody>
      </p:sp>
    </p:spTree>
    <p:extLst>
      <p:ext uri="{BB962C8B-B14F-4D97-AF65-F5344CB8AC3E}">
        <p14:creationId xmlns:p14="http://schemas.microsoft.com/office/powerpoint/2010/main" val="236173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0" y="6525344"/>
            <a:ext cx="539552" cy="332656"/>
          </a:xfrm>
        </p:spPr>
        <p:txBody>
          <a:bodyPr vert="horz" lIns="91440" tIns="45720" rIns="91440" bIns="45720" rtlCol="0" anchor="ctr"/>
          <a:lstStyle/>
          <a:p>
            <a:pPr algn="ctr"/>
            <a:fld id="{EE73146F-5957-4B54-965D-08A3C3EC5670}" type="slidenum">
              <a:rPr lang="ru-RU" sz="2000" b="1">
                <a:solidFill>
                  <a:schemeClr val="bg1"/>
                </a:solidFill>
                <a:latin typeface="+mj-lt"/>
                <a:cs typeface="Arial" pitchFamily="34" charset="0"/>
              </a:rPr>
              <a:pPr algn="ctr"/>
              <a:t>13</a:t>
            </a:fld>
            <a:endParaRPr lang="ru-RU" sz="2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996952"/>
            <a:ext cx="8892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2515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714356"/>
            <a:ext cx="9144000" cy="842436"/>
          </a:xfrm>
        </p:spPr>
        <p:txBody>
          <a:bodyPr/>
          <a:lstStyle/>
          <a:p>
            <a:pPr eaLnBrk="1" hangingPunct="1"/>
            <a:r>
              <a:rPr lang="ru-RU" sz="4000" dirty="0">
                <a:solidFill>
                  <a:schemeClr val="bg1"/>
                </a:solidFill>
                <a:latin typeface="Arial" charset="0"/>
              </a:rPr>
              <a:t>Факультет </a:t>
            </a:r>
            <a:r>
              <a:rPr lang="ru-RU" sz="4000" dirty="0" err="1">
                <a:solidFill>
                  <a:schemeClr val="bg1"/>
                </a:solidFill>
                <a:latin typeface="Arial" charset="0"/>
              </a:rPr>
              <a:t>МПиТК</a:t>
            </a:r>
            <a:r>
              <a:rPr lang="ru-RU" sz="4000" dirty="0">
                <a:solidFill>
                  <a:schemeClr val="bg1"/>
                </a:solidFill>
                <a:latin typeface="Arial" charset="0"/>
              </a:rPr>
              <a:t> Кафедра «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43116"/>
            <a:ext cx="9144000" cy="26432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/>
            </a:pPr>
            <a:endParaRPr lang="ru-RU" sz="3200" b="1" i="1" u="sng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794"/>
            <a:ext cx="91440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0" y="785794"/>
            <a:ext cx="9144000" cy="98702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endParaRPr lang="ru-RU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785794"/>
            <a:ext cx="9144000" cy="57150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ru-RU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Цели и задачи выпускной квалификационной работы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1571612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Цель работы: </a:t>
            </a:r>
            <a:r>
              <a:rPr lang="ru-RU" sz="2400" dirty="0"/>
              <a:t>Автоматизация процесса нагрузочного</a:t>
            </a:r>
          </a:p>
          <a:p>
            <a:r>
              <a:rPr lang="ru-RU" sz="2400" dirty="0"/>
              <a:t>тестирования сетевого приложения при помощи контейнеризации</a:t>
            </a:r>
          </a:p>
          <a:p>
            <a:r>
              <a:rPr lang="ru-RU" sz="2400" b="1" dirty="0">
                <a:latin typeface="Arial" pitchFamily="34" charset="0"/>
                <a:cs typeface="Arial" pitchFamily="34" charset="0"/>
              </a:rPr>
              <a:t>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Разработать сценарий автоматизации процесса нагрузочного тестирования с использованием  контейнеров </a:t>
            </a:r>
            <a:r>
              <a:rPr lang="ru-RU" sz="2400" dirty="0" err="1"/>
              <a:t>Docker</a:t>
            </a:r>
            <a:r>
              <a:rPr lang="ru-RU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Произвести нагрузочное тестирование сервера </a:t>
            </a:r>
            <a:r>
              <a:rPr lang="en-US" sz="2400" dirty="0"/>
              <a:t>NHRP</a:t>
            </a:r>
            <a:r>
              <a:rPr lang="ru-RU" sz="2400" dirty="0"/>
              <a:t> на разных конфигурациях тестового окружения, используя </a:t>
            </a:r>
            <a:r>
              <a:rPr lang="ru-RU" sz="2400" dirty="0" err="1"/>
              <a:t>Docker</a:t>
            </a:r>
            <a:r>
              <a:rPr lang="ru-RU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Получить результаты тестирования сервера </a:t>
            </a:r>
            <a:r>
              <a:rPr lang="en-US" sz="2400" dirty="0"/>
              <a:t>NHRP 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0" y="6525344"/>
            <a:ext cx="395064" cy="332656"/>
          </a:xfrm>
        </p:spPr>
        <p:txBody>
          <a:bodyPr vert="horz" lIns="91440" tIns="45720" rIns="91440" bIns="45720" rtlCol="0" anchor="ctr"/>
          <a:lstStyle/>
          <a:p>
            <a:pPr algn="ctr"/>
            <a:fld id="{EE73146F-5957-4B54-965D-08A3C3EC5670}" type="slidenum">
              <a:rPr lang="ru-RU" sz="2000" b="1">
                <a:solidFill>
                  <a:prstClr val="white"/>
                </a:solidFill>
              </a:rPr>
              <a:pPr algn="ctr"/>
              <a:t>2</a:t>
            </a:fld>
            <a:endParaRPr lang="ru-RU" sz="2000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714356"/>
            <a:ext cx="9144000" cy="842436"/>
          </a:xfrm>
        </p:spPr>
        <p:txBody>
          <a:bodyPr/>
          <a:lstStyle/>
          <a:p>
            <a:pPr eaLnBrk="1" hangingPunct="1"/>
            <a:r>
              <a:rPr lang="ru-RU" sz="4000" dirty="0">
                <a:solidFill>
                  <a:schemeClr val="bg1"/>
                </a:solidFill>
                <a:latin typeface="Arial" charset="0"/>
              </a:rPr>
              <a:t>Факультет </a:t>
            </a:r>
            <a:r>
              <a:rPr lang="ru-RU" sz="4000" dirty="0" err="1">
                <a:solidFill>
                  <a:schemeClr val="bg1"/>
                </a:solidFill>
                <a:latin typeface="Arial" charset="0"/>
              </a:rPr>
              <a:t>МПиТК</a:t>
            </a:r>
            <a:r>
              <a:rPr lang="ru-RU" sz="4000" dirty="0">
                <a:solidFill>
                  <a:schemeClr val="bg1"/>
                </a:solidFill>
                <a:latin typeface="Arial" charset="0"/>
              </a:rPr>
              <a:t> Кафедра «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43116"/>
            <a:ext cx="9144000" cy="26432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/>
            </a:pPr>
            <a:endParaRPr lang="ru-RU" sz="3200" b="1" i="1" u="sng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794"/>
            <a:ext cx="91440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0" y="785794"/>
            <a:ext cx="9144000" cy="98702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endParaRPr lang="ru-RU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785794"/>
            <a:ext cx="9144000" cy="57150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ru-RU" sz="2400" b="1" dirty="0">
                <a:solidFill>
                  <a:schemeClr val="bg1"/>
                </a:solidFill>
              </a:rPr>
              <a:t>Техническое задание</a:t>
            </a:r>
            <a:endParaRPr lang="ru-RU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01016" y="1557698"/>
            <a:ext cx="8856984" cy="4688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>
              <a:lnSpc>
                <a:spcPct val="114000"/>
              </a:lnSpc>
            </a:pPr>
            <a:r>
              <a:rPr lang="ru-RU" sz="2400" dirty="0"/>
              <a:t>Функциональное назначение программного комплекса – средство автоматизации нагрузочного тестирования.</a:t>
            </a:r>
          </a:p>
          <a:p>
            <a:pPr indent="447675">
              <a:lnSpc>
                <a:spcPct val="114000"/>
              </a:lnSpc>
            </a:pPr>
            <a:r>
              <a:rPr lang="ru-RU" sz="2400" dirty="0"/>
              <a:t>Эксплуатационное назначение программного комплекса -  тестирование и развертывание сетевых приложений.</a:t>
            </a:r>
          </a:p>
          <a:p>
            <a:pPr indent="447675">
              <a:lnSpc>
                <a:spcPct val="114000"/>
              </a:lnSpc>
            </a:pPr>
            <a:r>
              <a:rPr lang="ru-RU" sz="2400" dirty="0"/>
              <a:t>При разработке программного комплекса необходимо выполнить следующие этапы работы:</a:t>
            </a:r>
          </a:p>
          <a:p>
            <a:pPr indent="4476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Должна быть разработана схема взаимодействия;</a:t>
            </a:r>
          </a:p>
          <a:p>
            <a:pPr indent="4476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Должно быть обеспечено сетевое взаимодействие;</a:t>
            </a:r>
          </a:p>
          <a:p>
            <a:pPr indent="4476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Должно быть проведено тестирование сценария автоматизации нагрузочного тестирования c 1000 клиентов NHRP.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0" y="6525344"/>
            <a:ext cx="395064" cy="332656"/>
          </a:xfrm>
        </p:spPr>
        <p:txBody>
          <a:bodyPr vert="horz" lIns="91440" tIns="45720" rIns="91440" bIns="45720" rtlCol="0" anchor="ctr"/>
          <a:lstStyle/>
          <a:p>
            <a:pPr algn="ctr"/>
            <a:fld id="{EE73146F-5957-4B54-965D-08A3C3EC5670}" type="slidenum">
              <a:rPr lang="ru-RU" sz="2000" b="1">
                <a:solidFill>
                  <a:prstClr val="white"/>
                </a:solidFill>
              </a:rPr>
              <a:pPr algn="ctr"/>
              <a:t>3</a:t>
            </a:fld>
            <a:endParaRPr lang="ru-RU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101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714356"/>
            <a:ext cx="9144000" cy="842436"/>
          </a:xfrm>
        </p:spPr>
        <p:txBody>
          <a:bodyPr/>
          <a:lstStyle/>
          <a:p>
            <a:pPr eaLnBrk="1" hangingPunct="1"/>
            <a:r>
              <a:rPr lang="ru-RU" sz="4000" dirty="0">
                <a:solidFill>
                  <a:schemeClr val="bg1"/>
                </a:solidFill>
                <a:latin typeface="Arial" charset="0"/>
              </a:rPr>
              <a:t>Факультет </a:t>
            </a:r>
            <a:r>
              <a:rPr lang="ru-RU" sz="4000" dirty="0" err="1">
                <a:solidFill>
                  <a:schemeClr val="bg1"/>
                </a:solidFill>
                <a:latin typeface="Arial" charset="0"/>
              </a:rPr>
              <a:t>МПиТК</a:t>
            </a:r>
            <a:r>
              <a:rPr lang="ru-RU" sz="4000" dirty="0">
                <a:solidFill>
                  <a:schemeClr val="bg1"/>
                </a:solidFill>
                <a:latin typeface="Arial" charset="0"/>
              </a:rPr>
              <a:t> Кафедра «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794"/>
            <a:ext cx="91440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0" y="785794"/>
            <a:ext cx="9144000" cy="98702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endParaRPr lang="ru-RU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785794"/>
            <a:ext cx="9144000" cy="57150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ru-RU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Схема взаимодействия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0" y="6525344"/>
            <a:ext cx="395064" cy="332656"/>
          </a:xfrm>
        </p:spPr>
        <p:txBody>
          <a:bodyPr vert="horz" lIns="91440" tIns="45720" rIns="91440" bIns="45720" rtlCol="0" anchor="ctr"/>
          <a:lstStyle/>
          <a:p>
            <a:pPr algn="ctr"/>
            <a:fld id="{EE73146F-5957-4B54-965D-08A3C3EC5670}" type="slidenum">
              <a:rPr lang="ru-RU" sz="2000" b="1">
                <a:solidFill>
                  <a:prstClr val="white"/>
                </a:solidFill>
              </a:rPr>
              <a:pPr algn="ctr"/>
              <a:t>4</a:t>
            </a:fld>
            <a:endParaRPr lang="ru-RU" sz="2000" b="1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BC1FE6-336C-4741-95E2-7AF657435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7" y="1363989"/>
            <a:ext cx="8526558" cy="51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884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732644"/>
            <a:ext cx="9144000" cy="57150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ctr">
              <a:defRPr/>
            </a:pPr>
            <a:r>
              <a:rPr lang="ru-RU" sz="1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Особенности настройки сети</a:t>
            </a:r>
            <a:r>
              <a:rPr lang="en-US" sz="1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контейнерах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омер слайда 4"/>
          <p:cNvSpPr txBox="1">
            <a:spLocks/>
          </p:cNvSpPr>
          <p:nvPr/>
        </p:nvSpPr>
        <p:spPr>
          <a:xfrm>
            <a:off x="0" y="6525344"/>
            <a:ext cx="400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F5A07-AEF0-49D0-92D5-B749E2825812}" type="slidenum">
              <a:rPr kumimoji="0" lang="ru-RU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531BD89-35B2-4CDB-B87F-166DD4D0D0E7}"/>
              </a:ext>
            </a:extLst>
          </p:cNvPr>
          <p:cNvSpPr/>
          <p:nvPr/>
        </p:nvSpPr>
        <p:spPr>
          <a:xfrm>
            <a:off x="0" y="1307557"/>
            <a:ext cx="9144000" cy="5231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n>
                  <a:solidFill>
                    <a:schemeClr val="bg1"/>
                  </a:solidFill>
                </a:ln>
              </a:rPr>
              <a:t> 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FD118DA-D80A-4A22-8E32-FDE28E94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86" y="1529301"/>
            <a:ext cx="8524427" cy="37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8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340768"/>
            <a:ext cx="9144000" cy="51521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A4319F-9EFA-4ED3-8303-E9C192780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2"/>
          <a:stretch/>
        </p:blipFill>
        <p:spPr>
          <a:xfrm>
            <a:off x="2303748" y="1340768"/>
            <a:ext cx="4536504" cy="520924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769264"/>
            <a:ext cx="9144000" cy="57150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ctr">
              <a:defRPr/>
            </a:pPr>
            <a:r>
              <a:rPr lang="ru-RU" sz="2400" b="1" dirty="0">
                <a:solidFill>
                  <a:schemeClr val="bg1"/>
                </a:solidFill>
                <a:cs typeface="Arial" pitchFamily="34" charset="0"/>
              </a:rPr>
              <a:t>Создание </a:t>
            </a:r>
            <a:r>
              <a:rPr lang="en-US" sz="2400" b="1" dirty="0" err="1">
                <a:solidFill>
                  <a:schemeClr val="bg1"/>
                </a:solidFill>
                <a:cs typeface="Arial" pitchFamily="34" charset="0"/>
              </a:rPr>
              <a:t>Dockerfile</a:t>
            </a:r>
            <a:r>
              <a:rPr lang="ru-RU" sz="2400" b="1" dirty="0">
                <a:solidFill>
                  <a:schemeClr val="bg1"/>
                </a:solidFill>
                <a:cs typeface="Arial" pitchFamily="34" charset="0"/>
              </a:rPr>
              <a:t> и его возможности</a:t>
            </a:r>
          </a:p>
        </p:txBody>
      </p:sp>
      <p:sp>
        <p:nvSpPr>
          <p:cNvPr id="11" name="Номер слайда 4"/>
          <p:cNvSpPr txBox="1">
            <a:spLocks/>
          </p:cNvSpPr>
          <p:nvPr/>
        </p:nvSpPr>
        <p:spPr>
          <a:xfrm>
            <a:off x="0" y="6525344"/>
            <a:ext cx="400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F5A07-AEF0-49D0-92D5-B749E2825812}" type="slidenum">
              <a:rPr kumimoji="0" lang="ru-RU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42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356990"/>
            <a:ext cx="9144000" cy="5231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n>
                  <a:solidFill>
                    <a:schemeClr val="bg1"/>
                  </a:solidFill>
                </a:ln>
              </a:rPr>
              <a:t>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769264"/>
            <a:ext cx="9144000" cy="57150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ctr">
              <a:defRPr/>
            </a:pPr>
            <a:r>
              <a:rPr lang="ru-RU" sz="2400" b="1" dirty="0">
                <a:solidFill>
                  <a:schemeClr val="bg1"/>
                </a:solidFill>
                <a:cs typeface="Arial" pitchFamily="34" charset="0"/>
              </a:rPr>
              <a:t>Реализация сценария</a:t>
            </a:r>
          </a:p>
        </p:txBody>
      </p:sp>
      <p:sp>
        <p:nvSpPr>
          <p:cNvPr id="11" name="Номер слайда 4"/>
          <p:cNvSpPr txBox="1">
            <a:spLocks/>
          </p:cNvSpPr>
          <p:nvPr/>
        </p:nvSpPr>
        <p:spPr>
          <a:xfrm>
            <a:off x="0" y="6525344"/>
            <a:ext cx="400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F5A07-AEF0-49D0-92D5-B749E2825812}" type="slidenum">
              <a:rPr kumimoji="0" lang="ru-RU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EB3A98B-CF35-4EF5-8E9E-F2E957461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6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D9CFA48-0BEE-4551-8C2E-6493E59F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F55CFC-3167-4121-AE4E-FDF7F68F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5059"/>
            <a:ext cx="9144000" cy="52230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D1A1D2-4882-46BE-B9BC-1EAAA1FC2F6D}"/>
              </a:ext>
            </a:extLst>
          </p:cNvPr>
          <p:cNvSpPr txBox="1"/>
          <p:nvPr/>
        </p:nvSpPr>
        <p:spPr>
          <a:xfrm>
            <a:off x="5436096" y="3356992"/>
            <a:ext cx="3803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Постепенное подключение 1000 контейнеров, при рекомендованном значении </a:t>
            </a:r>
            <a:r>
              <a:rPr lang="en-US" dirty="0"/>
              <a:t>hold-time </a:t>
            </a:r>
            <a:r>
              <a:rPr lang="ru-RU" dirty="0"/>
              <a:t>равным 90</a:t>
            </a:r>
          </a:p>
        </p:txBody>
      </p:sp>
    </p:spTree>
    <p:extLst>
      <p:ext uri="{BB962C8B-B14F-4D97-AF65-F5344CB8AC3E}">
        <p14:creationId xmlns:p14="http://schemas.microsoft.com/office/powerpoint/2010/main" val="163459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356990"/>
            <a:ext cx="9144000" cy="5231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bg1"/>
                  </a:solidFill>
                </a:ln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5F742D-BEF0-4579-9D2E-9A83BED3B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" r="845" b="575"/>
          <a:stretch/>
        </p:blipFill>
        <p:spPr>
          <a:xfrm>
            <a:off x="251520" y="1321079"/>
            <a:ext cx="8424936" cy="527300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769264"/>
            <a:ext cx="9144000" cy="57150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ctr">
              <a:defRPr/>
            </a:pPr>
            <a:r>
              <a:rPr lang="ru-RU" sz="2400" b="1" dirty="0">
                <a:solidFill>
                  <a:schemeClr val="bg1"/>
                </a:solidFill>
                <a:cs typeface="Arial" pitchFamily="34" charset="0"/>
              </a:rPr>
              <a:t>Реализация сценария</a:t>
            </a:r>
          </a:p>
        </p:txBody>
      </p:sp>
      <p:sp>
        <p:nvSpPr>
          <p:cNvPr id="11" name="Номер слайда 4"/>
          <p:cNvSpPr txBox="1">
            <a:spLocks/>
          </p:cNvSpPr>
          <p:nvPr/>
        </p:nvSpPr>
        <p:spPr>
          <a:xfrm>
            <a:off x="0" y="6525344"/>
            <a:ext cx="400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F5A07-AEF0-49D0-92D5-B749E2825812}" type="slidenum">
              <a:rPr kumimoji="0" lang="ru-RU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EB3A98B-CF35-4EF5-8E9E-F2E957461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6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D9CFA48-0BEE-4551-8C2E-6493E59F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952EE-E0A9-43B0-A972-58029688FA65}"/>
              </a:ext>
            </a:extLst>
          </p:cNvPr>
          <p:cNvSpPr txBox="1"/>
          <p:nvPr/>
        </p:nvSpPr>
        <p:spPr>
          <a:xfrm>
            <a:off x="5471592" y="3403754"/>
            <a:ext cx="3456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Постепенное подключение 1000 контейнеров, при рекомендованном значении </a:t>
            </a:r>
            <a:r>
              <a:rPr lang="en-US" dirty="0"/>
              <a:t>hold-time </a:t>
            </a:r>
            <a:r>
              <a:rPr lang="ru-RU" dirty="0"/>
              <a:t>равным 90</a:t>
            </a:r>
          </a:p>
        </p:txBody>
      </p:sp>
    </p:spTree>
    <p:extLst>
      <p:ext uri="{BB962C8B-B14F-4D97-AF65-F5344CB8AC3E}">
        <p14:creationId xmlns:p14="http://schemas.microsoft.com/office/powerpoint/2010/main" val="163749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356990"/>
            <a:ext cx="9144000" cy="5231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>
                <a:ln>
                  <a:solidFill>
                    <a:schemeClr val="bg1"/>
                  </a:solidFill>
                </a:ln>
              </a:rPr>
              <a:t>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769264"/>
            <a:ext cx="9144000" cy="57150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ctr">
              <a:defRPr/>
            </a:pPr>
            <a:r>
              <a:rPr lang="ru-RU" sz="2400" b="1" dirty="0">
                <a:solidFill>
                  <a:schemeClr val="bg1"/>
                </a:solidFill>
                <a:cs typeface="Arial" pitchFamily="34" charset="0"/>
              </a:rPr>
              <a:t>Реализация сценария</a:t>
            </a:r>
          </a:p>
        </p:txBody>
      </p:sp>
      <p:sp>
        <p:nvSpPr>
          <p:cNvPr id="11" name="Номер слайда 4"/>
          <p:cNvSpPr txBox="1">
            <a:spLocks/>
          </p:cNvSpPr>
          <p:nvPr/>
        </p:nvSpPr>
        <p:spPr>
          <a:xfrm>
            <a:off x="0" y="6525344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F5A07-AEF0-49D0-92D5-B749E2825812}" type="slidenum">
              <a:rPr kumimoji="0" lang="ru-RU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EB3A98B-CF35-4EF5-8E9E-F2E957461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6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D9CFA48-0BEE-4551-8C2E-6493E59F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9E2C7E-D898-47C9-B46B-9136CE279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F62409-0E65-4F55-9226-48C3463AB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53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558D31-48FF-4F99-B6B4-35AA7B379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2099"/>
            <a:ext cx="9144000" cy="4740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3D67EC-A496-472A-AA89-0FE7E64C6D82}"/>
              </a:ext>
            </a:extLst>
          </p:cNvPr>
          <p:cNvSpPr txBox="1"/>
          <p:nvPr/>
        </p:nvSpPr>
        <p:spPr>
          <a:xfrm>
            <a:off x="5809467" y="3095381"/>
            <a:ext cx="33123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Постепенное подключение 1000 контейнеров, при </a:t>
            </a:r>
            <a:r>
              <a:rPr lang="en-US" dirty="0"/>
              <a:t>hold-time </a:t>
            </a:r>
            <a:r>
              <a:rPr lang="ru-RU" dirty="0"/>
              <a:t>уменьшенным в 9 раз</a:t>
            </a:r>
            <a:br>
              <a:rPr lang="ru-RU" dirty="0"/>
            </a:br>
            <a:r>
              <a:rPr lang="ru-RU" dirty="0"/>
              <a:t>Нагрузка на оперативную память не зависит от параметров настройки </a:t>
            </a:r>
            <a:r>
              <a:rPr lang="en-US" dirty="0"/>
              <a:t>NHRP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2235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7677</TotalTime>
  <Words>447</Words>
  <Application>Microsoft Office PowerPoint</Application>
  <PresentationFormat>Экран (4:3)</PresentationFormat>
  <Paragraphs>84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Кафедра «»</dc:title>
  <dc:creator>acer</dc:creator>
  <cp:lastModifiedBy>Алексей Лукьянов</cp:lastModifiedBy>
  <cp:revision>1016</cp:revision>
  <cp:lastPrinted>2012-03-19T12:29:05Z</cp:lastPrinted>
  <dcterms:created xsi:type="dcterms:W3CDTF">2011-12-12T07:49:48Z</dcterms:created>
  <dcterms:modified xsi:type="dcterms:W3CDTF">2024-03-17T16:27:09Z</dcterms:modified>
</cp:coreProperties>
</file>