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AEAF-89AE-4E71-AEAE-5DEDC03334B3}" type="datetimeFigureOut">
              <a:rPr lang="ru-RU" smtClean="0"/>
              <a:t>30.07.2023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6332-B537-4ED1-AEAC-9F1CF61F5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5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AEAF-89AE-4E71-AEAE-5DEDC03334B3}" type="datetimeFigureOut">
              <a:rPr lang="ru-RU" smtClean="0"/>
              <a:t>30.07.2023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6332-B537-4ED1-AEAC-9F1CF61F5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AEAF-89AE-4E71-AEAE-5DEDC03334B3}" type="datetimeFigureOut">
              <a:rPr lang="ru-RU" smtClean="0"/>
              <a:t>30.07.2023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6332-B537-4ED1-AEAC-9F1CF61F5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58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AEAF-89AE-4E71-AEAE-5DEDC03334B3}" type="datetimeFigureOut">
              <a:rPr lang="ru-RU" smtClean="0"/>
              <a:t>30.07.2023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6332-B537-4ED1-AEAC-9F1CF61F5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10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AEAF-89AE-4E71-AEAE-5DEDC03334B3}" type="datetimeFigureOut">
              <a:rPr lang="ru-RU" smtClean="0"/>
              <a:t>30.07.2023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6332-B537-4ED1-AEAC-9F1CF61F5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65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AEAF-89AE-4E71-AEAE-5DEDC03334B3}" type="datetimeFigureOut">
              <a:rPr lang="ru-RU" smtClean="0"/>
              <a:t>30.07.2023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6332-B537-4ED1-AEAC-9F1CF61F5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22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AEAF-89AE-4E71-AEAE-5DEDC03334B3}" type="datetimeFigureOut">
              <a:rPr lang="ru-RU" smtClean="0"/>
              <a:t>30.07.2023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6332-B537-4ED1-AEAC-9F1CF61F5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4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AEAF-89AE-4E71-AEAE-5DEDC03334B3}" type="datetimeFigureOut">
              <a:rPr lang="ru-RU" smtClean="0"/>
              <a:t>30.07.2023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6332-B537-4ED1-AEAC-9F1CF61F5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60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AEAF-89AE-4E71-AEAE-5DEDC03334B3}" type="datetimeFigureOut">
              <a:rPr lang="ru-RU" smtClean="0"/>
              <a:t>30.07.2023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6332-B537-4ED1-AEAC-9F1CF61F5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92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AEAF-89AE-4E71-AEAE-5DEDC03334B3}" type="datetimeFigureOut">
              <a:rPr lang="ru-RU" smtClean="0"/>
              <a:t>30.07.2023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6332-B537-4ED1-AEAC-9F1CF61F5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15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AEAF-89AE-4E71-AEAE-5DEDC03334B3}" type="datetimeFigureOut">
              <a:rPr lang="ru-RU" smtClean="0"/>
              <a:t>30.07.2023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6332-B537-4ED1-AEAC-9F1CF61F5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85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4AEAF-89AE-4E71-AEAE-5DEDC03334B3}" type="datetimeFigureOut">
              <a:rPr lang="ru-RU" smtClean="0"/>
              <a:t>30.07.2023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96332-B537-4ED1-AEAC-9F1CF61F5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77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Финальный 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Ананин</a:t>
            </a:r>
            <a:r>
              <a:rPr lang="ru-RU" dirty="0" smtClean="0"/>
              <a:t> Владислав Олегович, 38 поток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684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1146" y="365125"/>
            <a:ext cx="10515600" cy="1325563"/>
          </a:xfrm>
        </p:spPr>
        <p:txBody>
          <a:bodyPr/>
          <a:lstStyle/>
          <a:p>
            <a:r>
              <a:rPr lang="ru-RU" dirty="0" smtClean="0"/>
              <a:t>1-е задание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7564" y="1690688"/>
            <a:ext cx="3801005" cy="331516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83223" y="1506022"/>
            <a:ext cx="788376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Для решения задания я использовал конструкцию функции </a:t>
            </a:r>
            <a:r>
              <a:rPr lang="en-US" sz="2400" b="1" dirty="0" err="1" smtClean="0"/>
              <a:t>def</a:t>
            </a:r>
            <a:endParaRPr lang="ru-RU" sz="2400" b="1" dirty="0" smtClean="0"/>
          </a:p>
          <a:p>
            <a:endParaRPr lang="ru-RU" sz="2400" b="1" dirty="0"/>
          </a:p>
          <a:p>
            <a:pPr marL="285750" indent="-285750">
              <a:buFontTx/>
              <a:buChar char="-"/>
            </a:pPr>
            <a:r>
              <a:rPr lang="ru-RU" sz="2400" dirty="0" smtClean="0"/>
              <a:t>Сначала я осмотрел </a:t>
            </a:r>
            <a:r>
              <a:rPr lang="ru-RU" sz="2400" dirty="0" err="1" smtClean="0"/>
              <a:t>датафреймы</a:t>
            </a:r>
            <a:r>
              <a:rPr lang="ru-RU" sz="2400" dirty="0" smtClean="0"/>
              <a:t> и узнал, про форматы данных. </a:t>
            </a:r>
          </a:p>
          <a:p>
            <a:pPr marL="285750" indent="-285750">
              <a:buFontTx/>
              <a:buChar char="-"/>
            </a:pPr>
            <a:r>
              <a:rPr lang="ru-RU" sz="2400" dirty="0" smtClean="0"/>
              <a:t>Свел два </a:t>
            </a:r>
            <a:r>
              <a:rPr lang="ru-RU" sz="2400" dirty="0" err="1" smtClean="0"/>
              <a:t>датафрейма</a:t>
            </a:r>
            <a:r>
              <a:rPr lang="ru-RU" sz="2400" dirty="0" smtClean="0"/>
              <a:t> вместе и привел даты в порядок (с учетом формата </a:t>
            </a:r>
            <a:r>
              <a:rPr lang="en-US" sz="2400" dirty="0" smtClean="0"/>
              <a:t>Unix</a:t>
            </a:r>
            <a:r>
              <a:rPr lang="ru-RU" sz="2400" dirty="0" smtClean="0"/>
              <a:t>).</a:t>
            </a:r>
          </a:p>
          <a:p>
            <a:pPr marL="285750" indent="-285750">
              <a:buFontTx/>
              <a:buChar char="-"/>
            </a:pPr>
            <a:r>
              <a:rPr lang="ru-RU" sz="2400" dirty="0" smtClean="0"/>
              <a:t>Дальше идет группировка, вычленение суммы пользователей зашедших в день регистрации и на основе этой цифры подсчет </a:t>
            </a:r>
            <a:r>
              <a:rPr lang="en-US" sz="2400" b="1" dirty="0" smtClean="0"/>
              <a:t>retention</a:t>
            </a:r>
            <a:r>
              <a:rPr lang="ru-RU" sz="2400" dirty="0" smtClean="0"/>
              <a:t> каждого из доступных событий.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091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</a:t>
            </a:r>
            <a:r>
              <a:rPr lang="ru-RU" dirty="0" smtClean="0"/>
              <a:t>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Как и в первом задании я для начала оценил данные.</a:t>
            </a:r>
          </a:p>
          <a:p>
            <a:r>
              <a:rPr lang="ru-RU" sz="2000" dirty="0" smtClean="0"/>
              <a:t>Затем я немного их подготовил для подсчета метрик (группировка по А/В </a:t>
            </a:r>
            <a:r>
              <a:rPr lang="ru-RU" sz="2000" dirty="0" err="1" smtClean="0"/>
              <a:t>тестовости</a:t>
            </a:r>
            <a:r>
              <a:rPr lang="ru-RU" sz="2000" dirty="0" smtClean="0"/>
              <a:t>, выделение клиентов).</a:t>
            </a:r>
          </a:p>
          <a:p>
            <a:pPr marL="0" indent="0">
              <a:buNone/>
            </a:pPr>
            <a:r>
              <a:rPr lang="ru-RU" sz="2000" dirty="0" smtClean="0"/>
              <a:t>Посчитал метрики и сделал следующие </a:t>
            </a:r>
            <a:r>
              <a:rPr lang="ru-RU" sz="2000" b="1" dirty="0" smtClean="0"/>
              <a:t>выводы</a:t>
            </a:r>
            <a:r>
              <a:rPr lang="ru-RU" sz="2000" dirty="0" smtClean="0"/>
              <a:t>:</a:t>
            </a:r>
          </a:p>
          <a:p>
            <a:r>
              <a:rPr lang="ru-RU" sz="2000" dirty="0" smtClean="0"/>
              <a:t>На основании высчитанных ключевых (на мой взгляд) метрик (представленный в итоговом </a:t>
            </a:r>
            <a:r>
              <a:rPr lang="ru-RU" sz="2000" dirty="0" err="1" smtClean="0"/>
              <a:t>датафрейме</a:t>
            </a:r>
            <a:r>
              <a:rPr lang="ru-RU" sz="2000" dirty="0" smtClean="0"/>
              <a:t> df2), можно предположить, что тестовая группа В справилась лучше, даже при условии, что выборка больше, а платящих меньше.</a:t>
            </a:r>
          </a:p>
          <a:p>
            <a:r>
              <a:rPr lang="ru-RU" sz="2000" dirty="0" smtClean="0"/>
              <a:t>Вероятно стоит выкатывать набор акций на большую аудиторию.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78" y="4413738"/>
            <a:ext cx="9614645" cy="157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3-е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0054"/>
            <a:ext cx="10515600" cy="486690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Я бы предложил посчитать следующие метрики:</a:t>
            </a:r>
          </a:p>
          <a:p>
            <a:r>
              <a:rPr lang="ru-RU" b="1" dirty="0" smtClean="0"/>
              <a:t>Конверсия</a:t>
            </a:r>
            <a:r>
              <a:rPr lang="ru-RU" dirty="0" smtClean="0"/>
              <a:t> — т.е. в нашем случае кол-во игроков совершивших ключевое действие (выполнили испытание до конца) к общему числу участников события.</a:t>
            </a:r>
          </a:p>
          <a:p>
            <a:r>
              <a:rPr lang="ru-RU" b="1" dirty="0" smtClean="0"/>
              <a:t>Средний</a:t>
            </a:r>
            <a:r>
              <a:rPr lang="ru-RU" dirty="0" smtClean="0"/>
              <a:t> </a:t>
            </a:r>
            <a:r>
              <a:rPr lang="ru-RU" b="1" dirty="0" smtClean="0"/>
              <a:t>прогресс</a:t>
            </a:r>
            <a:r>
              <a:rPr lang="ru-RU" dirty="0" smtClean="0"/>
              <a:t> </a:t>
            </a:r>
            <a:r>
              <a:rPr lang="ru-RU" b="1" dirty="0" smtClean="0"/>
              <a:t>игрока</a:t>
            </a:r>
            <a:r>
              <a:rPr lang="ru-RU" dirty="0" smtClean="0"/>
              <a:t> — насколько в среднем испытание поддается игрокам. (среднее число пройденных этапов)</a:t>
            </a:r>
          </a:p>
          <a:p>
            <a:r>
              <a:rPr lang="ru-RU" b="1" dirty="0" smtClean="0"/>
              <a:t>Доход от игрового события </a:t>
            </a:r>
            <a:r>
              <a:rPr lang="ru-RU" dirty="0" smtClean="0"/>
              <a:t>— «избыток» дохода, который связан с запуском этого события.  Сравнивать стоит с доходом за такой же период времени, но вне каких либо событий.</a:t>
            </a:r>
          </a:p>
          <a:p>
            <a:r>
              <a:rPr lang="ru-RU" b="1" dirty="0" smtClean="0"/>
              <a:t>Среднее время игры </a:t>
            </a:r>
            <a:r>
              <a:rPr lang="ru-RU" dirty="0" smtClean="0"/>
              <a:t>— собственно, среднее время проведенное игроком в игре (именно в период запуска события)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009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654" y="219808"/>
            <a:ext cx="10515600" cy="931985"/>
          </a:xfrm>
        </p:spPr>
        <p:txBody>
          <a:bodyPr/>
          <a:lstStyle/>
          <a:p>
            <a:r>
              <a:rPr lang="ru-RU" dirty="0" smtClean="0"/>
              <a:t>3-е задание (при усложнении события)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6654" y="1354015"/>
            <a:ext cx="10515600" cy="51570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 учетом изменений я бы предложил такой вариант:</a:t>
            </a:r>
            <a:endParaRPr lang="en-US" dirty="0" smtClean="0"/>
          </a:p>
          <a:p>
            <a:r>
              <a:rPr lang="en-US" b="1" dirty="0" smtClean="0"/>
              <a:t>Retention</a:t>
            </a:r>
            <a:r>
              <a:rPr lang="ru-RU" dirty="0" smtClean="0"/>
              <a:t> — вероятно не все игроки станут проходить испытание до конца и некоторые из них отвалятся из игры (надолго или нет, вопрос  отдельный).</a:t>
            </a:r>
          </a:p>
          <a:p>
            <a:r>
              <a:rPr lang="ru-RU" b="1" dirty="0" err="1"/>
              <a:t>Churn</a:t>
            </a:r>
            <a:r>
              <a:rPr lang="ru-RU" b="1" dirty="0"/>
              <a:t> </a:t>
            </a:r>
            <a:r>
              <a:rPr lang="ru-RU" b="1" dirty="0" err="1"/>
              <a:t>Rate</a:t>
            </a:r>
            <a:r>
              <a:rPr lang="ru-RU" b="1" dirty="0"/>
              <a:t> (коэффициент оттока</a:t>
            </a:r>
            <a:r>
              <a:rPr lang="ru-RU" b="1" dirty="0" smtClean="0"/>
              <a:t>) —</a:t>
            </a:r>
            <a:r>
              <a:rPr lang="ru-RU" dirty="0" smtClean="0"/>
              <a:t> </a:t>
            </a:r>
            <a:r>
              <a:rPr lang="ru-RU" dirty="0"/>
              <a:t>с</a:t>
            </a:r>
            <a:r>
              <a:rPr lang="ru-RU" dirty="0" smtClean="0"/>
              <a:t> </a:t>
            </a:r>
            <a:r>
              <a:rPr lang="ru-RU" dirty="0"/>
              <a:t>учетом </a:t>
            </a:r>
            <a:r>
              <a:rPr lang="ru-RU" dirty="0" err="1" smtClean="0"/>
              <a:t>измененний</a:t>
            </a:r>
            <a:r>
              <a:rPr lang="ru-RU" dirty="0" smtClean="0"/>
              <a:t>, </a:t>
            </a:r>
            <a:r>
              <a:rPr lang="ru-RU" dirty="0"/>
              <a:t>отток игроков может </a:t>
            </a:r>
            <a:r>
              <a:rPr lang="ru-RU" dirty="0" smtClean="0"/>
              <a:t>возрасти.</a:t>
            </a:r>
          </a:p>
          <a:p>
            <a:r>
              <a:rPr lang="ru-RU" b="1" dirty="0" smtClean="0"/>
              <a:t>Средний прогресс и среднее время игры </a:t>
            </a:r>
            <a:r>
              <a:rPr lang="ru-RU" dirty="0" smtClean="0"/>
              <a:t>— продемонстрирует насколько поддаются игрокам новые изменения и захватывает ли это их внимание.</a:t>
            </a:r>
          </a:p>
          <a:p>
            <a:r>
              <a:rPr lang="ru-RU" b="1" dirty="0" smtClean="0"/>
              <a:t>Конверсия</a:t>
            </a:r>
            <a:r>
              <a:rPr lang="ru-RU" dirty="0" smtClean="0"/>
              <a:t> — тоже следует оценить, чтобы понять насколько выполнимо само событие и хотят ли игроки, вообще, выполнять усложненное событие до конца.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524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уделенное внимание моей работе♥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4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365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Финальный проект</vt:lpstr>
      <vt:lpstr>1-е задание</vt:lpstr>
      <vt:lpstr>2-е задание</vt:lpstr>
      <vt:lpstr>3-е задание</vt:lpstr>
      <vt:lpstr>3-е задание (при усложнении события)</vt:lpstr>
      <vt:lpstr>Спасибо за уделенное внимание моей работе♥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Финальный проект</dc:title>
  <dc:creator>Пользователь</dc:creator>
  <cp:lastModifiedBy>Пользователь</cp:lastModifiedBy>
  <cp:revision>10</cp:revision>
  <dcterms:created xsi:type="dcterms:W3CDTF">2023-07-29T17:33:24Z</dcterms:created>
  <dcterms:modified xsi:type="dcterms:W3CDTF">2023-07-30T10:54:35Z</dcterms:modified>
</cp:coreProperties>
</file>