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7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CC0000"/>
    <a:srgbClr val="006699"/>
    <a:srgbClr val="0000FF"/>
    <a:srgbClr val="0066FF"/>
    <a:srgbClr val="DD0111"/>
    <a:srgbClr val="99003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567" autoAdjust="0"/>
    <p:restoredTop sz="94649" autoAdjust="0"/>
  </p:normalViewPr>
  <p:slideViewPr>
    <p:cSldViewPr snapToGrid="0">
      <p:cViewPr varScale="1">
        <p:scale>
          <a:sx n="89" d="100"/>
          <a:sy n="89" d="100"/>
        </p:scale>
        <p:origin x="181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6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7878ADC-E1CC-5A41-9F9D-B9C59F8628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563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9F9963-9B99-594F-ACB0-60F7676EB9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275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B1B40A-A025-CE40-9032-76F9B4EC5CEC}" type="slidenum">
              <a:rPr lang="en-US"/>
              <a:pPr/>
              <a:t>1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73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C9344-73DB-E042-B18F-49390BA432C1}" type="slidenum">
              <a:rPr lang="en-US"/>
              <a:pPr/>
              <a:t>10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68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2892A-D28A-4D4F-BC77-96E9C0BC90F4}" type="slidenum">
              <a:rPr lang="en-US"/>
              <a:pPr/>
              <a:t>11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10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0C31F1-E7F0-D449-8A5D-8453B69F5837}" type="slidenum">
              <a:rPr lang="en-US"/>
              <a:pPr/>
              <a:t>12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78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82662-C4D2-E941-992F-7CC9783F5E70}" type="slidenum">
              <a:rPr lang="en-US"/>
              <a:pPr/>
              <a:t>13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4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738D8-8628-9441-A20B-34B95E0FC744}" type="slidenum">
              <a:rPr lang="en-US"/>
              <a:pPr/>
              <a:t>14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38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C0E3C-ADBA-4443-96C3-B5FAE5DBEFE3}" type="slidenum">
              <a:rPr lang="en-US"/>
              <a:pPr/>
              <a:t>15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51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96273-6011-5642-94E3-34C163423A6A}" type="slidenum">
              <a:rPr lang="en-US"/>
              <a:pPr/>
              <a:t>16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86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DB9FD0-FB4D-3D44-9565-8B9FB3FD2635}" type="slidenum">
              <a:rPr lang="en-US"/>
              <a:pPr/>
              <a:t>17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10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AD219E-1736-6E4C-98D6-A294661B22F6}" type="slidenum">
              <a:rPr lang="en-US"/>
              <a:pPr/>
              <a:t>18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60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4276E-B43B-9340-83BD-7C0E39780680}" type="slidenum">
              <a:rPr lang="en-US"/>
              <a:pPr/>
              <a:t>19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57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7234E-C1D4-E545-A8F2-9753C7EC5C11}" type="slidenum">
              <a:rPr lang="en-US"/>
              <a:pPr/>
              <a:t>2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0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8A789D-DF5B-6943-AB62-7030181AFA4C}" type="slidenum">
              <a:rPr lang="en-US"/>
              <a:pPr/>
              <a:t>3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54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2D6558-5C9F-1446-9156-61C7E7589414}" type="slidenum">
              <a:rPr lang="en-US"/>
              <a:pPr/>
              <a:t>4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25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E1FDDF-D23D-5D49-ACE9-1C27AEA0C0EE}" type="slidenum">
              <a:rPr lang="en-US"/>
              <a:pPr/>
              <a:t>5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F9128E-9D59-8F44-9E8C-17D4B56E95DD}" type="slidenum">
              <a:rPr lang="en-US"/>
              <a:pPr/>
              <a:t>6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68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11C0D-6858-7446-93C0-9735C95C2A24}" type="slidenum">
              <a:rPr lang="en-US"/>
              <a:pPr/>
              <a:t>7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8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6AAA1-419E-254E-8D81-5D4130CAFEC8}" type="slidenum">
              <a:rPr lang="en-US"/>
              <a:pPr/>
              <a:t>8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1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4DDBEB-BFCC-7D4A-886D-B9F59AAE155B}" type="slidenum">
              <a:rPr lang="en-US"/>
              <a:pPr/>
              <a:t>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8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477/677 - Lecture 2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72B8FB6-E2D1-2C46-92BB-D0228DFF1B0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7D0C1B0-1DFB-A145-8DD1-CD668B08FD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8FAA226-2CF0-D340-985F-95E89F2F97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477/677 - Lecture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B1FB796B-8D37-1D48-A4E0-08AD0DDE2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477/677 -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67BE7FA-3F1E-A743-B837-B708191BF1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BACD8A-CD00-3E46-8DA3-45D34EC02D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84A18A-BE48-4A4F-A5F7-2753EAE49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109AA3-F6A1-8E4D-9B2F-80E6B0BD7C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79DF841-CCF2-2A44-B35B-02F1CE82B0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D66012-03B2-964A-A6AB-42E6C5E272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41EE174-4474-D244-AE78-FEC5765BF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761D078-B28E-1341-B197-D26B2C68C2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8774CC3-6CF3-A648-9E6B-D06DCF8D56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CS 477/677 - Lecture 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0069EE8-784E-6C46-9BC5-4A891C4494E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5.png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4.bin"/><Relationship Id="rId26" Type="http://schemas.openxmlformats.org/officeDocument/2006/relationships/oleObject" Target="../embeddings/oleObject28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25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3.wmf"/><Relationship Id="rId25" Type="http://schemas.openxmlformats.org/officeDocument/2006/relationships/image" Target="../media/image27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27.bin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26.w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26.bin"/><Relationship Id="rId27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5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/>
              <a:t>Instructor: Monica Nicolescu</a:t>
            </a:r>
          </a:p>
          <a:p>
            <a:r>
              <a:rPr lang="en-US"/>
              <a:t>Lecture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DE6C-4FF2-E94D-95F5-F01F3DA8BAB2}" type="slidenum">
              <a:rPr lang="en-US"/>
              <a:pPr/>
              <a:t>10</a:t>
            </a:fld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notations (cont.)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Monotype Corsiva" charset="0"/>
                <a:sym typeface="Symbol" charset="2"/>
              </a:rPr>
              <a:t>-notation</a:t>
            </a:r>
          </a:p>
        </p:txBody>
      </p:sp>
      <p:graphicFrame>
        <p:nvGraphicFramePr>
          <p:cNvPr id="15565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85750" y="2574925"/>
          <a:ext cx="5676900" cy="387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10" name="Paint Shop Pro Image" r:id="rId4" imgW="5678049" imgH="3873171" progId="">
                  <p:embed/>
                </p:oleObj>
              </mc:Choice>
              <mc:Fallback>
                <p:oleObj name="Paint Shop Pro Image" r:id="rId4" imgW="5678049" imgH="3873171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2574925"/>
                        <a:ext cx="5676900" cy="387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3" name="Object 5"/>
          <p:cNvGraphicFramePr>
            <a:graphicFrameLocks noChangeAspect="1"/>
          </p:cNvGraphicFramePr>
          <p:nvPr/>
        </p:nvGraphicFramePr>
        <p:xfrm>
          <a:off x="285750" y="1614488"/>
          <a:ext cx="80486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11" name="Paint Shop Pro Image" r:id="rId6" imgW="8048780" imgH="858537" progId="">
                  <p:embed/>
                </p:oleObj>
              </mc:Choice>
              <mc:Fallback>
                <p:oleObj name="Paint Shop Pro Image" r:id="rId6" imgW="8048780" imgH="858537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614488"/>
                        <a:ext cx="8048625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4286250" y="2846388"/>
            <a:ext cx="4576763" cy="284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  <a:sym typeface="Symbol" charset="2"/>
              </a:rPr>
              <a:t>Intuitively</a:t>
            </a:r>
            <a:r>
              <a:rPr lang="en-US" sz="240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000">
                <a:solidFill>
                  <a:schemeClr val="accent2"/>
                </a:solidFill>
                <a:latin typeface="Comic Sans MS" charset="0"/>
                <a:sym typeface="Symbol" charset="2"/>
              </a:rPr>
              <a:t></a:t>
            </a:r>
            <a:r>
              <a:rPr lang="en-US" sz="2000">
                <a:solidFill>
                  <a:schemeClr val="accent2"/>
                </a:solidFill>
                <a:latin typeface="Comic Sans MS" charset="0"/>
              </a:rPr>
              <a:t>(g(n))</a:t>
            </a:r>
            <a:r>
              <a:rPr lang="en-US" sz="2000">
                <a:solidFill>
                  <a:schemeClr val="accent2"/>
                </a:solidFill>
              </a:rPr>
              <a:t> = the set of functions with the same order of growth as </a:t>
            </a:r>
            <a:r>
              <a:rPr lang="en-US" sz="2000">
                <a:solidFill>
                  <a:schemeClr val="accent2"/>
                </a:solidFill>
                <a:latin typeface="Comic Sans MS" charset="0"/>
              </a:rPr>
              <a:t>g(n)</a:t>
            </a:r>
            <a:endParaRPr lang="en-US" sz="2400">
              <a:solidFill>
                <a:srgbClr val="DD0111"/>
              </a:solidFill>
              <a:latin typeface="Comic Sans MS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sz="2400">
              <a:solidFill>
                <a:schemeClr val="accent2"/>
              </a:solidFill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3A5F-FF9B-2641-918E-38C1F2A10B4F}" type="slidenum">
              <a:rPr lang="en-US"/>
              <a:pPr/>
              <a:t>11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952500"/>
            <a:ext cx="8415338" cy="5894388"/>
          </a:xfrm>
        </p:spPr>
        <p:txBody>
          <a:bodyPr/>
          <a:lstStyle/>
          <a:p>
            <a:pPr lvl="1">
              <a:lnSpc>
                <a:spcPct val="180000"/>
              </a:lnSpc>
            </a:pPr>
            <a:r>
              <a:rPr lang="en-US">
                <a:latin typeface="Comic Sans MS" charset="0"/>
              </a:rPr>
              <a:t>n</a:t>
            </a:r>
            <a:r>
              <a:rPr lang="en-US" baseline="30000">
                <a:latin typeface="Comic Sans MS" charset="0"/>
              </a:rPr>
              <a:t>2</a:t>
            </a:r>
            <a:r>
              <a:rPr lang="en-US">
                <a:latin typeface="Comic Sans MS" charset="0"/>
              </a:rPr>
              <a:t>/2 –n/2 = </a:t>
            </a:r>
            <a:r>
              <a:rPr lang="en-US">
                <a:latin typeface="Comic Sans MS" charset="0"/>
                <a:sym typeface="Symbol" charset="2"/>
              </a:rPr>
              <a:t></a:t>
            </a:r>
            <a:r>
              <a:rPr lang="en-US">
                <a:latin typeface="Comic Sans MS" charset="0"/>
              </a:rPr>
              <a:t>(n</a:t>
            </a:r>
            <a:r>
              <a:rPr lang="en-US" baseline="30000">
                <a:latin typeface="Comic Sans MS" charset="0"/>
              </a:rPr>
              <a:t>2</a:t>
            </a:r>
            <a:r>
              <a:rPr lang="en-US">
                <a:latin typeface="Comic Sans MS" charset="0"/>
              </a:rPr>
              <a:t>)</a:t>
            </a:r>
          </a:p>
          <a:p>
            <a:pPr lvl="2">
              <a:lnSpc>
                <a:spcPct val="180000"/>
              </a:lnSpc>
            </a:pPr>
            <a:r>
              <a:rPr lang="en-US" sz="2400"/>
              <a:t>½ n</a:t>
            </a:r>
            <a:r>
              <a:rPr lang="en-US" sz="2400" baseline="30000"/>
              <a:t>2</a:t>
            </a:r>
            <a:r>
              <a:rPr lang="en-US" sz="2400"/>
              <a:t> - ½ n </a:t>
            </a:r>
            <a:r>
              <a:rPr lang="en-US" sz="2400">
                <a:sym typeface="Symbol" charset="2"/>
              </a:rPr>
              <a:t>≤ </a:t>
            </a:r>
            <a:r>
              <a:rPr lang="en-US" sz="2400"/>
              <a:t>½ n</a:t>
            </a:r>
            <a:r>
              <a:rPr lang="en-US" sz="2400" baseline="30000"/>
              <a:t>2</a:t>
            </a:r>
            <a:r>
              <a:rPr lang="en-US" sz="2400"/>
              <a:t> </a:t>
            </a:r>
            <a:r>
              <a:rPr lang="en-US" sz="2400">
                <a:sym typeface="Symbol" charset="2"/>
              </a:rPr>
              <a:t>n ≥ 0       </a:t>
            </a:r>
            <a:r>
              <a:rPr lang="en-US" sz="2400"/>
              <a:t>c</a:t>
            </a:r>
            <a:r>
              <a:rPr lang="en-US" sz="2400" baseline="-25000"/>
              <a:t>2</a:t>
            </a:r>
            <a:r>
              <a:rPr lang="en-US" sz="2400"/>
              <a:t>= ½</a:t>
            </a:r>
          </a:p>
          <a:p>
            <a:pPr lvl="2">
              <a:lnSpc>
                <a:spcPct val="180000"/>
              </a:lnSpc>
            </a:pPr>
            <a:r>
              <a:rPr lang="en-US" sz="2400"/>
              <a:t>½ n</a:t>
            </a:r>
            <a:r>
              <a:rPr lang="en-US" sz="2400" baseline="30000"/>
              <a:t>2</a:t>
            </a:r>
            <a:r>
              <a:rPr lang="en-US" sz="2400"/>
              <a:t> - ½ n </a:t>
            </a:r>
            <a:r>
              <a:rPr lang="en-US" sz="2400">
                <a:sym typeface="Symbol" charset="2"/>
              </a:rPr>
              <a:t>≥ </a:t>
            </a:r>
            <a:r>
              <a:rPr lang="en-US" sz="2400"/>
              <a:t>½ n</a:t>
            </a:r>
            <a:r>
              <a:rPr lang="en-US" sz="2400" baseline="30000"/>
              <a:t>2</a:t>
            </a:r>
            <a:r>
              <a:rPr lang="en-US" sz="2400"/>
              <a:t> - ½ n * ½ n ( </a:t>
            </a:r>
            <a:r>
              <a:rPr lang="en-US" sz="2400">
                <a:sym typeface="Symbol" charset="2"/>
              </a:rPr>
              <a:t>n ≥ 2 </a:t>
            </a:r>
            <a:r>
              <a:rPr lang="en-US" sz="2400"/>
              <a:t>) = ¼ n</a:t>
            </a:r>
            <a:r>
              <a:rPr lang="en-US" sz="2400" baseline="30000"/>
              <a:t>2</a:t>
            </a:r>
            <a:r>
              <a:rPr lang="en-US" sz="2400"/>
              <a:t> 	</a:t>
            </a:r>
            <a:r>
              <a:rPr lang="en-US" sz="2400">
                <a:sym typeface="Symbol" charset="2"/>
              </a:rPr>
              <a:t>   </a:t>
            </a:r>
            <a:r>
              <a:rPr lang="en-US" sz="2400"/>
              <a:t>c</a:t>
            </a:r>
            <a:r>
              <a:rPr lang="en-US" sz="2400" baseline="-25000"/>
              <a:t>1</a:t>
            </a:r>
            <a:r>
              <a:rPr lang="en-US" sz="2400"/>
              <a:t>= ¼ </a:t>
            </a:r>
          </a:p>
          <a:p>
            <a:pPr lvl="2">
              <a:lnSpc>
                <a:spcPct val="180000"/>
              </a:lnSpc>
            </a:pPr>
            <a:endParaRPr lang="en-US" sz="2400">
              <a:sym typeface="Symbol" charset="2"/>
            </a:endParaRPr>
          </a:p>
          <a:p>
            <a:pPr lvl="1">
              <a:lnSpc>
                <a:spcPct val="180000"/>
              </a:lnSpc>
            </a:pPr>
            <a:r>
              <a:rPr lang="en-US">
                <a:latin typeface="Comic Sans MS" charset="0"/>
                <a:sym typeface="Symbol" charset="2"/>
              </a:rPr>
              <a:t>n ≠ (n</a:t>
            </a:r>
            <a:r>
              <a:rPr lang="en-US" baseline="30000">
                <a:latin typeface="Comic Sans MS" charset="0"/>
                <a:sym typeface="Symbol" charset="2"/>
              </a:rPr>
              <a:t>2</a:t>
            </a:r>
            <a:r>
              <a:rPr lang="en-US">
                <a:latin typeface="Comic Sans MS" charset="0"/>
                <a:sym typeface="Symbol" charset="2"/>
              </a:rPr>
              <a:t>): </a:t>
            </a:r>
            <a:r>
              <a:rPr lang="en-US">
                <a:latin typeface="Comic Sans MS" charset="0"/>
              </a:rPr>
              <a:t>c</a:t>
            </a:r>
            <a:r>
              <a:rPr lang="en-US" baseline="-25000">
                <a:latin typeface="Comic Sans MS" charset="0"/>
              </a:rPr>
              <a:t>1</a:t>
            </a:r>
            <a:r>
              <a:rPr lang="en-US">
                <a:latin typeface="Comic Sans MS" charset="0"/>
              </a:rPr>
              <a:t> n</a:t>
            </a:r>
            <a:r>
              <a:rPr lang="en-US" baseline="30000">
                <a:latin typeface="Comic Sans MS" charset="0"/>
              </a:rPr>
              <a:t>2</a:t>
            </a:r>
            <a:r>
              <a:rPr lang="en-US">
                <a:latin typeface="Comic Sans MS" charset="0"/>
              </a:rPr>
              <a:t> </a:t>
            </a:r>
            <a:r>
              <a:rPr lang="en-US">
                <a:latin typeface="Comic Sans MS" charset="0"/>
                <a:sym typeface="Symbol" charset="2"/>
              </a:rPr>
              <a:t>≤ n ≤ c</a:t>
            </a:r>
            <a:r>
              <a:rPr lang="en-US" baseline="-25000">
                <a:latin typeface="Comic Sans MS" charset="0"/>
                <a:sym typeface="Symbol" charset="2"/>
              </a:rPr>
              <a:t>2</a:t>
            </a:r>
            <a:r>
              <a:rPr lang="en-US">
                <a:latin typeface="Comic Sans MS" charset="0"/>
                <a:sym typeface="Symbol" charset="2"/>
              </a:rPr>
              <a:t> n</a:t>
            </a:r>
            <a:r>
              <a:rPr lang="en-US" baseline="30000">
                <a:latin typeface="Comic Sans MS" charset="0"/>
                <a:sym typeface="Symbol" charset="2"/>
              </a:rPr>
              <a:t>2</a:t>
            </a:r>
            <a:r>
              <a:rPr lang="en-US" sz="2000" baseline="30000">
                <a:sym typeface="Symbol" charset="2"/>
              </a:rPr>
              <a:t> </a:t>
            </a:r>
          </a:p>
          <a:p>
            <a:pPr lvl="1">
              <a:lnSpc>
                <a:spcPct val="180000"/>
              </a:lnSpc>
              <a:buFontTx/>
              <a:buNone/>
            </a:pPr>
            <a:r>
              <a:rPr lang="en-US" sz="2000">
                <a:sym typeface="Symbol" charset="2"/>
              </a:rPr>
              <a:t>	 only holds for: </a:t>
            </a:r>
            <a:r>
              <a:rPr lang="en-US" sz="2000">
                <a:latin typeface="Comic Sans MS" charset="0"/>
                <a:sym typeface="Symbol" charset="2"/>
              </a:rPr>
              <a:t>n ≤ 1/</a:t>
            </a:r>
            <a:r>
              <a:rPr lang="en-US">
                <a:latin typeface="Comic Sans MS" charset="0"/>
              </a:rPr>
              <a:t>c</a:t>
            </a:r>
            <a:r>
              <a:rPr lang="en-US" baseline="-25000">
                <a:latin typeface="Comic Sans MS" charset="0"/>
              </a:rPr>
              <a:t>1</a:t>
            </a:r>
            <a:endParaRPr lang="en-US">
              <a:latin typeface="Comic Sans MS" charset="0"/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7ED9-12DE-E049-BFAF-69A5FF6B66EB}" type="slidenum">
              <a:rPr lang="en-US"/>
              <a:pPr/>
              <a:t>12</a:t>
            </a:fld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952500"/>
            <a:ext cx="8415338" cy="5894388"/>
          </a:xfrm>
        </p:spPr>
        <p:txBody>
          <a:bodyPr/>
          <a:lstStyle/>
          <a:p>
            <a:pPr lvl="1">
              <a:lnSpc>
                <a:spcPct val="180000"/>
              </a:lnSpc>
            </a:pPr>
            <a:r>
              <a:rPr lang="en-US">
                <a:latin typeface="Comic Sans MS" charset="0"/>
                <a:sym typeface="Symbol" charset="2"/>
              </a:rPr>
              <a:t>6n</a:t>
            </a:r>
            <a:r>
              <a:rPr lang="en-US" baseline="30000">
                <a:latin typeface="Comic Sans MS" charset="0"/>
                <a:sym typeface="Symbol" charset="2"/>
              </a:rPr>
              <a:t>3</a:t>
            </a:r>
            <a:r>
              <a:rPr lang="en-US">
                <a:latin typeface="Comic Sans MS" charset="0"/>
                <a:sym typeface="Symbol" charset="2"/>
              </a:rPr>
              <a:t> ≠  (n</a:t>
            </a:r>
            <a:r>
              <a:rPr lang="en-US" baseline="30000">
                <a:latin typeface="Comic Sans MS" charset="0"/>
                <a:sym typeface="Symbol" charset="2"/>
              </a:rPr>
              <a:t>2</a:t>
            </a:r>
            <a:r>
              <a:rPr lang="en-US">
                <a:latin typeface="Comic Sans MS" charset="0"/>
                <a:sym typeface="Symbol" charset="2"/>
              </a:rPr>
              <a:t>): </a:t>
            </a:r>
            <a:r>
              <a:rPr lang="en-US">
                <a:latin typeface="Comic Sans MS" charset="0"/>
              </a:rPr>
              <a:t>c</a:t>
            </a:r>
            <a:r>
              <a:rPr lang="en-US" baseline="-25000">
                <a:latin typeface="Comic Sans MS" charset="0"/>
              </a:rPr>
              <a:t>1</a:t>
            </a:r>
            <a:r>
              <a:rPr lang="en-US">
                <a:latin typeface="Comic Sans MS" charset="0"/>
              </a:rPr>
              <a:t> n</a:t>
            </a:r>
            <a:r>
              <a:rPr lang="en-US" baseline="30000">
                <a:latin typeface="Comic Sans MS" charset="0"/>
              </a:rPr>
              <a:t>2</a:t>
            </a:r>
            <a:r>
              <a:rPr lang="en-US">
                <a:latin typeface="Comic Sans MS" charset="0"/>
              </a:rPr>
              <a:t> </a:t>
            </a:r>
            <a:r>
              <a:rPr lang="en-US">
                <a:latin typeface="Comic Sans MS" charset="0"/>
                <a:sym typeface="Symbol" charset="2"/>
              </a:rPr>
              <a:t>≤ 6n</a:t>
            </a:r>
            <a:r>
              <a:rPr lang="en-US" baseline="30000">
                <a:latin typeface="Comic Sans MS" charset="0"/>
                <a:sym typeface="Symbol" charset="2"/>
              </a:rPr>
              <a:t>3</a:t>
            </a:r>
            <a:r>
              <a:rPr lang="en-US">
                <a:latin typeface="Comic Sans MS" charset="0"/>
                <a:sym typeface="Symbol" charset="2"/>
              </a:rPr>
              <a:t> ≤ c</a:t>
            </a:r>
            <a:r>
              <a:rPr lang="en-US" baseline="-25000">
                <a:latin typeface="Comic Sans MS" charset="0"/>
                <a:sym typeface="Symbol" charset="2"/>
              </a:rPr>
              <a:t>2</a:t>
            </a:r>
            <a:r>
              <a:rPr lang="en-US">
                <a:latin typeface="Comic Sans MS" charset="0"/>
                <a:sym typeface="Symbol" charset="2"/>
              </a:rPr>
              <a:t> n</a:t>
            </a:r>
            <a:r>
              <a:rPr lang="en-US" baseline="30000">
                <a:latin typeface="Comic Sans MS" charset="0"/>
                <a:sym typeface="Symbol" charset="2"/>
              </a:rPr>
              <a:t>2</a:t>
            </a:r>
            <a:r>
              <a:rPr lang="en-US" baseline="30000">
                <a:sym typeface="Symbol" charset="2"/>
              </a:rPr>
              <a:t> </a:t>
            </a:r>
          </a:p>
          <a:p>
            <a:pPr lvl="1">
              <a:lnSpc>
                <a:spcPct val="180000"/>
              </a:lnSpc>
              <a:buFontTx/>
              <a:buNone/>
            </a:pPr>
            <a:r>
              <a:rPr lang="en-US">
                <a:sym typeface="Symbol" charset="2"/>
              </a:rPr>
              <a:t>	 only holds for: </a:t>
            </a:r>
            <a:r>
              <a:rPr lang="en-US">
                <a:latin typeface="Comic Sans MS" charset="0"/>
                <a:sym typeface="Symbol" charset="2"/>
              </a:rPr>
              <a:t>n ≤ </a:t>
            </a:r>
            <a:r>
              <a:rPr lang="en-US">
                <a:latin typeface="Comic Sans MS" charset="0"/>
              </a:rPr>
              <a:t>c</a:t>
            </a:r>
            <a:r>
              <a:rPr lang="en-US" baseline="-25000">
                <a:latin typeface="Comic Sans MS" charset="0"/>
              </a:rPr>
              <a:t>2</a:t>
            </a:r>
            <a:r>
              <a:rPr lang="en-US">
                <a:latin typeface="Comic Sans MS" charset="0"/>
              </a:rPr>
              <a:t> /6</a:t>
            </a:r>
          </a:p>
          <a:p>
            <a:pPr lvl="1">
              <a:lnSpc>
                <a:spcPct val="180000"/>
              </a:lnSpc>
              <a:buFontTx/>
              <a:buNone/>
            </a:pPr>
            <a:endParaRPr lang="en-US">
              <a:latin typeface="Comic Sans MS" charset="0"/>
              <a:sym typeface="Symbol" charset="2"/>
            </a:endParaRPr>
          </a:p>
          <a:p>
            <a:pPr lvl="1">
              <a:lnSpc>
                <a:spcPct val="180000"/>
              </a:lnSpc>
            </a:pPr>
            <a:r>
              <a:rPr lang="en-US">
                <a:latin typeface="Comic Sans MS" charset="0"/>
                <a:sym typeface="Symbol" charset="2"/>
              </a:rPr>
              <a:t>n ≠ (logn): </a:t>
            </a:r>
            <a:r>
              <a:rPr lang="en-US">
                <a:latin typeface="Comic Sans MS" charset="0"/>
              </a:rPr>
              <a:t>c</a:t>
            </a:r>
            <a:r>
              <a:rPr lang="en-US" baseline="-25000">
                <a:latin typeface="Comic Sans MS" charset="0"/>
              </a:rPr>
              <a:t>1</a:t>
            </a:r>
            <a:r>
              <a:rPr lang="en-US">
                <a:latin typeface="Comic Sans MS" charset="0"/>
              </a:rPr>
              <a:t> </a:t>
            </a:r>
            <a:r>
              <a:rPr lang="en-US">
                <a:latin typeface="Comic Sans MS" charset="0"/>
                <a:sym typeface="Symbol" charset="2"/>
              </a:rPr>
              <a:t>logn</a:t>
            </a:r>
            <a:r>
              <a:rPr lang="en-US">
                <a:latin typeface="Comic Sans MS" charset="0"/>
              </a:rPr>
              <a:t> </a:t>
            </a:r>
            <a:r>
              <a:rPr lang="en-US">
                <a:latin typeface="Comic Sans MS" charset="0"/>
                <a:sym typeface="Symbol" charset="2"/>
              </a:rPr>
              <a:t>≤ n ≤ c</a:t>
            </a:r>
            <a:r>
              <a:rPr lang="en-US" baseline="-25000">
                <a:latin typeface="Comic Sans MS" charset="0"/>
                <a:sym typeface="Symbol" charset="2"/>
              </a:rPr>
              <a:t>2</a:t>
            </a:r>
            <a:r>
              <a:rPr lang="en-US">
                <a:latin typeface="Comic Sans MS" charset="0"/>
                <a:sym typeface="Symbol" charset="2"/>
              </a:rPr>
              <a:t> logn</a:t>
            </a:r>
          </a:p>
          <a:p>
            <a:pPr lvl="1">
              <a:lnSpc>
                <a:spcPct val="180000"/>
              </a:lnSpc>
              <a:buFontTx/>
              <a:buNone/>
            </a:pPr>
            <a:r>
              <a:rPr lang="en-US">
                <a:latin typeface="Comic Sans MS" charset="0"/>
                <a:sym typeface="Symbol" charset="2"/>
              </a:rPr>
              <a:t>			  c</a:t>
            </a:r>
            <a:r>
              <a:rPr lang="en-US" baseline="-25000">
                <a:latin typeface="Comic Sans MS" charset="0"/>
                <a:sym typeface="Symbol" charset="2"/>
              </a:rPr>
              <a:t>2</a:t>
            </a:r>
            <a:r>
              <a:rPr lang="en-US">
                <a:latin typeface="Comic Sans MS" charset="0"/>
                <a:sym typeface="Symbol" charset="2"/>
              </a:rPr>
              <a:t> ≥  n/logn,  n≥ n</a:t>
            </a:r>
            <a:r>
              <a:rPr lang="en-US" baseline="-25000">
                <a:latin typeface="Comic Sans MS" charset="0"/>
                <a:sym typeface="Symbol" charset="2"/>
              </a:rPr>
              <a:t>0</a:t>
            </a:r>
            <a:r>
              <a:rPr lang="en-US">
                <a:latin typeface="Comic Sans MS" charset="0"/>
                <a:sym typeface="Symbol" charset="2"/>
              </a:rPr>
              <a:t> –</a:t>
            </a:r>
            <a:r>
              <a:rPr lang="en-US">
                <a:sym typeface="Symbol" charset="2"/>
              </a:rPr>
              <a:t> impossible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86240-2F2C-CD41-9374-7D2330944822}" type="slidenum">
              <a:rPr lang="en-US"/>
              <a:pPr/>
              <a:t>13</a:t>
            </a:fld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Asymptotic Notations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11250"/>
            <a:ext cx="8634412" cy="53768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>
                <a:ea typeface="Arial" charset="0"/>
                <a:cs typeface="Arial" charset="0"/>
              </a:rPr>
              <a:t>There is no unique set of values for </a:t>
            </a:r>
            <a:r>
              <a:rPr lang="en-US" sz="2400">
                <a:latin typeface="Comic Sans MS" charset="0"/>
                <a:ea typeface="Arial" charset="0"/>
                <a:cs typeface="Arial" charset="0"/>
              </a:rPr>
              <a:t>n</a:t>
            </a:r>
            <a:r>
              <a:rPr lang="en-US" sz="2400" baseline="-25000">
                <a:latin typeface="Comic Sans MS" charset="0"/>
                <a:ea typeface="Arial" charset="0"/>
                <a:cs typeface="Arial" charset="0"/>
              </a:rPr>
              <a:t>0</a:t>
            </a:r>
            <a:r>
              <a:rPr lang="en-US" sz="2400">
                <a:ea typeface="Arial" charset="0"/>
                <a:cs typeface="Arial" charset="0"/>
              </a:rPr>
              <a:t> and </a:t>
            </a:r>
            <a:r>
              <a:rPr lang="en-US" sz="2400">
                <a:latin typeface="Comic Sans MS" charset="0"/>
                <a:ea typeface="Arial" charset="0"/>
                <a:cs typeface="Arial" charset="0"/>
              </a:rPr>
              <a:t>c </a:t>
            </a:r>
            <a:r>
              <a:rPr lang="en-US" sz="2400">
                <a:ea typeface="Arial" charset="0"/>
                <a:cs typeface="Arial" charset="0"/>
              </a:rPr>
              <a:t>in proving the asymptotic bounds</a:t>
            </a:r>
            <a:endParaRPr lang="en-US" sz="2400">
              <a:latin typeface="Comic Sans MS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2400"/>
              <a:t>Prove that  </a:t>
            </a:r>
            <a:r>
              <a:rPr lang="en-US" sz="2400">
                <a:latin typeface="Comic Sans MS" charset="0"/>
              </a:rPr>
              <a:t>100n + 5 = O(n</a:t>
            </a:r>
            <a:r>
              <a:rPr lang="en-US" sz="2400" baseline="30000">
                <a:latin typeface="Comic Sans MS" charset="0"/>
              </a:rPr>
              <a:t>2</a:t>
            </a:r>
            <a:r>
              <a:rPr lang="en-US" sz="2400">
                <a:latin typeface="Comic Sans MS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2000">
                <a:latin typeface="Comic Sans MS" charset="0"/>
              </a:rPr>
              <a:t>100n + 5 </a:t>
            </a:r>
            <a:r>
              <a:rPr lang="en-US" sz="2000">
                <a:latin typeface="Comic Sans MS" charset="0"/>
                <a:ea typeface="Arial" charset="0"/>
                <a:cs typeface="Arial" charset="0"/>
              </a:rPr>
              <a:t>≤ 100n + n = 101n ≤ 101n</a:t>
            </a:r>
            <a:r>
              <a:rPr lang="en-US" sz="2000" baseline="30000">
                <a:latin typeface="Comic Sans MS" charset="0"/>
                <a:ea typeface="Arial" charset="0"/>
                <a:cs typeface="Arial" charset="0"/>
              </a:rPr>
              <a:t>2</a:t>
            </a:r>
            <a:endParaRPr lang="en-US" sz="2000">
              <a:latin typeface="Comic Sans MS" charset="0"/>
              <a:ea typeface="Arial" charset="0"/>
              <a:cs typeface="Arial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				for all </a:t>
            </a:r>
            <a:r>
              <a:rPr lang="en-US" sz="2000">
                <a:latin typeface="Comic Sans MS" charset="0"/>
                <a:ea typeface="Arial" charset="0"/>
                <a:cs typeface="Arial" charset="0"/>
              </a:rPr>
              <a:t>n ≥ 5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		</a:t>
            </a:r>
            <a:r>
              <a:rPr lang="en-US" sz="200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</a:rPr>
              <a:t>n</a:t>
            </a:r>
            <a:r>
              <a:rPr lang="en-US" sz="2000" baseline="-2500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</a:rPr>
              <a:t>0</a:t>
            </a:r>
            <a:r>
              <a:rPr lang="en-US" sz="200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</a:rPr>
              <a:t> = 5 and c = 101</a:t>
            </a:r>
            <a:r>
              <a:rPr lang="en-US" sz="2000">
                <a:solidFill>
                  <a:srgbClr val="DD0111"/>
                </a:solidFill>
                <a:ea typeface="Arial" charset="0"/>
                <a:cs typeface="Arial" charset="0"/>
              </a:rPr>
              <a:t> </a:t>
            </a:r>
            <a:r>
              <a:rPr lang="en-US" sz="2000">
                <a:ea typeface="Arial" charset="0"/>
                <a:cs typeface="Arial" charset="0"/>
              </a:rPr>
              <a:t>is a solution</a:t>
            </a:r>
          </a:p>
          <a:p>
            <a:pPr lvl="1">
              <a:lnSpc>
                <a:spcPct val="150000"/>
              </a:lnSpc>
            </a:pPr>
            <a:r>
              <a:rPr lang="en-US" sz="2000">
                <a:latin typeface="Comic Sans MS" charset="0"/>
                <a:ea typeface="Arial" charset="0"/>
                <a:cs typeface="Arial" charset="0"/>
              </a:rPr>
              <a:t>100n + 5 ≤ 100n + 5n = 105n ≤ 105n</a:t>
            </a:r>
            <a:r>
              <a:rPr lang="en-US" sz="2000" baseline="30000">
                <a:latin typeface="Comic Sans MS" charset="0"/>
                <a:ea typeface="Arial" charset="0"/>
                <a:cs typeface="Arial" charset="0"/>
              </a:rPr>
              <a:t>2</a:t>
            </a:r>
            <a:r>
              <a:rPr lang="en-US" sz="2000" baseline="30000">
                <a:ea typeface="Arial" charset="0"/>
                <a:cs typeface="Arial" charset="0"/>
              </a:rPr>
              <a:t/>
            </a:r>
            <a:br>
              <a:rPr lang="en-US" sz="2000" baseline="30000">
                <a:ea typeface="Arial" charset="0"/>
                <a:cs typeface="Arial" charset="0"/>
              </a:rPr>
            </a:br>
            <a:r>
              <a:rPr lang="en-US" sz="2000" baseline="30000">
                <a:ea typeface="Arial" charset="0"/>
                <a:cs typeface="Arial" charset="0"/>
              </a:rPr>
              <a:t>			</a:t>
            </a:r>
            <a:r>
              <a:rPr lang="en-US" sz="2000">
                <a:ea typeface="Arial" charset="0"/>
                <a:cs typeface="Arial" charset="0"/>
              </a:rPr>
              <a:t>for all </a:t>
            </a:r>
            <a:r>
              <a:rPr lang="en-US" sz="2000">
                <a:latin typeface="Comic Sans MS" charset="0"/>
                <a:ea typeface="Arial" charset="0"/>
                <a:cs typeface="Arial" charset="0"/>
              </a:rPr>
              <a:t>n ≥ 1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		 </a:t>
            </a:r>
            <a:r>
              <a:rPr lang="en-US" sz="200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</a:rPr>
              <a:t>n</a:t>
            </a:r>
            <a:r>
              <a:rPr lang="en-US" sz="2000" baseline="-2500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</a:rPr>
              <a:t>0</a:t>
            </a:r>
            <a:r>
              <a:rPr lang="en-US" sz="2000">
                <a:solidFill>
                  <a:srgbClr val="DD0111"/>
                </a:solidFill>
                <a:latin typeface="Comic Sans MS" charset="0"/>
                <a:ea typeface="Arial" charset="0"/>
                <a:cs typeface="Arial" charset="0"/>
              </a:rPr>
              <a:t> = 1 and c = 105</a:t>
            </a:r>
            <a:r>
              <a:rPr lang="en-US" sz="2000">
                <a:solidFill>
                  <a:srgbClr val="DD0111"/>
                </a:solidFill>
                <a:ea typeface="Arial" charset="0"/>
                <a:cs typeface="Arial" charset="0"/>
              </a:rPr>
              <a:t> </a:t>
            </a:r>
            <a:r>
              <a:rPr lang="en-US" sz="2000">
                <a:ea typeface="Arial" charset="0"/>
                <a:cs typeface="Arial" charset="0"/>
              </a:rPr>
              <a:t>is also a solution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>
                <a:ea typeface="Arial" charset="0"/>
                <a:cs typeface="Arial" charset="0"/>
              </a:rPr>
              <a:t>Must find</a:t>
            </a:r>
            <a:r>
              <a:rPr lang="en-US" sz="1800">
                <a:solidFill>
                  <a:srgbClr val="DD0111"/>
                </a:solidFill>
                <a:ea typeface="Arial" charset="0"/>
                <a:cs typeface="Arial" charset="0"/>
              </a:rPr>
              <a:t> </a:t>
            </a:r>
            <a:r>
              <a:rPr lang="en-US" sz="1800" b="1">
                <a:solidFill>
                  <a:srgbClr val="DD0111"/>
                </a:solidFill>
                <a:ea typeface="Arial" charset="0"/>
                <a:cs typeface="Arial" charset="0"/>
              </a:rPr>
              <a:t>SOME</a:t>
            </a:r>
            <a:r>
              <a:rPr lang="en-US" sz="1800">
                <a:solidFill>
                  <a:srgbClr val="DD0111"/>
                </a:solidFill>
                <a:ea typeface="Arial" charset="0"/>
                <a:cs typeface="Arial" charset="0"/>
              </a:rPr>
              <a:t> </a:t>
            </a:r>
            <a:r>
              <a:rPr lang="en-US" sz="1800">
                <a:ea typeface="Arial" charset="0"/>
                <a:cs typeface="Arial" charset="0"/>
              </a:rPr>
              <a:t>constants c and n</a:t>
            </a:r>
            <a:r>
              <a:rPr lang="en-US" sz="1800" baseline="-25000">
                <a:ea typeface="Arial" charset="0"/>
                <a:cs typeface="Arial" charset="0"/>
              </a:rPr>
              <a:t>0</a:t>
            </a:r>
            <a:r>
              <a:rPr lang="en-US" sz="1800">
                <a:ea typeface="Arial" charset="0"/>
                <a:cs typeface="Arial" charset="0"/>
              </a:rPr>
              <a:t> that satisfy the asymptotic notation 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D386-F57A-6948-B654-78FDAF225762}" type="slidenum">
              <a:rPr lang="en-US"/>
              <a:pPr/>
              <a:t>14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Comparisons of Functions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>
                <a:solidFill>
                  <a:srgbClr val="DD0111"/>
                </a:solidFill>
                <a:latin typeface="Monotype Corsiva" charset="0"/>
                <a:sym typeface="Symbol" charset="2"/>
              </a:rPr>
              <a:t>Theorem:</a:t>
            </a:r>
            <a:r>
              <a:rPr lang="en-US" sz="2400" i="1">
                <a:latin typeface="Monotype Corsiva" charset="0"/>
                <a:sym typeface="Symbol" charset="2"/>
              </a:rPr>
              <a:t>		</a:t>
            </a:r>
          </a:p>
          <a:p>
            <a:pPr>
              <a:buFontTx/>
              <a:buNone/>
            </a:pPr>
            <a:r>
              <a:rPr lang="en-US" sz="2400" i="1">
                <a:latin typeface="Monotype Corsiva" charset="0"/>
                <a:sym typeface="Symbol" charset="2"/>
              </a:rPr>
              <a:t>		</a:t>
            </a:r>
            <a:r>
              <a:rPr lang="en-US" sz="2400">
                <a:solidFill>
                  <a:schemeClr val="tx1"/>
                </a:solidFill>
                <a:latin typeface="Comic Sans MS" charset="0"/>
                <a:sym typeface="Symbol" charset="2"/>
              </a:rPr>
              <a:t>f(n) = (g(n))  f = O(g(n)) and f = (g(n))</a:t>
            </a:r>
            <a:endParaRPr lang="en-US" sz="2400">
              <a:solidFill>
                <a:schemeClr val="tx1"/>
              </a:solidFill>
            </a:endParaRPr>
          </a:p>
          <a:p>
            <a:r>
              <a:rPr lang="en-US" sz="2400"/>
              <a:t>Transitivity</a:t>
            </a:r>
            <a:r>
              <a:rPr lang="en-US" sz="2400" b="1"/>
              <a:t>:</a:t>
            </a:r>
          </a:p>
          <a:p>
            <a:pPr lvl="1"/>
            <a:r>
              <a:rPr lang="en-US" sz="2000">
                <a:latin typeface="Comic Sans MS" charset="0"/>
              </a:rPr>
              <a:t>f(n) = </a:t>
            </a:r>
            <a:r>
              <a:rPr lang="en-US">
                <a:latin typeface="Comic Sans MS" charset="0"/>
                <a:sym typeface="Symbol" charset="2"/>
              </a:rPr>
              <a:t></a:t>
            </a:r>
            <a:r>
              <a:rPr lang="en-US" sz="2000">
                <a:latin typeface="Comic Sans MS" charset="0"/>
              </a:rPr>
              <a:t>(g(n))</a:t>
            </a:r>
            <a:r>
              <a:rPr lang="en-US" sz="2000">
                <a:latin typeface="Monotype Corsiva" charset="0"/>
              </a:rPr>
              <a:t> </a:t>
            </a:r>
            <a:r>
              <a:rPr lang="en-US" sz="2000"/>
              <a:t>and</a:t>
            </a:r>
            <a:r>
              <a:rPr lang="en-US" sz="2000">
                <a:latin typeface="Monotype Corsiva" charset="0"/>
              </a:rPr>
              <a:t> </a:t>
            </a:r>
            <a:r>
              <a:rPr lang="en-US" sz="2000">
                <a:latin typeface="Comic Sans MS" charset="0"/>
              </a:rPr>
              <a:t>g(n) = </a:t>
            </a:r>
            <a:r>
              <a:rPr lang="en-US">
                <a:latin typeface="Comic Sans MS" charset="0"/>
                <a:sym typeface="Symbol" charset="2"/>
              </a:rPr>
              <a:t></a:t>
            </a:r>
            <a:r>
              <a:rPr lang="en-US" sz="2000">
                <a:latin typeface="Comic Sans MS" charset="0"/>
              </a:rPr>
              <a:t>(h(n)) </a:t>
            </a:r>
            <a:r>
              <a:rPr lang="en-US" sz="2000">
                <a:latin typeface="Comic Sans MS" charset="0"/>
                <a:sym typeface="Symbol" charset="2"/>
              </a:rPr>
              <a:t></a:t>
            </a:r>
            <a:r>
              <a:rPr lang="en-US" sz="2000">
                <a:latin typeface="Comic Sans MS" charset="0"/>
              </a:rPr>
              <a:t> f(n) = </a:t>
            </a:r>
            <a:r>
              <a:rPr lang="en-US">
                <a:latin typeface="Comic Sans MS" charset="0"/>
                <a:sym typeface="Symbol" charset="2"/>
              </a:rPr>
              <a:t></a:t>
            </a:r>
            <a:r>
              <a:rPr lang="en-US" sz="2000">
                <a:latin typeface="Comic Sans MS" charset="0"/>
              </a:rPr>
              <a:t>(h(n))</a:t>
            </a:r>
          </a:p>
          <a:p>
            <a:pPr lvl="1"/>
            <a:r>
              <a:rPr lang="en-US" sz="2000"/>
              <a:t>Same for </a:t>
            </a:r>
            <a:r>
              <a:rPr lang="en-US" sz="2000">
                <a:latin typeface="Comic Sans MS" charset="0"/>
              </a:rPr>
              <a:t>O</a:t>
            </a:r>
            <a:r>
              <a:rPr lang="en-US" sz="2000"/>
              <a:t> and </a:t>
            </a:r>
            <a:r>
              <a:rPr lang="en-US" sz="2000">
                <a:latin typeface="Comic Sans MS" charset="0"/>
                <a:sym typeface="Symbol" charset="2"/>
              </a:rPr>
              <a:t></a:t>
            </a:r>
            <a:endParaRPr lang="en-US" sz="2000"/>
          </a:p>
          <a:p>
            <a:r>
              <a:rPr lang="en-US" sz="2400"/>
              <a:t>Reflexivity:</a:t>
            </a:r>
          </a:p>
          <a:p>
            <a:pPr lvl="1"/>
            <a:r>
              <a:rPr lang="en-US" sz="2000">
                <a:latin typeface="Comic Sans MS" charset="0"/>
              </a:rPr>
              <a:t>f(n) = </a:t>
            </a:r>
            <a:r>
              <a:rPr lang="en-US">
                <a:latin typeface="Comic Sans MS" charset="0"/>
                <a:sym typeface="Symbol" charset="2"/>
              </a:rPr>
              <a:t></a:t>
            </a:r>
            <a:r>
              <a:rPr lang="en-US" sz="2000">
                <a:latin typeface="Comic Sans MS" charset="0"/>
              </a:rPr>
              <a:t>(f(n))</a:t>
            </a:r>
          </a:p>
          <a:p>
            <a:pPr lvl="1"/>
            <a:r>
              <a:rPr lang="en-US" sz="2000"/>
              <a:t>Same for </a:t>
            </a:r>
            <a:r>
              <a:rPr lang="en-US" sz="2000">
                <a:latin typeface="Comic Sans MS" charset="0"/>
              </a:rPr>
              <a:t>O</a:t>
            </a:r>
            <a:r>
              <a:rPr lang="en-US" sz="2000"/>
              <a:t> and </a:t>
            </a:r>
            <a:r>
              <a:rPr lang="en-US" sz="2000">
                <a:latin typeface="Comic Sans MS" charset="0"/>
                <a:sym typeface="Symbol" charset="2"/>
              </a:rPr>
              <a:t></a:t>
            </a:r>
            <a:endParaRPr lang="en-US" sz="2000"/>
          </a:p>
          <a:p>
            <a:r>
              <a:rPr lang="en-US" sz="2400"/>
              <a:t>Symmetry:</a:t>
            </a:r>
          </a:p>
          <a:p>
            <a:pPr lvl="1"/>
            <a:r>
              <a:rPr lang="en-US" sz="2000">
                <a:latin typeface="Comic Sans MS" charset="0"/>
              </a:rPr>
              <a:t>f(n) = </a:t>
            </a:r>
            <a:r>
              <a:rPr lang="en-US">
                <a:latin typeface="Comic Sans MS" charset="0"/>
                <a:sym typeface="Symbol" charset="2"/>
              </a:rPr>
              <a:t></a:t>
            </a:r>
            <a:r>
              <a:rPr lang="en-US" sz="2000">
                <a:latin typeface="Comic Sans MS" charset="0"/>
              </a:rPr>
              <a:t>(g(n)) </a:t>
            </a:r>
            <a:r>
              <a:rPr lang="en-US" sz="2000"/>
              <a:t>if and only if </a:t>
            </a:r>
            <a:r>
              <a:rPr lang="en-US" sz="2000">
                <a:latin typeface="Comic Sans MS" charset="0"/>
              </a:rPr>
              <a:t>g(n) = </a:t>
            </a:r>
            <a:r>
              <a:rPr lang="en-US">
                <a:latin typeface="Comic Sans MS" charset="0"/>
                <a:sym typeface="Symbol" charset="2"/>
              </a:rPr>
              <a:t></a:t>
            </a:r>
            <a:r>
              <a:rPr lang="en-US" sz="2000">
                <a:latin typeface="Comic Sans MS" charset="0"/>
              </a:rPr>
              <a:t>(f(n))</a:t>
            </a:r>
          </a:p>
          <a:p>
            <a:r>
              <a:rPr lang="en-US" sz="2400"/>
              <a:t>Transpose symmetry:</a:t>
            </a:r>
          </a:p>
          <a:p>
            <a:pPr lvl="1"/>
            <a:r>
              <a:rPr lang="en-US" sz="2000">
                <a:latin typeface="Comic Sans MS" charset="0"/>
              </a:rPr>
              <a:t>f(n) = O(g(n)) </a:t>
            </a:r>
            <a:r>
              <a:rPr lang="en-US" sz="2000"/>
              <a:t>if and only if </a:t>
            </a:r>
            <a:r>
              <a:rPr lang="en-US" sz="2000">
                <a:latin typeface="Comic Sans MS" charset="0"/>
              </a:rPr>
              <a:t>g(n) = </a:t>
            </a:r>
            <a:r>
              <a:rPr lang="en-US" sz="2000">
                <a:latin typeface="Comic Sans MS" charset="0"/>
                <a:sym typeface="Symbol" charset="2"/>
              </a:rPr>
              <a:t></a:t>
            </a:r>
            <a:r>
              <a:rPr lang="en-US" sz="2000">
                <a:latin typeface="Comic Sans MS" charset="0"/>
              </a:rPr>
              <a:t>(f(n))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D794-6B97-CC46-AFAD-97188DCDB786}" type="slidenum">
              <a:rPr lang="en-US"/>
              <a:pPr/>
              <a:t>15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Notations in Equations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 the right-hand side</a:t>
            </a:r>
          </a:p>
          <a:p>
            <a:pPr lvl="1"/>
            <a:r>
              <a:rPr lang="en-US">
                <a:latin typeface="Comic Sans MS" charset="0"/>
                <a:sym typeface="Symbol" charset="2"/>
              </a:rPr>
              <a:t></a:t>
            </a:r>
            <a:r>
              <a:rPr lang="en-US">
                <a:latin typeface="Comic Sans MS" charset="0"/>
              </a:rPr>
              <a:t>(n</a:t>
            </a:r>
            <a:r>
              <a:rPr lang="en-US" baseline="30000">
                <a:latin typeface="Comic Sans MS" charset="0"/>
              </a:rPr>
              <a:t>2</a:t>
            </a:r>
            <a:r>
              <a:rPr lang="en-US">
                <a:latin typeface="Comic Sans MS" charset="0"/>
              </a:rPr>
              <a:t>)</a:t>
            </a:r>
            <a:r>
              <a:rPr lang="en-US"/>
              <a:t> stands for some anonymous function in </a:t>
            </a:r>
            <a:r>
              <a:rPr lang="en-US">
                <a:latin typeface="Comic Sans MS" charset="0"/>
                <a:sym typeface="Symbol" charset="2"/>
              </a:rPr>
              <a:t></a:t>
            </a:r>
            <a:r>
              <a:rPr lang="en-US">
                <a:latin typeface="Comic Sans MS" charset="0"/>
              </a:rPr>
              <a:t>(n</a:t>
            </a:r>
            <a:r>
              <a:rPr lang="en-US" baseline="30000">
                <a:latin typeface="Comic Sans MS" charset="0"/>
              </a:rPr>
              <a:t>2</a:t>
            </a:r>
            <a:r>
              <a:rPr lang="en-US">
                <a:latin typeface="Comic Sans MS" charset="0"/>
              </a:rPr>
              <a:t>)</a:t>
            </a:r>
          </a:p>
          <a:p>
            <a:pPr lvl="1">
              <a:buFontTx/>
              <a:buNone/>
            </a:pPr>
            <a:r>
              <a:rPr lang="en-US">
                <a:latin typeface="Comic Sans MS" charset="0"/>
              </a:rPr>
              <a:t>2n</a:t>
            </a:r>
            <a:r>
              <a:rPr lang="en-US" baseline="30000">
                <a:latin typeface="Comic Sans MS" charset="0"/>
              </a:rPr>
              <a:t>2</a:t>
            </a:r>
            <a:r>
              <a:rPr lang="en-US">
                <a:latin typeface="Comic Sans MS" charset="0"/>
              </a:rPr>
              <a:t> + 3n + 1 = 2n</a:t>
            </a:r>
            <a:r>
              <a:rPr lang="en-US" baseline="30000">
                <a:latin typeface="Comic Sans MS" charset="0"/>
              </a:rPr>
              <a:t>2</a:t>
            </a:r>
            <a:r>
              <a:rPr lang="en-US">
                <a:latin typeface="Comic Sans MS" charset="0"/>
              </a:rPr>
              <a:t> + </a:t>
            </a:r>
            <a:r>
              <a:rPr lang="en-US">
                <a:latin typeface="Comic Sans MS" charset="0"/>
                <a:sym typeface="Symbol" charset="2"/>
              </a:rPr>
              <a:t>(n)</a:t>
            </a:r>
            <a:r>
              <a:rPr lang="en-US">
                <a:sym typeface="Symbol" charset="2"/>
              </a:rPr>
              <a:t>  means:</a:t>
            </a:r>
          </a:p>
          <a:p>
            <a:pPr lvl="1">
              <a:buFontTx/>
              <a:buNone/>
            </a:pPr>
            <a:r>
              <a:rPr lang="en-US">
                <a:solidFill>
                  <a:srgbClr val="CC0000"/>
                </a:solidFill>
              </a:rPr>
              <a:t>There exists a function</a:t>
            </a:r>
            <a:r>
              <a:rPr lang="en-US">
                <a:solidFill>
                  <a:srgbClr val="CC0000"/>
                </a:solidFill>
                <a:latin typeface="Comic Sans MS" charset="0"/>
              </a:rPr>
              <a:t> f(n) </a:t>
            </a:r>
            <a:r>
              <a:rPr lang="en-US">
                <a:solidFill>
                  <a:srgbClr val="CC0000"/>
                </a:solidFill>
                <a:latin typeface="Comic Sans MS" charset="0"/>
                <a:sym typeface="Symbol" charset="2"/>
              </a:rPr>
              <a:t> (n)</a:t>
            </a:r>
            <a:r>
              <a:rPr lang="en-US">
                <a:solidFill>
                  <a:srgbClr val="CC0000"/>
                </a:solidFill>
                <a:sym typeface="Symbol" charset="2"/>
              </a:rPr>
              <a:t> such that </a:t>
            </a:r>
          </a:p>
          <a:p>
            <a:pPr lvl="1">
              <a:buFontTx/>
              <a:buNone/>
            </a:pPr>
            <a:r>
              <a:rPr lang="en-US">
                <a:solidFill>
                  <a:srgbClr val="CC0000"/>
                </a:solidFill>
                <a:sym typeface="Symbol" charset="2"/>
              </a:rPr>
              <a:t>		</a:t>
            </a:r>
            <a:r>
              <a:rPr lang="en-US">
                <a:solidFill>
                  <a:srgbClr val="CC0000"/>
                </a:solidFill>
                <a:latin typeface="Comic Sans MS" charset="0"/>
              </a:rPr>
              <a:t>2n</a:t>
            </a:r>
            <a:r>
              <a:rPr lang="en-US" baseline="30000">
                <a:solidFill>
                  <a:srgbClr val="CC0000"/>
                </a:solidFill>
                <a:latin typeface="Comic Sans MS" charset="0"/>
              </a:rPr>
              <a:t>2</a:t>
            </a:r>
            <a:r>
              <a:rPr lang="en-US">
                <a:solidFill>
                  <a:srgbClr val="CC0000"/>
                </a:solidFill>
                <a:latin typeface="Comic Sans MS" charset="0"/>
              </a:rPr>
              <a:t> + 3n + 1 = 2n</a:t>
            </a:r>
            <a:r>
              <a:rPr lang="en-US" baseline="30000">
                <a:solidFill>
                  <a:srgbClr val="CC0000"/>
                </a:solidFill>
                <a:latin typeface="Comic Sans MS" charset="0"/>
              </a:rPr>
              <a:t>2</a:t>
            </a:r>
            <a:r>
              <a:rPr lang="en-US">
                <a:solidFill>
                  <a:srgbClr val="CC0000"/>
                </a:solidFill>
                <a:latin typeface="Comic Sans MS" charset="0"/>
              </a:rPr>
              <a:t> + f(n)</a:t>
            </a:r>
            <a:endParaRPr lang="en-US">
              <a:solidFill>
                <a:srgbClr val="CC0000"/>
              </a:solidFill>
              <a:sym typeface="Symbol" charset="2"/>
            </a:endParaRPr>
          </a:p>
          <a:p>
            <a:r>
              <a:rPr lang="en-US">
                <a:sym typeface="Symbol" charset="2"/>
              </a:rPr>
              <a:t>On the left-hand side</a:t>
            </a:r>
          </a:p>
          <a:p>
            <a:pPr lvl="1">
              <a:buFontTx/>
              <a:buNone/>
            </a:pPr>
            <a:r>
              <a:rPr lang="en-US">
                <a:latin typeface="Comic Sans MS" charset="0"/>
              </a:rPr>
              <a:t>2n</a:t>
            </a:r>
            <a:r>
              <a:rPr lang="en-US" baseline="30000">
                <a:latin typeface="Comic Sans MS" charset="0"/>
              </a:rPr>
              <a:t>2</a:t>
            </a:r>
            <a:r>
              <a:rPr lang="en-US">
                <a:latin typeface="Comic Sans MS" charset="0"/>
              </a:rPr>
              <a:t> + </a:t>
            </a:r>
            <a:r>
              <a:rPr lang="en-US">
                <a:latin typeface="Comic Sans MS" charset="0"/>
                <a:sym typeface="Symbol" charset="2"/>
              </a:rPr>
              <a:t>(n)</a:t>
            </a:r>
            <a:r>
              <a:rPr lang="en-US">
                <a:sym typeface="Symbol" charset="2"/>
              </a:rPr>
              <a:t> = </a:t>
            </a:r>
            <a:r>
              <a:rPr lang="en-US">
                <a:latin typeface="Comic Sans MS" charset="0"/>
                <a:sym typeface="Symbol" charset="2"/>
              </a:rPr>
              <a:t>(n</a:t>
            </a:r>
            <a:r>
              <a:rPr lang="en-US" baseline="30000">
                <a:latin typeface="Comic Sans MS" charset="0"/>
                <a:sym typeface="Symbol" charset="2"/>
              </a:rPr>
              <a:t>2</a:t>
            </a:r>
            <a:r>
              <a:rPr lang="en-US">
                <a:latin typeface="Comic Sans MS" charset="0"/>
                <a:sym typeface="Symbol" charset="2"/>
              </a:rPr>
              <a:t>)</a:t>
            </a:r>
            <a:endParaRPr lang="en-US">
              <a:sym typeface="Symbol" charset="2"/>
            </a:endParaRPr>
          </a:p>
          <a:p>
            <a:pPr lvl="1">
              <a:buFontTx/>
              <a:buNone/>
            </a:pPr>
            <a:r>
              <a:rPr lang="en-US">
                <a:solidFill>
                  <a:srgbClr val="CC0000"/>
                </a:solidFill>
                <a:sym typeface="Symbol" charset="2"/>
              </a:rPr>
              <a:t>No matter how the anonymous function is chosen on the left-hand side, there is a way to choose the anonymous function on the right-hand side to make the equation valid.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EB61-2A33-1A47-9CDE-FA068077123E}" type="slidenum">
              <a:rPr lang="en-US"/>
              <a:pPr/>
              <a:t>16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Simple Summation Formulas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400"/>
              <a:t>Arithmetic series: </a:t>
            </a:r>
          </a:p>
          <a:p>
            <a:pPr>
              <a:lnSpc>
                <a:spcPct val="200000"/>
              </a:lnSpc>
            </a:pPr>
            <a:r>
              <a:rPr lang="en-US" sz="2400"/>
              <a:t>Geometric series:</a:t>
            </a:r>
          </a:p>
          <a:p>
            <a:pPr lvl="1">
              <a:lnSpc>
                <a:spcPct val="200000"/>
              </a:lnSpc>
            </a:pPr>
            <a:r>
              <a:rPr lang="en-US" sz="2000"/>
              <a:t>Special case: </a:t>
            </a:r>
            <a:r>
              <a:rPr lang="en-US" sz="2000">
                <a:latin typeface="Monotype Corsiva" charset="0"/>
              </a:rPr>
              <a:t>x &lt; 1:</a:t>
            </a:r>
          </a:p>
          <a:p>
            <a:pPr>
              <a:lnSpc>
                <a:spcPct val="200000"/>
              </a:lnSpc>
            </a:pPr>
            <a:r>
              <a:rPr lang="en-US" sz="2400"/>
              <a:t>Harmonic series:</a:t>
            </a:r>
          </a:p>
          <a:p>
            <a:pPr>
              <a:lnSpc>
                <a:spcPct val="200000"/>
              </a:lnSpc>
            </a:pPr>
            <a:r>
              <a:rPr lang="en-US" sz="2400"/>
              <a:t>Other important formulas:</a:t>
            </a:r>
          </a:p>
        </p:txBody>
      </p:sp>
      <p:graphicFrame>
        <p:nvGraphicFramePr>
          <p:cNvPr id="161796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545263" y="1349375"/>
          <a:ext cx="8001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74" name="Equation" r:id="rId4" imgW="533160" imgH="393480" progId="Equation.3">
                  <p:embed/>
                </p:oleObj>
              </mc:Choice>
              <mc:Fallback>
                <p:oleObj name="Equation" r:id="rId4" imgW="5331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263" y="1349375"/>
                        <a:ext cx="8001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7" name="Object 5"/>
          <p:cNvGraphicFramePr>
            <a:graphicFrameLocks noChangeAspect="1"/>
          </p:cNvGraphicFramePr>
          <p:nvPr/>
        </p:nvGraphicFramePr>
        <p:xfrm>
          <a:off x="4545013" y="1333500"/>
          <a:ext cx="19796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75" name="Equation" r:id="rId6" imgW="1320480" imgH="431640" progId="Equation.3">
                  <p:embed/>
                </p:oleObj>
              </mc:Choice>
              <mc:Fallback>
                <p:oleObj name="Equation" r:id="rId6" imgW="132048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1333500"/>
                        <a:ext cx="19796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8" name="Object 6"/>
          <p:cNvGraphicFramePr>
            <a:graphicFrameLocks noChangeAspect="1"/>
          </p:cNvGraphicFramePr>
          <p:nvPr/>
        </p:nvGraphicFramePr>
        <p:xfrm>
          <a:off x="7215188" y="2117725"/>
          <a:ext cx="13509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76" name="Equation" r:id="rId8" imgW="901440" imgH="419040" progId="Equation.3">
                  <p:embed/>
                </p:oleObj>
              </mc:Choice>
              <mc:Fallback>
                <p:oleObj name="Equation" r:id="rId8" imgW="90144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88" y="2117725"/>
                        <a:ext cx="13509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9" name="Object 7"/>
          <p:cNvGraphicFramePr>
            <a:graphicFrameLocks noChangeAspect="1"/>
          </p:cNvGraphicFramePr>
          <p:nvPr/>
        </p:nvGraphicFramePr>
        <p:xfrm>
          <a:off x="4545013" y="2125663"/>
          <a:ext cx="26082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77" name="Equation" r:id="rId10" imgW="1739880" imgH="431640" progId="Equation.3">
                  <p:embed/>
                </p:oleObj>
              </mc:Choice>
              <mc:Fallback>
                <p:oleObj name="Equation" r:id="rId10" imgW="173988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2125663"/>
                        <a:ext cx="26082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0" name="Object 8"/>
          <p:cNvGraphicFramePr>
            <a:graphicFrameLocks noChangeAspect="1"/>
          </p:cNvGraphicFramePr>
          <p:nvPr/>
        </p:nvGraphicFramePr>
        <p:xfrm>
          <a:off x="5387975" y="2940050"/>
          <a:ext cx="5143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78" name="Equation" r:id="rId12" imgW="342720" imgH="393480" progId="Equation.3">
                  <p:embed/>
                </p:oleObj>
              </mc:Choice>
              <mc:Fallback>
                <p:oleObj name="Equation" r:id="rId12" imgW="34272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2940050"/>
                        <a:ext cx="5143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1" name="Object 9"/>
          <p:cNvGraphicFramePr>
            <a:graphicFrameLocks noChangeAspect="1"/>
          </p:cNvGraphicFramePr>
          <p:nvPr/>
        </p:nvGraphicFramePr>
        <p:xfrm>
          <a:off x="4545013" y="2919413"/>
          <a:ext cx="742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79" name="Equation" r:id="rId14" imgW="495000" imgH="431640" progId="Equation.3">
                  <p:embed/>
                </p:oleObj>
              </mc:Choice>
              <mc:Fallback>
                <p:oleObj name="Equation" r:id="rId14" imgW="495000" imgH="431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2919413"/>
                        <a:ext cx="7429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2" name="Object 10"/>
          <p:cNvGraphicFramePr>
            <a:graphicFrameLocks noChangeAspect="1"/>
          </p:cNvGraphicFramePr>
          <p:nvPr/>
        </p:nvGraphicFramePr>
        <p:xfrm>
          <a:off x="6489700" y="3862388"/>
          <a:ext cx="571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0" name="Equation" r:id="rId16" imgW="380880" imgH="177480" progId="Equation.3">
                  <p:embed/>
                </p:oleObj>
              </mc:Choice>
              <mc:Fallback>
                <p:oleObj name="Equation" r:id="rId16" imgW="380880" imgH="177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3862388"/>
                        <a:ext cx="5715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3" name="Object 11"/>
          <p:cNvGraphicFramePr>
            <a:graphicFrameLocks noChangeAspect="1"/>
          </p:cNvGraphicFramePr>
          <p:nvPr/>
        </p:nvGraphicFramePr>
        <p:xfrm>
          <a:off x="4545013" y="3711575"/>
          <a:ext cx="19034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1" name="Equation" r:id="rId18" imgW="1269720" imgH="431640" progId="Equation.3">
                  <p:embed/>
                </p:oleObj>
              </mc:Choice>
              <mc:Fallback>
                <p:oleObj name="Equation" r:id="rId18" imgW="1269720" imgH="4316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3711575"/>
                        <a:ext cx="19034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4" name="Object 12"/>
          <p:cNvGraphicFramePr>
            <a:graphicFrameLocks noChangeAspect="1"/>
          </p:cNvGraphicFramePr>
          <p:nvPr/>
        </p:nvGraphicFramePr>
        <p:xfrm>
          <a:off x="4545013" y="4505325"/>
          <a:ext cx="666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2" name="Equation" r:id="rId20" imgW="444240" imgH="431640" progId="Equation.3">
                  <p:embed/>
                </p:oleObj>
              </mc:Choice>
              <mc:Fallback>
                <p:oleObj name="Equation" r:id="rId20" imgW="444240" imgH="431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4505325"/>
                        <a:ext cx="6667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5" name="Object 13"/>
          <p:cNvGraphicFramePr>
            <a:graphicFrameLocks noChangeAspect="1"/>
          </p:cNvGraphicFramePr>
          <p:nvPr/>
        </p:nvGraphicFramePr>
        <p:xfrm>
          <a:off x="5202238" y="4678363"/>
          <a:ext cx="723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3" name="Equation" r:id="rId22" imgW="482400" imgH="203040" progId="Equation.3">
                  <p:embed/>
                </p:oleObj>
              </mc:Choice>
              <mc:Fallback>
                <p:oleObj name="Equation" r:id="rId22" imgW="482400" imgH="203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4678363"/>
                        <a:ext cx="723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6" name="Object 14"/>
          <p:cNvGraphicFramePr>
            <a:graphicFrameLocks noChangeAspect="1"/>
          </p:cNvGraphicFramePr>
          <p:nvPr/>
        </p:nvGraphicFramePr>
        <p:xfrm>
          <a:off x="7018338" y="5302250"/>
          <a:ext cx="914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4" name="Equation" r:id="rId24" imgW="609480" imgH="419040" progId="Equation.3">
                  <p:embed/>
                </p:oleObj>
              </mc:Choice>
              <mc:Fallback>
                <p:oleObj name="Equation" r:id="rId24" imgW="609480" imgH="4190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338" y="5302250"/>
                        <a:ext cx="914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7" name="Object 15"/>
          <p:cNvGraphicFramePr>
            <a:graphicFrameLocks noChangeAspect="1"/>
          </p:cNvGraphicFramePr>
          <p:nvPr/>
        </p:nvGraphicFramePr>
        <p:xfrm>
          <a:off x="4545013" y="5299075"/>
          <a:ext cx="24368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5" name="Equation" r:id="rId26" imgW="1625400" imgH="431640" progId="Equation.3">
                  <p:embed/>
                </p:oleObj>
              </mc:Choice>
              <mc:Fallback>
                <p:oleObj name="Equation" r:id="rId26" imgW="1625400" imgH="4316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5299075"/>
                        <a:ext cx="24368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0596-E2B6-DC49-A6AA-EEB6F835DC18}" type="slidenum">
              <a:rPr lang="en-US"/>
              <a:pPr/>
              <a:t>17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Mathematical Induction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985838"/>
            <a:ext cx="8564562" cy="5872162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en-US"/>
              <a:t>Used to prove a sequence of statements (</a:t>
            </a:r>
            <a:r>
              <a:rPr lang="en-US">
                <a:latin typeface="Comic Sans MS" charset="0"/>
              </a:rPr>
              <a:t>S(1), S(2), … S(n)</a:t>
            </a:r>
            <a:r>
              <a:rPr lang="en-US"/>
              <a:t>) indexed by positive integers</a:t>
            </a:r>
          </a:p>
          <a:p>
            <a:pPr>
              <a:lnSpc>
                <a:spcPct val="180000"/>
              </a:lnSpc>
            </a:pPr>
            <a:r>
              <a:rPr lang="en-US"/>
              <a:t>Proof:</a:t>
            </a:r>
          </a:p>
          <a:p>
            <a:pPr lvl="1">
              <a:lnSpc>
                <a:spcPct val="180000"/>
              </a:lnSpc>
            </a:pPr>
            <a:r>
              <a:rPr lang="en-US" b="1"/>
              <a:t>Basis step</a:t>
            </a:r>
            <a:r>
              <a:rPr lang="en-US"/>
              <a:t>: prove that the statement is true for </a:t>
            </a:r>
            <a:r>
              <a:rPr lang="en-US">
                <a:latin typeface="Comic Sans MS" charset="0"/>
              </a:rPr>
              <a:t>n = 1</a:t>
            </a:r>
          </a:p>
          <a:p>
            <a:pPr lvl="1">
              <a:lnSpc>
                <a:spcPct val="180000"/>
              </a:lnSpc>
            </a:pPr>
            <a:r>
              <a:rPr lang="en-US" b="1"/>
              <a:t>Inductive step:</a:t>
            </a:r>
            <a:r>
              <a:rPr lang="en-US"/>
              <a:t> assume that </a:t>
            </a:r>
            <a:r>
              <a:rPr lang="en-US">
                <a:latin typeface="Comic Sans MS" charset="0"/>
              </a:rPr>
              <a:t>S(n)</a:t>
            </a:r>
            <a:r>
              <a:rPr lang="en-US"/>
              <a:t> is true and prove that </a:t>
            </a:r>
            <a:r>
              <a:rPr lang="en-US">
                <a:latin typeface="Comic Sans MS" charset="0"/>
              </a:rPr>
              <a:t>S(n+1)</a:t>
            </a:r>
            <a:r>
              <a:rPr lang="en-US"/>
              <a:t> is true for all </a:t>
            </a:r>
            <a:r>
              <a:rPr lang="en-US">
                <a:latin typeface="Comic Sans MS" charset="0"/>
              </a:rPr>
              <a:t>n </a:t>
            </a:r>
            <a:r>
              <a:rPr lang="en-US">
                <a:latin typeface="Comic Sans MS" charset="0"/>
                <a:ea typeface="Arial" charset="0"/>
                <a:cs typeface="Arial" charset="0"/>
              </a:rPr>
              <a:t>≥ 1</a:t>
            </a:r>
          </a:p>
          <a:p>
            <a:pPr>
              <a:lnSpc>
                <a:spcPct val="180000"/>
              </a:lnSpc>
            </a:pPr>
            <a:r>
              <a:rPr lang="en-US">
                <a:ea typeface="Arial" charset="0"/>
                <a:cs typeface="Arial" charset="0"/>
              </a:rPr>
              <a:t>Find case </a:t>
            </a:r>
            <a:r>
              <a:rPr lang="en-US">
                <a:latin typeface="Comic Sans MS" charset="0"/>
                <a:ea typeface="Arial" charset="0"/>
                <a:cs typeface="Arial" charset="0"/>
              </a:rPr>
              <a:t>n </a:t>
            </a:r>
            <a:r>
              <a:rPr lang="en-US">
                <a:ea typeface="Arial" charset="0"/>
                <a:cs typeface="Arial" charset="0"/>
              </a:rPr>
              <a:t>“within” case </a:t>
            </a:r>
            <a:r>
              <a:rPr lang="en-US">
                <a:latin typeface="Comic Sans MS" charset="0"/>
                <a:ea typeface="Arial" charset="0"/>
                <a:cs typeface="Arial" charset="0"/>
              </a:rPr>
              <a:t>n+1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9F38-92C3-954A-B11E-7AF75225B48C}" type="slidenum">
              <a:rPr lang="en-US"/>
              <a:pPr/>
              <a:t>18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35975" cy="5397500"/>
          </a:xfrm>
        </p:spPr>
        <p:txBody>
          <a:bodyPr/>
          <a:lstStyle/>
          <a:p>
            <a:pPr marL="533400" indent="-533400">
              <a:lnSpc>
                <a:spcPct val="120000"/>
              </a:lnSpc>
            </a:pPr>
            <a:r>
              <a:rPr lang="en-US" sz="3200"/>
              <a:t>Prove that: 	</a:t>
            </a:r>
            <a:r>
              <a:rPr lang="en-US" sz="3200">
                <a:latin typeface="Comic Sans MS" charset="0"/>
              </a:rPr>
              <a:t>2n + 1 </a:t>
            </a:r>
            <a:r>
              <a:rPr lang="en-US" sz="3200">
                <a:latin typeface="Comic Sans MS" charset="0"/>
                <a:ea typeface="Arial" charset="0"/>
                <a:cs typeface="Arial" charset="0"/>
              </a:rPr>
              <a:t>≤ 2</a:t>
            </a:r>
            <a:r>
              <a:rPr lang="en-US" sz="3200" baseline="30000">
                <a:latin typeface="Comic Sans MS" charset="0"/>
                <a:ea typeface="Arial" charset="0"/>
                <a:cs typeface="Arial" charset="0"/>
              </a:rPr>
              <a:t>n</a:t>
            </a:r>
            <a:r>
              <a:rPr lang="en-US" sz="3200">
                <a:ea typeface="Arial" charset="0"/>
                <a:cs typeface="Arial" charset="0"/>
              </a:rPr>
              <a:t> for all </a:t>
            </a:r>
            <a:r>
              <a:rPr lang="en-US" sz="3200">
                <a:latin typeface="Comic Sans MS" charset="0"/>
                <a:ea typeface="Arial" charset="0"/>
                <a:cs typeface="Arial" charset="0"/>
              </a:rPr>
              <a:t>n ≥ 3</a:t>
            </a:r>
          </a:p>
          <a:p>
            <a:pPr marL="533400" indent="-533400">
              <a:lnSpc>
                <a:spcPct val="120000"/>
              </a:lnSpc>
            </a:pPr>
            <a:r>
              <a:rPr lang="en-US" b="1">
                <a:ea typeface="Arial" charset="0"/>
                <a:cs typeface="Arial" charset="0"/>
              </a:rPr>
              <a:t>Basis step: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800">
                <a:latin typeface="Comic Sans MS" charset="0"/>
                <a:ea typeface="Arial" charset="0"/>
                <a:cs typeface="Arial" charset="0"/>
              </a:rPr>
              <a:t>n = 3: 	2 </a:t>
            </a:r>
            <a:r>
              <a:rPr lang="en-US" sz="2800">
                <a:latin typeface="Comic Sans MS" charset="0"/>
                <a:ea typeface="Arial" charset="0"/>
                <a:cs typeface="Arial" charset="0"/>
                <a:sym typeface="Symbol" charset="2"/>
              </a:rPr>
              <a:t> 3 + 1 </a:t>
            </a:r>
            <a:r>
              <a:rPr lang="en-US" sz="2800">
                <a:latin typeface="Comic Sans MS" charset="0"/>
                <a:ea typeface="Arial" charset="0"/>
                <a:cs typeface="Arial" charset="0"/>
              </a:rPr>
              <a:t>≤ 2</a:t>
            </a:r>
            <a:r>
              <a:rPr lang="en-US" sz="2800" baseline="30000">
                <a:latin typeface="Comic Sans MS" charset="0"/>
                <a:ea typeface="Arial" charset="0"/>
                <a:cs typeface="Arial" charset="0"/>
              </a:rPr>
              <a:t>3</a:t>
            </a:r>
            <a:r>
              <a:rPr lang="en-US" sz="2800">
                <a:latin typeface="Comic Sans MS" charset="0"/>
                <a:ea typeface="Arial" charset="0"/>
                <a:cs typeface="Arial" charset="0"/>
              </a:rPr>
              <a:t> </a:t>
            </a:r>
            <a:r>
              <a:rPr lang="en-US" sz="2800">
                <a:latin typeface="Comic Sans MS" charset="0"/>
                <a:ea typeface="Arial" charset="0"/>
                <a:cs typeface="Arial" charset="0"/>
                <a:sym typeface="Symbol" charset="2"/>
              </a:rPr>
              <a:t> 7 </a:t>
            </a:r>
            <a:r>
              <a:rPr lang="en-US" sz="2800">
                <a:latin typeface="Comic Sans MS" charset="0"/>
                <a:ea typeface="Arial" charset="0"/>
                <a:cs typeface="Arial" charset="0"/>
              </a:rPr>
              <a:t>≤ 8 </a:t>
            </a:r>
            <a:r>
              <a:rPr lang="en-US" sz="2800">
                <a:ea typeface="Arial" charset="0"/>
                <a:cs typeface="Arial" charset="0"/>
                <a:sym typeface="Symbol" charset="2"/>
              </a:rPr>
              <a:t>TRUE</a:t>
            </a:r>
          </a:p>
          <a:p>
            <a:pPr marL="533400" indent="-533400">
              <a:lnSpc>
                <a:spcPct val="120000"/>
              </a:lnSpc>
            </a:pPr>
            <a:r>
              <a:rPr lang="en-US" b="1">
                <a:ea typeface="Arial" charset="0"/>
                <a:cs typeface="Arial" charset="0"/>
                <a:sym typeface="Symbol" charset="2"/>
              </a:rPr>
              <a:t>Inductive step: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>
                <a:ea typeface="Arial" charset="0"/>
                <a:cs typeface="Arial" charset="0"/>
                <a:sym typeface="Symbol" charset="2"/>
              </a:rPr>
              <a:t>Assume inequality is true for n, and prove it for (n+1)</a:t>
            </a:r>
          </a:p>
          <a:p>
            <a:pPr marL="914400" lvl="1" indent="-457200">
              <a:lnSpc>
                <a:spcPct val="120000"/>
              </a:lnSpc>
              <a:buFontTx/>
              <a:buNone/>
            </a:pPr>
            <a:r>
              <a:rPr lang="en-US" sz="2800"/>
              <a:t>Assume: </a:t>
            </a:r>
            <a:r>
              <a:rPr lang="en-US" sz="2800">
                <a:latin typeface="Comic Sans MS" charset="0"/>
              </a:rPr>
              <a:t>2n + 1 </a:t>
            </a:r>
            <a:r>
              <a:rPr lang="en-US" sz="2800">
                <a:latin typeface="Comic Sans MS" charset="0"/>
                <a:ea typeface="Arial" charset="0"/>
                <a:cs typeface="Arial" charset="0"/>
              </a:rPr>
              <a:t>≤ 2</a:t>
            </a:r>
            <a:r>
              <a:rPr lang="en-US" sz="2800" baseline="30000">
                <a:latin typeface="Comic Sans MS" charset="0"/>
                <a:ea typeface="Arial" charset="0"/>
                <a:cs typeface="Arial" charset="0"/>
              </a:rPr>
              <a:t>n</a:t>
            </a:r>
            <a:r>
              <a:rPr lang="en-US" sz="2800">
                <a:latin typeface="Comic Sans MS" charset="0"/>
                <a:ea typeface="Arial" charset="0"/>
                <a:cs typeface="Arial" charset="0"/>
              </a:rPr>
              <a:t> </a:t>
            </a:r>
          </a:p>
          <a:p>
            <a:pPr marL="914400" lvl="1" indent="-457200">
              <a:lnSpc>
                <a:spcPct val="120000"/>
              </a:lnSpc>
              <a:buFontTx/>
              <a:buNone/>
            </a:pPr>
            <a:r>
              <a:rPr lang="en-US" sz="2800">
                <a:ea typeface="Arial" charset="0"/>
                <a:cs typeface="Arial" charset="0"/>
              </a:rPr>
              <a:t>Must prove:  </a:t>
            </a:r>
            <a:r>
              <a:rPr lang="en-US" sz="2800">
                <a:latin typeface="Comic Sans MS" charset="0"/>
              </a:rPr>
              <a:t>2(n + 1) + 1 </a:t>
            </a:r>
            <a:r>
              <a:rPr lang="en-US" sz="2800">
                <a:latin typeface="Comic Sans MS" charset="0"/>
                <a:ea typeface="Arial" charset="0"/>
                <a:cs typeface="Arial" charset="0"/>
              </a:rPr>
              <a:t>≤ 2</a:t>
            </a:r>
            <a:r>
              <a:rPr lang="en-US" sz="2800" baseline="30000">
                <a:latin typeface="Comic Sans MS" charset="0"/>
                <a:ea typeface="Arial" charset="0"/>
                <a:cs typeface="Arial" charset="0"/>
              </a:rPr>
              <a:t>n+1</a:t>
            </a:r>
            <a:r>
              <a:rPr lang="en-US" sz="2800">
                <a:latin typeface="Comic Sans MS" charset="0"/>
                <a:ea typeface="Arial" charset="0"/>
                <a:cs typeface="Arial" charset="0"/>
              </a:rPr>
              <a:t> </a:t>
            </a:r>
          </a:p>
          <a:p>
            <a:pPr marL="914400" lvl="1" indent="-457200">
              <a:lnSpc>
                <a:spcPct val="120000"/>
              </a:lnSpc>
              <a:buFontTx/>
              <a:buNone/>
            </a:pPr>
            <a:r>
              <a:rPr lang="en-US" sz="2800">
                <a:latin typeface="Comic Sans MS" charset="0"/>
              </a:rPr>
              <a:t>2(n + 1) + 1 = (2n + 1 ) + 2 </a:t>
            </a:r>
            <a:r>
              <a:rPr lang="en-US" sz="2800">
                <a:latin typeface="Comic Sans MS" charset="0"/>
                <a:ea typeface="Arial" charset="0"/>
                <a:cs typeface="Arial" charset="0"/>
              </a:rPr>
              <a:t>≤ 2</a:t>
            </a:r>
            <a:r>
              <a:rPr lang="en-US" sz="2800" baseline="30000">
                <a:latin typeface="Comic Sans MS" charset="0"/>
                <a:ea typeface="Arial" charset="0"/>
                <a:cs typeface="Arial" charset="0"/>
              </a:rPr>
              <a:t>n</a:t>
            </a:r>
            <a:r>
              <a:rPr lang="en-US" sz="2800">
                <a:latin typeface="Comic Sans MS" charset="0"/>
                <a:ea typeface="Arial" charset="0"/>
                <a:cs typeface="Arial" charset="0"/>
              </a:rPr>
              <a:t> + 2 ≤ </a:t>
            </a:r>
          </a:p>
          <a:p>
            <a:pPr marL="914400" lvl="1" indent="-457200">
              <a:lnSpc>
                <a:spcPct val="120000"/>
              </a:lnSpc>
              <a:buFontTx/>
              <a:buNone/>
            </a:pPr>
            <a:r>
              <a:rPr lang="en-US" sz="2800">
                <a:latin typeface="Comic Sans MS" charset="0"/>
                <a:ea typeface="Arial" charset="0"/>
                <a:cs typeface="Arial" charset="0"/>
              </a:rPr>
              <a:t>		   </a:t>
            </a:r>
            <a:r>
              <a:rPr lang="en-US" sz="2800">
                <a:latin typeface="Comic Sans MS" charset="0"/>
                <a:ea typeface="Arial" charset="0"/>
                <a:cs typeface="Arial" charset="0"/>
                <a:sym typeface="Symbol" charset="2"/>
              </a:rPr>
              <a:t> </a:t>
            </a:r>
            <a:r>
              <a:rPr lang="en-US" sz="2800">
                <a:latin typeface="Comic Sans MS" charset="0"/>
                <a:ea typeface="Arial" charset="0"/>
                <a:cs typeface="Arial" charset="0"/>
              </a:rPr>
              <a:t>2</a:t>
            </a:r>
            <a:r>
              <a:rPr lang="en-US" sz="2800" baseline="30000">
                <a:latin typeface="Comic Sans MS" charset="0"/>
                <a:ea typeface="Arial" charset="0"/>
                <a:cs typeface="Arial" charset="0"/>
              </a:rPr>
              <a:t>n</a:t>
            </a:r>
            <a:r>
              <a:rPr lang="en-US" sz="2800">
                <a:latin typeface="Comic Sans MS" charset="0"/>
                <a:ea typeface="Arial" charset="0"/>
                <a:cs typeface="Arial" charset="0"/>
              </a:rPr>
              <a:t> + 2</a:t>
            </a:r>
            <a:r>
              <a:rPr lang="en-US" sz="2800" baseline="30000">
                <a:latin typeface="Comic Sans MS" charset="0"/>
                <a:ea typeface="Arial" charset="0"/>
                <a:cs typeface="Arial" charset="0"/>
              </a:rPr>
              <a:t>n</a:t>
            </a:r>
            <a:r>
              <a:rPr lang="en-US" sz="2800">
                <a:latin typeface="Comic Sans MS" charset="0"/>
                <a:ea typeface="Arial" charset="0"/>
                <a:cs typeface="Arial" charset="0"/>
              </a:rPr>
              <a:t> = 2</a:t>
            </a:r>
            <a:r>
              <a:rPr lang="en-US" sz="2800" baseline="30000">
                <a:latin typeface="Comic Sans MS" charset="0"/>
                <a:ea typeface="Arial" charset="0"/>
                <a:cs typeface="Arial" charset="0"/>
              </a:rPr>
              <a:t>n+1</a:t>
            </a:r>
            <a:r>
              <a:rPr lang="en-US" sz="2800">
                <a:latin typeface="Comic Sans MS" charset="0"/>
                <a:ea typeface="Arial" charset="0"/>
                <a:cs typeface="Arial" charset="0"/>
              </a:rPr>
              <a:t>,  </a:t>
            </a:r>
            <a:r>
              <a:rPr lang="en-US" sz="2800">
                <a:ea typeface="Arial" charset="0"/>
                <a:cs typeface="Arial" charset="0"/>
              </a:rPr>
              <a:t>since</a:t>
            </a:r>
            <a:r>
              <a:rPr lang="en-US" sz="2800">
                <a:latin typeface="Comic Sans MS" charset="0"/>
                <a:ea typeface="Arial" charset="0"/>
                <a:cs typeface="Arial" charset="0"/>
              </a:rPr>
              <a:t> 2 ≤ 2</a:t>
            </a:r>
            <a:r>
              <a:rPr lang="en-US" sz="2800" baseline="30000">
                <a:latin typeface="Comic Sans MS" charset="0"/>
                <a:ea typeface="Arial" charset="0"/>
                <a:cs typeface="Arial" charset="0"/>
              </a:rPr>
              <a:t>n</a:t>
            </a:r>
            <a:r>
              <a:rPr lang="en-US" sz="2800">
                <a:latin typeface="Comic Sans MS" charset="0"/>
                <a:ea typeface="Arial" charset="0"/>
                <a:cs typeface="Arial" charset="0"/>
              </a:rPr>
              <a:t> </a:t>
            </a:r>
            <a:r>
              <a:rPr lang="en-US" sz="2800">
                <a:ea typeface="Arial" charset="0"/>
                <a:cs typeface="Arial" charset="0"/>
              </a:rPr>
              <a:t>for</a:t>
            </a:r>
            <a:r>
              <a:rPr lang="en-US" sz="2800">
                <a:latin typeface="Comic Sans MS" charset="0"/>
                <a:ea typeface="Arial" charset="0"/>
                <a:cs typeface="Arial" charset="0"/>
              </a:rPr>
              <a:t> n </a:t>
            </a:r>
            <a:r>
              <a:rPr lang="en-US" sz="2800">
                <a:ea typeface="Arial" charset="0"/>
                <a:cs typeface="Arial" charset="0"/>
              </a:rPr>
              <a:t>≥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1B1-F5F6-D241-BD50-BAC2379A2C1C}" type="slidenum">
              <a:rPr lang="en-US"/>
              <a:pPr/>
              <a:t>19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/>
              <a:t>Chapter 3</a:t>
            </a:r>
            <a:endParaRPr lang="fr-FR" sz="2400"/>
          </a:p>
          <a:p>
            <a:r>
              <a:rPr lang="fr-FR" sz="2400"/>
              <a:t>Apendix A</a:t>
            </a:r>
          </a:p>
          <a:p>
            <a:pPr>
              <a:buFontTx/>
              <a:buNone/>
            </a:pPr>
            <a:endParaRPr lang="fr-FR" sz="2400"/>
          </a:p>
          <a:p>
            <a:endParaRPr lang="en-US" sz="2400"/>
          </a:p>
        </p:txBody>
      </p:sp>
      <p:pic>
        <p:nvPicPr>
          <p:cNvPr id="176132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12231-2927-BE42-9BDD-450DFB22C97C}" type="slidenum">
              <a:rPr lang="en-US"/>
              <a:pPr/>
              <a:t>2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Analysis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amount of resources used by the algorithm</a:t>
            </a:r>
          </a:p>
          <a:p>
            <a:pPr lvl="1"/>
            <a:r>
              <a:rPr lang="en-US"/>
              <a:t>Space</a:t>
            </a:r>
          </a:p>
          <a:p>
            <a:pPr lvl="1"/>
            <a:r>
              <a:rPr lang="en-US"/>
              <a:t>Computational time</a:t>
            </a:r>
          </a:p>
          <a:p>
            <a:r>
              <a:rPr lang="en-US"/>
              <a:t>Running time:</a:t>
            </a:r>
          </a:p>
          <a:p>
            <a:pPr lvl="1"/>
            <a:r>
              <a:rPr lang="en-US"/>
              <a:t>The number of primitive operations (steps) executed before termination</a:t>
            </a:r>
          </a:p>
          <a:p>
            <a:r>
              <a:rPr lang="en-US"/>
              <a:t>Order of growth </a:t>
            </a:r>
          </a:p>
          <a:p>
            <a:pPr lvl="1"/>
            <a:r>
              <a:rPr lang="en-US"/>
              <a:t>The leading term of a formula</a:t>
            </a:r>
          </a:p>
          <a:p>
            <a:pPr lvl="1"/>
            <a:r>
              <a:rPr lang="en-US"/>
              <a:t>Expresses the behavior of a function toward infinity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C46F-4365-5445-ADA9-01D06B6929EA}" type="slidenum">
              <a:rPr lang="en-US"/>
              <a:pPr/>
              <a:t>3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Notations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80000"/>
              </a:lnSpc>
            </a:pPr>
            <a:r>
              <a:rPr lang="en-US" sz="2400"/>
              <a:t>A way to describe behavior of functions in the limit</a:t>
            </a:r>
          </a:p>
          <a:p>
            <a:pPr marL="914400" lvl="1" indent="-457200">
              <a:lnSpc>
                <a:spcPct val="180000"/>
              </a:lnSpc>
            </a:pPr>
            <a:r>
              <a:rPr lang="en-US" sz="2000"/>
              <a:t>How we indicate running times of algorithms</a:t>
            </a:r>
          </a:p>
          <a:p>
            <a:pPr marL="914400" lvl="1" indent="-457200">
              <a:lnSpc>
                <a:spcPct val="180000"/>
              </a:lnSpc>
            </a:pPr>
            <a:r>
              <a:rPr lang="en-US" sz="2000"/>
              <a:t>Describe the running time of an algorithm as n grows to </a:t>
            </a:r>
            <a:r>
              <a:rPr lang="en-US">
                <a:sym typeface="Symbol" charset="2"/>
              </a:rPr>
              <a:t></a:t>
            </a:r>
          </a:p>
          <a:p>
            <a:pPr marL="533400" indent="-533400">
              <a:lnSpc>
                <a:spcPct val="180000"/>
              </a:lnSpc>
            </a:pPr>
            <a:r>
              <a:rPr lang="en-US" sz="2400"/>
              <a:t>O notation: asymptotic “less than”: 		f(n) “</a:t>
            </a:r>
            <a:r>
              <a:rPr lang="en-US" sz="2400">
                <a:ea typeface="Arial" charset="0"/>
                <a:cs typeface="Arial" charset="0"/>
              </a:rPr>
              <a:t>≤</a:t>
            </a:r>
            <a:r>
              <a:rPr lang="en-US" sz="2400"/>
              <a:t>” g(n)</a:t>
            </a:r>
          </a:p>
          <a:p>
            <a:pPr marL="533400" indent="-533400">
              <a:lnSpc>
                <a:spcPct val="180000"/>
              </a:lnSpc>
            </a:pPr>
            <a:r>
              <a:rPr lang="en-US" sz="2400">
                <a:sym typeface="Symbol" charset="2"/>
              </a:rPr>
              <a:t> notation: asymptotic “greater than”: 	</a:t>
            </a:r>
            <a:r>
              <a:rPr lang="en-US" sz="2400"/>
              <a:t>f(n) “</a:t>
            </a:r>
            <a:r>
              <a:rPr lang="en-US" sz="2400">
                <a:ea typeface="Arial" charset="0"/>
                <a:cs typeface="Arial" charset="0"/>
              </a:rPr>
              <a:t>≥</a:t>
            </a:r>
            <a:r>
              <a:rPr lang="en-US" sz="2400"/>
              <a:t>” g(n)</a:t>
            </a:r>
          </a:p>
          <a:p>
            <a:pPr marL="533400" indent="-533400">
              <a:lnSpc>
                <a:spcPct val="180000"/>
              </a:lnSpc>
            </a:pPr>
            <a:r>
              <a:rPr lang="en-US" sz="2400">
                <a:sym typeface="Symbol" charset="2"/>
              </a:rPr>
              <a:t> notation: asymptotic “equality”: 		f(n) “=” g(n)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44695" y="6397625"/>
            <a:ext cx="2895600" cy="323850"/>
          </a:xfrm>
        </p:spPr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17AA-9128-5042-A673-FF4F28443F65}" type="slidenum">
              <a:rPr lang="en-US"/>
              <a:pPr/>
              <a:t>4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Logarithms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320087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/>
              <a:t>In algorithm analysis we often use the notation </a:t>
            </a:r>
            <a:r>
              <a:rPr lang="en-US" sz="2400">
                <a:solidFill>
                  <a:srgbClr val="CC0000"/>
                </a:solidFill>
              </a:rPr>
              <a:t>“</a:t>
            </a:r>
            <a:r>
              <a:rPr lang="en-US" sz="2400">
                <a:solidFill>
                  <a:srgbClr val="CC0000"/>
                </a:solidFill>
                <a:latin typeface="Comic Sans MS" charset="0"/>
              </a:rPr>
              <a:t>log n</a:t>
            </a:r>
            <a:r>
              <a:rPr lang="en-US" sz="2400">
                <a:solidFill>
                  <a:srgbClr val="CC0000"/>
                </a:solidFill>
              </a:rPr>
              <a:t>”</a:t>
            </a:r>
            <a:r>
              <a:rPr lang="en-US" sz="2400"/>
              <a:t> without specifying the base</a:t>
            </a:r>
          </a:p>
        </p:txBody>
      </p:sp>
      <p:graphicFrame>
        <p:nvGraphicFramePr>
          <p:cNvPr id="14950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47950" y="2616200"/>
          <a:ext cx="1828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88" name="Equation" r:id="rId4" imgW="774360" imgH="457200" progId="Equation.3">
                  <p:embed/>
                </p:oleObj>
              </mc:Choice>
              <mc:Fallback>
                <p:oleObj name="Equation" r:id="rId4" imgW="77436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2616200"/>
                        <a:ext cx="1828800" cy="1079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419725" y="3765550"/>
          <a:ext cx="11160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89" name="Equation" r:id="rId6" imgW="533160" imgH="228600" progId="Equation.3">
                  <p:embed/>
                </p:oleObj>
              </mc:Choice>
              <mc:Fallback>
                <p:oleObj name="Equation" r:id="rId6" imgW="53316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725" y="3765550"/>
                        <a:ext cx="1116013" cy="4778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590550" y="2701925"/>
            <a:ext cx="183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Binary logarithm</a:t>
            </a:r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590550" y="3236913"/>
            <a:ext cx="192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Natural logarithm</a:t>
            </a:r>
          </a:p>
        </p:txBody>
      </p:sp>
      <p:graphicFrame>
        <p:nvGraphicFramePr>
          <p:cNvPr id="149512" name="Object 8"/>
          <p:cNvGraphicFramePr>
            <a:graphicFrameLocks noChangeAspect="1"/>
          </p:cNvGraphicFramePr>
          <p:nvPr/>
        </p:nvGraphicFramePr>
        <p:xfrm>
          <a:off x="5419725" y="2686050"/>
          <a:ext cx="26558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90" name="Equation" r:id="rId8" imgW="1295280" imgH="457200" progId="Equation.3">
                  <p:embed/>
                </p:oleObj>
              </mc:Choice>
              <mc:Fallback>
                <p:oleObj name="Equation" r:id="rId8" imgW="1295280" imgH="457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725" y="2686050"/>
                        <a:ext cx="2655888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3" name="Object 9"/>
          <p:cNvGraphicFramePr>
            <a:graphicFrameLocks noChangeAspect="1"/>
          </p:cNvGraphicFramePr>
          <p:nvPr/>
        </p:nvGraphicFramePr>
        <p:xfrm>
          <a:off x="6610350" y="3789363"/>
          <a:ext cx="9493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91" name="Equation" r:id="rId10" imgW="444240" imgH="203040" progId="Equation.3">
                  <p:embed/>
                </p:oleObj>
              </mc:Choice>
              <mc:Fallback>
                <p:oleObj name="Equation" r:id="rId10" imgW="444240" imgH="203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3789363"/>
                        <a:ext cx="9493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4" name="Object 10"/>
          <p:cNvGraphicFramePr>
            <a:graphicFrameLocks noChangeAspect="1"/>
          </p:cNvGraphicFramePr>
          <p:nvPr/>
        </p:nvGraphicFramePr>
        <p:xfrm>
          <a:off x="5448300" y="4354513"/>
          <a:ext cx="11112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92" name="Equation" r:id="rId12" imgW="533160" imgH="203040" progId="Equation.3">
                  <p:embed/>
                </p:oleObj>
              </mc:Choice>
              <mc:Fallback>
                <p:oleObj name="Equation" r:id="rId12" imgW="533160" imgH="203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4354513"/>
                        <a:ext cx="111125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5" name="Object 11"/>
          <p:cNvGraphicFramePr>
            <a:graphicFrameLocks noChangeAspect="1"/>
          </p:cNvGraphicFramePr>
          <p:nvPr/>
        </p:nvGraphicFramePr>
        <p:xfrm>
          <a:off x="6610350" y="4354513"/>
          <a:ext cx="16414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93" name="Equation" r:id="rId14" imgW="787320" imgH="203040" progId="Equation.3">
                  <p:embed/>
                </p:oleObj>
              </mc:Choice>
              <mc:Fallback>
                <p:oleObj name="Equation" r:id="rId14" imgW="787320" imgH="203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4354513"/>
                        <a:ext cx="16414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6" name="Object 12"/>
          <p:cNvGraphicFramePr>
            <a:graphicFrameLocks noChangeAspect="1"/>
          </p:cNvGraphicFramePr>
          <p:nvPr/>
        </p:nvGraphicFramePr>
        <p:xfrm>
          <a:off x="5448300" y="4838700"/>
          <a:ext cx="9779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94" name="Equation" r:id="rId16" imgW="495000" imgH="419040" progId="Equation.3">
                  <p:embed/>
                </p:oleObj>
              </mc:Choice>
              <mc:Fallback>
                <p:oleObj name="Equation" r:id="rId16" imgW="495000" imgH="4190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4838700"/>
                        <a:ext cx="9779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7" name="Object 13"/>
          <p:cNvGraphicFramePr>
            <a:graphicFrameLocks noChangeAspect="1"/>
          </p:cNvGraphicFramePr>
          <p:nvPr/>
        </p:nvGraphicFramePr>
        <p:xfrm>
          <a:off x="6610350" y="5051425"/>
          <a:ext cx="15541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95" name="Equation" r:id="rId18" imgW="787320" imgH="203040" progId="Equation.3">
                  <p:embed/>
                </p:oleObj>
              </mc:Choice>
              <mc:Fallback>
                <p:oleObj name="Equation" r:id="rId18" imgW="787320" imgH="203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5051425"/>
                        <a:ext cx="155416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8" name="Object 14"/>
          <p:cNvGraphicFramePr>
            <a:graphicFrameLocks noChangeAspect="1"/>
          </p:cNvGraphicFramePr>
          <p:nvPr/>
        </p:nvGraphicFramePr>
        <p:xfrm>
          <a:off x="5448300" y="5632450"/>
          <a:ext cx="10541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96" name="Equation" r:id="rId20" imgW="533160" imgH="228600" progId="Equation.3">
                  <p:embed/>
                </p:oleObj>
              </mc:Choice>
              <mc:Fallback>
                <p:oleObj name="Equation" r:id="rId20" imgW="533160" imgH="228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5632450"/>
                        <a:ext cx="10541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9" name="Object 15"/>
          <p:cNvGraphicFramePr>
            <a:graphicFrameLocks noChangeAspect="1"/>
          </p:cNvGraphicFramePr>
          <p:nvPr/>
        </p:nvGraphicFramePr>
        <p:xfrm>
          <a:off x="6610350" y="5632450"/>
          <a:ext cx="15303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97" name="Equation" r:id="rId22" imgW="774360" imgH="228600" progId="Equation.3">
                  <p:embed/>
                </p:oleObj>
              </mc:Choice>
              <mc:Fallback>
                <p:oleObj name="Equation" r:id="rId22" imgW="774360" imgH="228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5632450"/>
                        <a:ext cx="15303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0" name="Object 16"/>
          <p:cNvGraphicFramePr>
            <a:graphicFrameLocks noChangeAspect="1"/>
          </p:cNvGraphicFramePr>
          <p:nvPr/>
        </p:nvGraphicFramePr>
        <p:xfrm>
          <a:off x="6610350" y="6243638"/>
          <a:ext cx="6762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98" name="Equation" r:id="rId24" imgW="342720" imgH="203040" progId="Equation.3">
                  <p:embed/>
                </p:oleObj>
              </mc:Choice>
              <mc:Fallback>
                <p:oleObj name="Equation" r:id="rId24" imgW="342720" imgH="2030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6243638"/>
                        <a:ext cx="6762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1" name="Object 17"/>
          <p:cNvGraphicFramePr>
            <a:graphicFrameLocks noChangeAspect="1"/>
          </p:cNvGraphicFramePr>
          <p:nvPr/>
        </p:nvGraphicFramePr>
        <p:xfrm>
          <a:off x="5448300" y="6242050"/>
          <a:ext cx="9540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99" name="Equation" r:id="rId26" imgW="482400" imgH="203040" progId="Equation.3">
                  <p:embed/>
                </p:oleObj>
              </mc:Choice>
              <mc:Fallback>
                <p:oleObj name="Equation" r:id="rId26" imgW="482400" imgH="2030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6242050"/>
                        <a:ext cx="95408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DEE6-F40D-2846-AAFC-4B616F8F2C29}" type="slidenum">
              <a:rPr lang="en-US"/>
              <a:pPr/>
              <a:t>5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Notations - Examples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06488"/>
            <a:ext cx="8229600" cy="56086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For each of the following pairs of functions, either f(n) is O(g(n)), f(n) is Ω(g(n)), or f(n) is Θ(g(n)). Determine which relationship is correct.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mic Sans MS" charset="0"/>
              </a:rPr>
              <a:t>f(n) = log 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; g(n) = log n + 5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mic Sans MS" charset="0"/>
              </a:rPr>
              <a:t>f(n) = n; g(n) = log n</a:t>
            </a:r>
            <a:r>
              <a:rPr lang="en-US" baseline="30000" dirty="0">
                <a:latin typeface="Comic Sans MS" charset="0"/>
              </a:rPr>
              <a:t>2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mic Sans MS" charset="0"/>
              </a:rPr>
              <a:t>f(n) = log </a:t>
            </a:r>
            <a:r>
              <a:rPr lang="en-US" dirty="0" err="1">
                <a:latin typeface="Comic Sans MS" charset="0"/>
              </a:rPr>
              <a:t>log</a:t>
            </a:r>
            <a:r>
              <a:rPr lang="en-US" dirty="0">
                <a:latin typeface="Comic Sans MS" charset="0"/>
              </a:rPr>
              <a:t> n; g(n) = log 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mic Sans MS" charset="0"/>
              </a:rPr>
              <a:t>f(n) = n; g(n) = log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 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mic Sans MS" charset="0"/>
              </a:rPr>
              <a:t>f(n) = n log n + n; g(n) = log 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mic Sans MS" charset="0"/>
              </a:rPr>
              <a:t>f(n) = 10; g(n) = log 10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mic Sans MS" charset="0"/>
              </a:rPr>
              <a:t>f(n) = 2</a:t>
            </a:r>
            <a:r>
              <a:rPr lang="en-US" baseline="30000" dirty="0">
                <a:latin typeface="Comic Sans MS" charset="0"/>
              </a:rPr>
              <a:t>n</a:t>
            </a:r>
            <a:r>
              <a:rPr lang="en-US" dirty="0">
                <a:latin typeface="Comic Sans MS" charset="0"/>
              </a:rPr>
              <a:t>; g(n) = 10n</a:t>
            </a:r>
            <a:r>
              <a:rPr lang="en-US" baseline="30000" dirty="0">
                <a:latin typeface="Comic Sans MS" charset="0"/>
              </a:rPr>
              <a:t>2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mic Sans MS" charset="0"/>
              </a:rPr>
              <a:t>f(n) = 2</a:t>
            </a:r>
            <a:r>
              <a:rPr lang="en-US" baseline="30000" dirty="0">
                <a:latin typeface="Comic Sans MS" charset="0"/>
              </a:rPr>
              <a:t>n</a:t>
            </a:r>
            <a:r>
              <a:rPr lang="en-US" dirty="0">
                <a:latin typeface="Comic Sans MS" charset="0"/>
              </a:rPr>
              <a:t>; g(n) = 3</a:t>
            </a:r>
            <a:r>
              <a:rPr lang="en-US" baseline="30000" dirty="0">
                <a:latin typeface="Comic Sans MS" charset="0"/>
              </a:rPr>
              <a:t>n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5810250" y="2387600"/>
            <a:ext cx="214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charset="0"/>
              </a:rPr>
              <a:t>f(n) = </a:t>
            </a:r>
            <a:r>
              <a:rPr lang="en-US" sz="2400">
                <a:latin typeface="Comic Sans MS" charset="0"/>
                <a:sym typeface="Symbol" charset="2"/>
              </a:rPr>
              <a:t> (g(n))</a:t>
            </a: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5810250" y="2860675"/>
            <a:ext cx="2058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charset="0"/>
              </a:rPr>
              <a:t>f(n) = </a:t>
            </a:r>
            <a:r>
              <a:rPr lang="en-US" sz="2400">
                <a:latin typeface="Comic Sans MS" charset="0"/>
                <a:sym typeface="Symbol" charset="2"/>
              </a:rPr>
              <a:t>(g(n))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5810250" y="3335338"/>
            <a:ext cx="2068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charset="0"/>
              </a:rPr>
              <a:t>f(n) = </a:t>
            </a:r>
            <a:r>
              <a:rPr lang="en-US" sz="2400">
                <a:latin typeface="Comic Sans MS" charset="0"/>
                <a:sym typeface="Symbol" charset="2"/>
              </a:rPr>
              <a:t>O(g(n))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5810250" y="3810000"/>
            <a:ext cx="2058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charset="0"/>
              </a:rPr>
              <a:t>f(n) = </a:t>
            </a:r>
            <a:r>
              <a:rPr lang="en-US" sz="2400">
                <a:latin typeface="Comic Sans MS" charset="0"/>
                <a:sym typeface="Symbol" charset="2"/>
              </a:rPr>
              <a:t>(g(n))</a:t>
            </a:r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5810250" y="4284663"/>
            <a:ext cx="2058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charset="0"/>
              </a:rPr>
              <a:t>f(n) = </a:t>
            </a:r>
            <a:r>
              <a:rPr lang="en-US" sz="2400">
                <a:latin typeface="Comic Sans MS" charset="0"/>
                <a:sym typeface="Symbol" charset="2"/>
              </a:rPr>
              <a:t>(g(n))</a:t>
            </a:r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5810250" y="4759325"/>
            <a:ext cx="205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charset="0"/>
              </a:rPr>
              <a:t>f(n) = </a:t>
            </a:r>
            <a:r>
              <a:rPr lang="en-US" sz="2400">
                <a:latin typeface="Comic Sans MS" charset="0"/>
                <a:sym typeface="Symbol" charset="2"/>
              </a:rPr>
              <a:t>(g(n))</a:t>
            </a:r>
          </a:p>
        </p:txBody>
      </p: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5810250" y="5233988"/>
            <a:ext cx="2058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charset="0"/>
              </a:rPr>
              <a:t>f(n) = </a:t>
            </a:r>
            <a:r>
              <a:rPr lang="en-US" sz="2400">
                <a:latin typeface="Comic Sans MS" charset="0"/>
                <a:sym typeface="Symbol" charset="2"/>
              </a:rPr>
              <a:t>(g(n))</a:t>
            </a:r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5810250" y="5708650"/>
            <a:ext cx="2068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charset="0"/>
              </a:rPr>
              <a:t>f(n) = </a:t>
            </a:r>
            <a:r>
              <a:rPr lang="en-US" sz="2400">
                <a:latin typeface="Comic Sans MS" charset="0"/>
                <a:sym typeface="Symbol" charset="2"/>
              </a:rPr>
              <a:t>O(g(n))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/>
      <p:bldP spid="150533" grpId="0"/>
      <p:bldP spid="150534" grpId="0"/>
      <p:bldP spid="150535" grpId="0"/>
      <p:bldP spid="150536" grpId="0"/>
      <p:bldP spid="150537" grpId="0"/>
      <p:bldP spid="150538" grpId="0"/>
      <p:bldP spid="1505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43D5-0D2C-194F-BAA6-991F6E2281C6}" type="slidenum">
              <a:rPr lang="en-US"/>
              <a:pPr/>
              <a:t>6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notations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4122737" cy="5076825"/>
          </a:xfrm>
        </p:spPr>
        <p:txBody>
          <a:bodyPr/>
          <a:lstStyle/>
          <a:p>
            <a:r>
              <a:rPr lang="en-US" sz="2400">
                <a:latin typeface="Monotype Corsiva" charset="0"/>
              </a:rPr>
              <a:t>O-notation</a:t>
            </a:r>
          </a:p>
          <a:p>
            <a:endParaRPr lang="en-US" sz="2400"/>
          </a:p>
        </p:txBody>
      </p:sp>
      <p:graphicFrame>
        <p:nvGraphicFramePr>
          <p:cNvPr id="15155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39775" y="1736725"/>
          <a:ext cx="7769225" cy="439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2" name="Paint Shop Pro Image" r:id="rId4" imgW="7736585" imgH="4380488" progId="">
                  <p:embed/>
                </p:oleObj>
              </mc:Choice>
              <mc:Fallback>
                <p:oleObj name="Paint Shop Pro Image" r:id="rId4" imgW="7736585" imgH="4380488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1736725"/>
                        <a:ext cx="7769225" cy="439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4429125" y="2563813"/>
            <a:ext cx="4122738" cy="37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solidFill>
                <a:schemeClr val="accent2"/>
              </a:solidFill>
              <a:latin typeface="Monotype Corsiva" charset="0"/>
              <a:sym typeface="Symbol" charset="2"/>
            </a:endParaRPr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4497388" y="2789238"/>
            <a:ext cx="4122737" cy="251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</a:rPr>
              <a:t>Intuitively: </a:t>
            </a:r>
            <a:r>
              <a:rPr lang="en-US" sz="2000">
                <a:solidFill>
                  <a:schemeClr val="accent2"/>
                </a:solidFill>
                <a:latin typeface="Comic Sans MS" charset="0"/>
              </a:rPr>
              <a:t>O(g(n))</a:t>
            </a:r>
            <a:r>
              <a:rPr lang="en-US" sz="2000">
                <a:solidFill>
                  <a:schemeClr val="accent2"/>
                </a:solidFill>
              </a:rPr>
              <a:t> = the set of functions with a smaller or same order of growth as </a:t>
            </a:r>
            <a:r>
              <a:rPr lang="en-US" sz="2000">
                <a:solidFill>
                  <a:schemeClr val="accent2"/>
                </a:solidFill>
                <a:latin typeface="Comic Sans MS" charset="0"/>
              </a:rPr>
              <a:t>g(n)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9CBE-31C4-134B-820A-7B3FC74C5AB9}" type="slidenum">
              <a:rPr lang="en-US"/>
              <a:pPr/>
              <a:t>7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en-US" dirty="0">
                <a:latin typeface="Comic Sans MS" charset="0"/>
              </a:rPr>
              <a:t>2n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 = O(n</a:t>
            </a:r>
            <a:r>
              <a:rPr lang="en-US" baseline="30000" dirty="0">
                <a:latin typeface="Comic Sans MS" charset="0"/>
              </a:rPr>
              <a:t>3</a:t>
            </a:r>
            <a:r>
              <a:rPr lang="en-US" dirty="0">
                <a:latin typeface="Comic Sans MS" charset="0"/>
              </a:rPr>
              <a:t>):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Comic Sans MS" charset="0"/>
              </a:rPr>
              <a:t> 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 = O(n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):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Comic Sans MS" charset="0"/>
              </a:rPr>
              <a:t> 1000n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+1000n = O(n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): </a:t>
            </a:r>
          </a:p>
          <a:p>
            <a:pPr lvl="1">
              <a:lnSpc>
                <a:spcPct val="200000"/>
              </a:lnSpc>
              <a:buFontTx/>
              <a:buNone/>
            </a:pPr>
            <a:r>
              <a:rPr lang="en-US" dirty="0">
                <a:latin typeface="Comic Sans MS" charset="0"/>
              </a:rPr>
              <a:t>	</a:t>
            </a:r>
          </a:p>
          <a:p>
            <a:pPr lvl="1">
              <a:lnSpc>
                <a:spcPct val="200000"/>
              </a:lnSpc>
            </a:pPr>
            <a:endParaRPr lang="en-US" sz="1400" dirty="0">
              <a:latin typeface="Comic Sans MS" charset="0"/>
            </a:endParaRPr>
          </a:p>
          <a:p>
            <a:pPr lvl="1">
              <a:lnSpc>
                <a:spcPct val="200000"/>
              </a:lnSpc>
            </a:pPr>
            <a:r>
              <a:rPr lang="en-US" dirty="0" err="1">
                <a:latin typeface="Comic Sans MS" charset="0"/>
              </a:rPr>
              <a:t>n</a:t>
            </a:r>
            <a:r>
              <a:rPr lang="en-US" dirty="0">
                <a:latin typeface="Comic Sans MS" charset="0"/>
              </a:rPr>
              <a:t> = O(n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):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2817813" y="1506538"/>
            <a:ext cx="5146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omic Sans MS" charset="0"/>
              </a:rPr>
              <a:t>2n</a:t>
            </a:r>
            <a:r>
              <a:rPr lang="en-US" sz="2400" baseline="30000" dirty="0">
                <a:solidFill>
                  <a:schemeClr val="accent2"/>
                </a:solidFill>
                <a:latin typeface="Comic Sans MS" charset="0"/>
              </a:rPr>
              <a:t>2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  <a:sym typeface="Symbol" charset="2"/>
              </a:rPr>
              <a:t>≤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</a:rPr>
              <a:t> cn</a:t>
            </a:r>
            <a:r>
              <a:rPr lang="en-US" sz="2400" baseline="30000" dirty="0">
                <a:solidFill>
                  <a:schemeClr val="accent2"/>
                </a:solidFill>
                <a:latin typeface="Comic Sans MS" charset="0"/>
              </a:rPr>
              <a:t>3 </a:t>
            </a:r>
            <a:r>
              <a:rPr lang="en-US" sz="2400" dirty="0" err="1">
                <a:solidFill>
                  <a:schemeClr val="accent2"/>
                </a:solidFill>
                <a:latin typeface="Comic Sans MS" charset="0"/>
                <a:sym typeface="Symbol" charset="2"/>
              </a:rPr>
              <a:t>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  <a:sym typeface="Symbol" charset="2"/>
              </a:rPr>
              <a:t> 2 ≤ </a:t>
            </a:r>
            <a:r>
              <a:rPr lang="en-US" sz="2400" dirty="0" err="1">
                <a:solidFill>
                  <a:schemeClr val="accent2"/>
                </a:solidFill>
                <a:latin typeface="Comic Sans MS" charset="0"/>
                <a:sym typeface="Symbol" charset="2"/>
              </a:rPr>
              <a:t>cn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  <a:sym typeface="Symbol" charset="2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mic Sans MS" charset="0"/>
                <a:sym typeface="Symbol" charset="2"/>
              </a:rPr>
              <a:t>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  <a:sym typeface="Symbol" charset="2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mic Sans MS" charset="0"/>
              </a:rPr>
              <a:t>c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</a:rPr>
              <a:t> = 1 and n</a:t>
            </a:r>
            <a:r>
              <a:rPr lang="en-US" sz="2400" baseline="-25000" dirty="0">
                <a:solidFill>
                  <a:schemeClr val="accent2"/>
                </a:solidFill>
                <a:latin typeface="Comic Sans MS" charset="0"/>
              </a:rPr>
              <a:t>0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</a:rPr>
              <a:t>= 2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2738438" y="2320925"/>
            <a:ext cx="488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omic Sans MS" charset="0"/>
              </a:rPr>
              <a:t>n</a:t>
            </a:r>
            <a:r>
              <a:rPr lang="en-US" sz="2400" baseline="30000" dirty="0">
                <a:solidFill>
                  <a:schemeClr val="accent2"/>
                </a:solidFill>
                <a:latin typeface="Comic Sans MS" charset="0"/>
              </a:rPr>
              <a:t>2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  <a:sym typeface="Symbol" charset="2"/>
              </a:rPr>
              <a:t>≤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</a:rPr>
              <a:t> cn</a:t>
            </a:r>
            <a:r>
              <a:rPr lang="en-US" sz="2400" baseline="30000" dirty="0">
                <a:solidFill>
                  <a:schemeClr val="accent2"/>
                </a:solidFill>
                <a:latin typeface="Comic Sans MS" charset="0"/>
              </a:rPr>
              <a:t>2 </a:t>
            </a:r>
            <a:r>
              <a:rPr lang="en-US" sz="2400" dirty="0" err="1">
                <a:solidFill>
                  <a:schemeClr val="accent2"/>
                </a:solidFill>
                <a:latin typeface="Comic Sans MS" charset="0"/>
                <a:sym typeface="Symbol" charset="2"/>
              </a:rPr>
              <a:t>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  <a:sym typeface="Symbol" charset="2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mic Sans MS" charset="0"/>
                <a:sym typeface="Symbol" charset="2"/>
              </a:rPr>
              <a:t>c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  <a:sym typeface="Symbol" charset="2"/>
              </a:rPr>
              <a:t> ≥  1  </a:t>
            </a:r>
            <a:r>
              <a:rPr lang="en-US" sz="2400" dirty="0" err="1">
                <a:solidFill>
                  <a:schemeClr val="accent2"/>
                </a:solidFill>
                <a:latin typeface="Comic Sans MS" charset="0"/>
                <a:sym typeface="Symbol" charset="2"/>
              </a:rPr>
              <a:t>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  <a:sym typeface="Symbol" charset="2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mic Sans MS" charset="0"/>
              </a:rPr>
              <a:t>c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</a:rPr>
              <a:t> = 1 and n</a:t>
            </a:r>
            <a:r>
              <a:rPr lang="en-US" sz="2400" baseline="-25000" dirty="0">
                <a:solidFill>
                  <a:schemeClr val="accent2"/>
                </a:solidFill>
                <a:latin typeface="Comic Sans MS" charset="0"/>
              </a:rPr>
              <a:t>0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</a:rPr>
              <a:t>= 1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1355725" y="3814763"/>
            <a:ext cx="77882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omic Sans MS" charset="0"/>
              </a:rPr>
              <a:t>1000n</a:t>
            </a:r>
            <a:r>
              <a:rPr lang="en-US" sz="2400" baseline="30000" dirty="0">
                <a:solidFill>
                  <a:schemeClr val="accent2"/>
                </a:solidFill>
                <a:latin typeface="Comic Sans MS" charset="0"/>
              </a:rPr>
              <a:t>2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</a:rPr>
              <a:t>+1000n 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  <a:sym typeface="Symbol" charset="2"/>
              </a:rPr>
              <a:t>≤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</a:rPr>
              <a:t> 1000n</a:t>
            </a:r>
            <a:r>
              <a:rPr lang="en-US" sz="2400" baseline="30000" dirty="0">
                <a:solidFill>
                  <a:schemeClr val="accent2"/>
                </a:solidFill>
                <a:latin typeface="Comic Sans MS" charset="0"/>
              </a:rPr>
              <a:t>2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</a:rPr>
              <a:t>+ 1000n</a:t>
            </a:r>
            <a:r>
              <a:rPr lang="en-US" sz="2400" baseline="30000" dirty="0">
                <a:solidFill>
                  <a:schemeClr val="accent2"/>
                </a:solidFill>
                <a:latin typeface="Comic Sans MS" charset="0"/>
              </a:rPr>
              <a:t>2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</a:rPr>
              <a:t> = 2000n</a:t>
            </a:r>
            <a:r>
              <a:rPr lang="en-US" sz="2400" baseline="30000" dirty="0">
                <a:solidFill>
                  <a:schemeClr val="accent2"/>
                </a:solidFill>
                <a:latin typeface="Comic Sans MS" charset="0"/>
              </a:rPr>
              <a:t>2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</a:rPr>
              <a:t> </a:t>
            </a:r>
          </a:p>
          <a:p>
            <a:r>
              <a:rPr lang="en-US" sz="2400" dirty="0">
                <a:solidFill>
                  <a:schemeClr val="accent2"/>
                </a:solidFill>
                <a:latin typeface="Comic Sans MS" charset="0"/>
              </a:rPr>
              <a:t>                                                 </a:t>
            </a:r>
            <a:r>
              <a:rPr lang="en-US" sz="2400" dirty="0" err="1">
                <a:solidFill>
                  <a:schemeClr val="accent2"/>
                </a:solidFill>
                <a:latin typeface="Comic Sans MS" charset="0"/>
                <a:sym typeface="Symbol" charset="2"/>
              </a:rPr>
              <a:t>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  <a:sym typeface="Symbol" charset="2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mic Sans MS" charset="0"/>
                <a:sym typeface="Symbol" charset="2"/>
              </a:rPr>
              <a:t>c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  <a:sym typeface="Symbol" charset="2"/>
              </a:rPr>
              <a:t>=2000 and n</a:t>
            </a:r>
            <a:r>
              <a:rPr lang="en-US" sz="2400" baseline="-25000" dirty="0">
                <a:solidFill>
                  <a:schemeClr val="accent2"/>
                </a:solidFill>
                <a:latin typeface="Comic Sans MS" charset="0"/>
                <a:sym typeface="Symbol" charset="2"/>
              </a:rPr>
              <a:t>0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  <a:sym typeface="Symbol" charset="2"/>
              </a:rPr>
              <a:t> = 1</a:t>
            </a:r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2632075" y="5178425"/>
            <a:ext cx="4738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chemeClr val="accent2"/>
                </a:solidFill>
                <a:latin typeface="Comic Sans MS" charset="0"/>
              </a:rPr>
              <a:t>n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  <a:sym typeface="Symbol" charset="2"/>
              </a:rPr>
              <a:t>≤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</a:rPr>
              <a:t> cn</a:t>
            </a:r>
            <a:r>
              <a:rPr lang="en-US" sz="2400" baseline="30000" dirty="0">
                <a:solidFill>
                  <a:schemeClr val="accent2"/>
                </a:solidFill>
                <a:latin typeface="Comic Sans MS" charset="0"/>
              </a:rPr>
              <a:t>2 </a:t>
            </a:r>
            <a:r>
              <a:rPr lang="en-US" sz="2400" dirty="0" err="1">
                <a:solidFill>
                  <a:schemeClr val="accent2"/>
                </a:solidFill>
                <a:latin typeface="Comic Sans MS" charset="0"/>
                <a:sym typeface="Symbol" charset="2"/>
              </a:rPr>
              <a:t>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  <a:sym typeface="Symbol" charset="2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mic Sans MS" charset="0"/>
                <a:sym typeface="Symbol" charset="2"/>
              </a:rPr>
              <a:t>cn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  <a:sym typeface="Symbol" charset="2"/>
              </a:rPr>
              <a:t> ≥ 1 </a:t>
            </a:r>
            <a:r>
              <a:rPr lang="en-US" sz="2400" dirty="0" err="1">
                <a:solidFill>
                  <a:schemeClr val="accent2"/>
                </a:solidFill>
                <a:latin typeface="Comic Sans MS" charset="0"/>
                <a:sym typeface="Symbol" charset="2"/>
              </a:rPr>
              <a:t>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  <a:sym typeface="Symbol" charset="2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mic Sans MS" charset="0"/>
              </a:rPr>
              <a:t>c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</a:rPr>
              <a:t> = 1 and n</a:t>
            </a:r>
            <a:r>
              <a:rPr lang="en-US" sz="2400" baseline="-25000" dirty="0">
                <a:solidFill>
                  <a:schemeClr val="accent2"/>
                </a:solidFill>
                <a:latin typeface="Comic Sans MS" charset="0"/>
              </a:rPr>
              <a:t>0</a:t>
            </a:r>
            <a:r>
              <a:rPr lang="en-US" sz="2400" dirty="0">
                <a:solidFill>
                  <a:schemeClr val="accent2"/>
                </a:solidFill>
                <a:latin typeface="Comic Sans MS" charset="0"/>
              </a:rPr>
              <a:t>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" grpId="0"/>
      <p:bldP spid="152581" grpId="0"/>
      <p:bldP spid="152582" grpId="0"/>
      <p:bldP spid="1525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CA73-1116-4141-AD98-03D1D6FE7432}" type="slidenum">
              <a:rPr lang="en-US"/>
              <a:pPr/>
              <a:t>8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notations (cont.)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>
                <a:latin typeface="Monotype Corsiva" charset="0"/>
                <a:sym typeface="Symbol" charset="2"/>
              </a:rPr>
              <a:t> - notation</a:t>
            </a:r>
          </a:p>
        </p:txBody>
      </p:sp>
      <p:graphicFrame>
        <p:nvGraphicFramePr>
          <p:cNvPr id="1536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06388" y="1620838"/>
          <a:ext cx="7615237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0" name="Paint Shop Pro Image" r:id="rId4" imgW="7619512" imgH="4565854" progId="">
                  <p:embed/>
                </p:oleObj>
              </mc:Choice>
              <mc:Fallback>
                <p:oleObj name="Paint Shop Pro Image" r:id="rId4" imgW="7619512" imgH="4565854" progId="">
                  <p:embed/>
                  <p:pic>
                    <p:nvPicPr>
                      <p:cNvPr id="0" name="Picture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620838"/>
                        <a:ext cx="7615237" cy="456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4429125" y="2479675"/>
            <a:ext cx="4483100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</a:rPr>
              <a:t>Intuitively: </a:t>
            </a:r>
            <a:r>
              <a:rPr lang="en-US" sz="2000">
                <a:solidFill>
                  <a:schemeClr val="accent2"/>
                </a:solidFill>
                <a:latin typeface="Comic Sans MS" charset="0"/>
                <a:sym typeface="Symbol" charset="2"/>
              </a:rPr>
              <a:t></a:t>
            </a:r>
            <a:r>
              <a:rPr lang="en-US" sz="2000">
                <a:solidFill>
                  <a:schemeClr val="accent2"/>
                </a:solidFill>
                <a:latin typeface="Comic Sans MS" charset="0"/>
              </a:rPr>
              <a:t>(g(n))</a:t>
            </a:r>
            <a:r>
              <a:rPr lang="en-US" sz="2000">
                <a:solidFill>
                  <a:schemeClr val="accent2"/>
                </a:solidFill>
              </a:rPr>
              <a:t> = the set of functions with a larger or same order of growth as </a:t>
            </a:r>
            <a:r>
              <a:rPr lang="en-US" sz="2000">
                <a:solidFill>
                  <a:schemeClr val="accent2"/>
                </a:solidFill>
                <a:latin typeface="Comic Sans MS" charset="0"/>
              </a:rPr>
              <a:t>g(n)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00FC-5946-3B4D-93A1-D7B8DE837BA8}" type="slidenum">
              <a:rPr lang="en-US"/>
              <a:pPr/>
              <a:t>9</a:t>
            </a:fld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>
                <a:latin typeface="Monotype Corsiva" charset="0"/>
              </a:rPr>
              <a:t> </a:t>
            </a:r>
            <a:r>
              <a:rPr lang="en-US">
                <a:latin typeface="Comic Sans MS" charset="0"/>
              </a:rPr>
              <a:t>5n</a:t>
            </a:r>
            <a:r>
              <a:rPr lang="en-US" baseline="30000">
                <a:latin typeface="Comic Sans MS" charset="0"/>
              </a:rPr>
              <a:t>2</a:t>
            </a:r>
            <a:r>
              <a:rPr lang="en-US">
                <a:latin typeface="Comic Sans MS" charset="0"/>
              </a:rPr>
              <a:t> = </a:t>
            </a:r>
            <a:r>
              <a:rPr lang="en-US">
                <a:latin typeface="Comic Sans MS" charset="0"/>
                <a:sym typeface="Symbol" charset="2"/>
              </a:rPr>
              <a:t></a:t>
            </a:r>
            <a:r>
              <a:rPr lang="en-US">
                <a:latin typeface="Comic Sans MS" charset="0"/>
              </a:rPr>
              <a:t>(n)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>
                <a:latin typeface="Comic Sans MS" charset="0"/>
              </a:rPr>
              <a:t>	</a:t>
            </a:r>
          </a:p>
          <a:p>
            <a:pPr lvl="1">
              <a:lnSpc>
                <a:spcPct val="150000"/>
              </a:lnSpc>
            </a:pPr>
            <a:r>
              <a:rPr lang="en-US">
                <a:latin typeface="Comic Sans MS" charset="0"/>
              </a:rPr>
              <a:t>100n + 5 </a:t>
            </a:r>
            <a:r>
              <a:rPr lang="en-US">
                <a:latin typeface="Comic Sans MS" charset="0"/>
                <a:ea typeface="Arial" charset="0"/>
                <a:cs typeface="Arial" charset="0"/>
              </a:rPr>
              <a:t>≠</a:t>
            </a:r>
            <a:r>
              <a:rPr lang="en-US">
                <a:latin typeface="Comic Sans MS" charset="0"/>
              </a:rPr>
              <a:t> </a:t>
            </a:r>
            <a:r>
              <a:rPr lang="en-US">
                <a:latin typeface="Comic Sans MS" charset="0"/>
                <a:sym typeface="Symbol" charset="2"/>
              </a:rPr>
              <a:t>(n</a:t>
            </a:r>
            <a:r>
              <a:rPr lang="en-US" baseline="30000">
                <a:latin typeface="Comic Sans MS" charset="0"/>
                <a:sym typeface="Symbol" charset="2"/>
              </a:rPr>
              <a:t>2</a:t>
            </a:r>
            <a:r>
              <a:rPr lang="en-US">
                <a:latin typeface="Comic Sans MS" charset="0"/>
                <a:sym typeface="Symbol" charset="2"/>
              </a:rPr>
              <a:t>)</a:t>
            </a:r>
          </a:p>
          <a:p>
            <a:pPr lvl="1">
              <a:lnSpc>
                <a:spcPct val="150000"/>
              </a:lnSpc>
              <a:buFontTx/>
              <a:buNone/>
            </a:pPr>
            <a:endParaRPr lang="en-US">
              <a:latin typeface="Comic Sans MS" charset="0"/>
              <a:sym typeface="Symbol" charset="2"/>
            </a:endParaRPr>
          </a:p>
          <a:p>
            <a:pPr lvl="1">
              <a:lnSpc>
                <a:spcPct val="150000"/>
              </a:lnSpc>
            </a:pPr>
            <a:endParaRPr lang="en-US">
              <a:latin typeface="Comic Sans MS" charset="0"/>
            </a:endParaRPr>
          </a:p>
          <a:p>
            <a:pPr lvl="1">
              <a:lnSpc>
                <a:spcPct val="150000"/>
              </a:lnSpc>
            </a:pPr>
            <a:endParaRPr lang="en-US">
              <a:latin typeface="Comic Sans MS" charset="0"/>
            </a:endParaRPr>
          </a:p>
          <a:p>
            <a:pPr lvl="1">
              <a:lnSpc>
                <a:spcPct val="150000"/>
              </a:lnSpc>
            </a:pPr>
            <a:endParaRPr lang="en-US">
              <a:latin typeface="Comic Sans MS" charset="0"/>
            </a:endParaRPr>
          </a:p>
          <a:p>
            <a:pPr lvl="1">
              <a:lnSpc>
                <a:spcPct val="150000"/>
              </a:lnSpc>
            </a:pPr>
            <a:r>
              <a:rPr lang="en-US">
                <a:latin typeface="Comic Sans MS" charset="0"/>
              </a:rPr>
              <a:t>n = </a:t>
            </a:r>
            <a:r>
              <a:rPr lang="en-US">
                <a:latin typeface="Comic Sans MS" charset="0"/>
                <a:sym typeface="Symbol" charset="2"/>
              </a:rPr>
              <a:t></a:t>
            </a:r>
            <a:r>
              <a:rPr lang="en-US">
                <a:latin typeface="Comic Sans MS" charset="0"/>
              </a:rPr>
              <a:t>(2n), n</a:t>
            </a:r>
            <a:r>
              <a:rPr lang="en-US" baseline="30000">
                <a:latin typeface="Comic Sans MS" charset="0"/>
              </a:rPr>
              <a:t>3</a:t>
            </a:r>
            <a:r>
              <a:rPr lang="en-US">
                <a:latin typeface="Comic Sans MS" charset="0"/>
              </a:rPr>
              <a:t> = </a:t>
            </a:r>
            <a:r>
              <a:rPr lang="en-US">
                <a:latin typeface="Comic Sans MS" charset="0"/>
                <a:sym typeface="Symbol" charset="2"/>
              </a:rPr>
              <a:t></a:t>
            </a:r>
            <a:r>
              <a:rPr lang="en-US">
                <a:latin typeface="Comic Sans MS" charset="0"/>
              </a:rPr>
              <a:t>(n</a:t>
            </a:r>
            <a:r>
              <a:rPr lang="en-US" baseline="30000">
                <a:latin typeface="Comic Sans MS" charset="0"/>
              </a:rPr>
              <a:t>2</a:t>
            </a:r>
            <a:r>
              <a:rPr lang="en-US">
                <a:latin typeface="Comic Sans MS" charset="0"/>
              </a:rPr>
              <a:t>)</a:t>
            </a:r>
            <a:r>
              <a:rPr lang="en-US">
                <a:latin typeface="Comic Sans MS" charset="0"/>
                <a:sym typeface="Symbol" charset="2"/>
              </a:rPr>
              <a:t>, n </a:t>
            </a:r>
            <a:r>
              <a:rPr lang="en-US">
                <a:latin typeface="Comic Sans MS" charset="0"/>
              </a:rPr>
              <a:t>= </a:t>
            </a:r>
            <a:r>
              <a:rPr lang="en-US">
                <a:latin typeface="Comic Sans MS" charset="0"/>
                <a:sym typeface="Symbol" charset="2"/>
              </a:rPr>
              <a:t>(logn)</a:t>
            </a:r>
            <a:endParaRPr lang="en-US">
              <a:latin typeface="Comic Sans MS" charset="0"/>
            </a:endParaRP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915988" y="1871663"/>
            <a:ext cx="417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400">
                <a:latin typeface="Monotype Corsiva" charset="0"/>
                <a:sym typeface="Symbol" charset="2"/>
              </a:rPr>
              <a:t> c, n</a:t>
            </a:r>
            <a:r>
              <a:rPr lang="en-US" sz="2400" baseline="-25000">
                <a:latin typeface="Monotype Corsiva" charset="0"/>
                <a:sym typeface="Symbol" charset="2"/>
              </a:rPr>
              <a:t>0</a:t>
            </a:r>
            <a:r>
              <a:rPr lang="en-US" sz="2400">
                <a:latin typeface="Monotype Corsiva" charset="0"/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such that:</a:t>
            </a:r>
            <a:r>
              <a:rPr lang="en-US" sz="2400">
                <a:latin typeface="Monotype Corsiva" charset="0"/>
                <a:sym typeface="Symbol" charset="2"/>
              </a:rPr>
              <a:t> 0  cn  5n</a:t>
            </a:r>
            <a:r>
              <a:rPr lang="en-US" sz="2400" baseline="30000">
                <a:latin typeface="Monotype Corsiva" charset="0"/>
                <a:sym typeface="Symbol" charset="2"/>
              </a:rPr>
              <a:t>2 </a:t>
            </a: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4887913" y="1863725"/>
            <a:ext cx="1770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latin typeface="Comic Sans MS" charset="0"/>
                <a:sym typeface="Symbol" charset="2"/>
              </a:rPr>
              <a:t> cn  5n</a:t>
            </a:r>
            <a:r>
              <a:rPr lang="en-US" sz="2400" baseline="30000">
                <a:latin typeface="Comic Sans MS" charset="0"/>
                <a:sym typeface="Symbol" charset="2"/>
              </a:rPr>
              <a:t>2 </a:t>
            </a:r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475413" y="186372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latin typeface="Comic Sans MS" charset="0"/>
                <a:sym typeface="Symbol" charset="2"/>
              </a:rPr>
              <a:t> c = 1 and n</a:t>
            </a:r>
            <a:r>
              <a:rPr lang="en-US" sz="2400" baseline="-25000">
                <a:latin typeface="Comic Sans MS" charset="0"/>
                <a:sym typeface="Symbol" charset="2"/>
              </a:rPr>
              <a:t>0</a:t>
            </a:r>
            <a:r>
              <a:rPr lang="en-US" sz="2400">
                <a:latin typeface="Comic Sans MS" charset="0"/>
                <a:sym typeface="Symbol" charset="2"/>
              </a:rPr>
              <a:t> = 1</a:t>
            </a:r>
            <a:r>
              <a:rPr lang="en-US" sz="2400" baseline="30000">
                <a:latin typeface="Comic Sans MS" charset="0"/>
                <a:sym typeface="Symbol" charset="2"/>
              </a:rPr>
              <a:t> </a:t>
            </a: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1325563" y="3067050"/>
            <a:ext cx="5180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latin typeface="Comic Sans MS" charset="0"/>
                <a:sym typeface="Symbol" charset="2"/>
              </a:rPr>
              <a:t> c, n</a:t>
            </a:r>
            <a:r>
              <a:rPr lang="en-US" sz="2400" baseline="-25000">
                <a:latin typeface="Comic Sans MS" charset="0"/>
                <a:sym typeface="Symbol" charset="2"/>
              </a:rPr>
              <a:t>0</a:t>
            </a:r>
            <a:r>
              <a:rPr lang="en-US" sz="2400">
                <a:latin typeface="Comic Sans MS" charset="0"/>
                <a:sym typeface="Symbol" charset="2"/>
              </a:rPr>
              <a:t> such that: 0  cn</a:t>
            </a:r>
            <a:r>
              <a:rPr lang="en-US" sz="2400" baseline="30000">
                <a:latin typeface="Comic Sans MS" charset="0"/>
                <a:sym typeface="Symbol" charset="2"/>
              </a:rPr>
              <a:t>2</a:t>
            </a:r>
            <a:r>
              <a:rPr lang="en-US" sz="2400">
                <a:latin typeface="Comic Sans MS" charset="0"/>
                <a:sym typeface="Symbol" charset="2"/>
              </a:rPr>
              <a:t>  100n + 5</a:t>
            </a:r>
            <a:endParaRPr lang="en-US" sz="2400" baseline="30000">
              <a:latin typeface="Comic Sans MS" charset="0"/>
              <a:sym typeface="Symbol" charset="2"/>
            </a:endParaRP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1325563" y="3579813"/>
            <a:ext cx="5324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latin typeface="Comic Sans MS" charset="0"/>
                <a:sym typeface="Symbol" charset="2"/>
              </a:rPr>
              <a:t>100n + 5  100n + 5n ( n  1) = 105n</a:t>
            </a:r>
            <a:endParaRPr lang="en-US" sz="2400" baseline="30000">
              <a:latin typeface="Comic Sans MS" charset="0"/>
              <a:sym typeface="Symbol" charset="2"/>
            </a:endParaRP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1325563" y="4111625"/>
            <a:ext cx="164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latin typeface="Comic Sans MS" charset="0"/>
                <a:sym typeface="Symbol" charset="2"/>
              </a:rPr>
              <a:t>cn</a:t>
            </a:r>
            <a:r>
              <a:rPr lang="en-US" sz="2400" baseline="30000">
                <a:latin typeface="Comic Sans MS" charset="0"/>
                <a:sym typeface="Symbol" charset="2"/>
              </a:rPr>
              <a:t>2</a:t>
            </a:r>
            <a:r>
              <a:rPr lang="en-US" sz="2400">
                <a:latin typeface="Comic Sans MS" charset="0"/>
                <a:sym typeface="Symbol" charset="2"/>
              </a:rPr>
              <a:t>  105n</a:t>
            </a:r>
            <a:endParaRPr lang="en-US" sz="2400" baseline="30000">
              <a:latin typeface="Comic Sans MS" charset="0"/>
              <a:sym typeface="Symbol" charset="2"/>
            </a:endParaRPr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2835275" y="4133850"/>
            <a:ext cx="269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latin typeface="Comic Sans MS" charset="0"/>
                <a:sym typeface="Symbol" charset="2"/>
              </a:rPr>
              <a:t> n(cn – 105)  0</a:t>
            </a:r>
            <a:r>
              <a:rPr lang="en-US" sz="2400" baseline="30000">
                <a:latin typeface="Comic Sans MS" charset="0"/>
                <a:sym typeface="Symbol" charset="2"/>
              </a:rPr>
              <a:t> </a:t>
            </a:r>
          </a:p>
        </p:txBody>
      </p:sp>
      <p:sp>
        <p:nvSpPr>
          <p:cNvPr id="154635" name="Text Box 11"/>
          <p:cNvSpPr txBox="1">
            <a:spLocks noChangeArrowheads="1"/>
          </p:cNvSpPr>
          <p:nvPr/>
        </p:nvSpPr>
        <p:spPr bwMode="auto">
          <a:xfrm>
            <a:off x="1377950" y="4664075"/>
            <a:ext cx="4886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charset="0"/>
              </a:rPr>
              <a:t>Since n is positive </a:t>
            </a:r>
            <a:r>
              <a:rPr lang="en-US" sz="2400">
                <a:latin typeface="Comic Sans MS" charset="0"/>
                <a:sym typeface="Symbol" charset="2"/>
              </a:rPr>
              <a:t> cn – 105  0</a:t>
            </a:r>
          </a:p>
        </p:txBody>
      </p:sp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6175375" y="4656138"/>
            <a:ext cx="190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latin typeface="Comic Sans MS" charset="0"/>
                <a:sym typeface="Symbol" charset="2"/>
              </a:rPr>
              <a:t> n  105/c</a:t>
            </a:r>
            <a:endParaRPr lang="en-US" sz="2400" baseline="30000">
              <a:latin typeface="Comic Sans MS" charset="0"/>
              <a:sym typeface="Symbol" charset="2"/>
            </a:endParaRPr>
          </a:p>
        </p:txBody>
      </p:sp>
      <p:sp>
        <p:nvSpPr>
          <p:cNvPr id="154637" name="Rectangle 13"/>
          <p:cNvSpPr>
            <a:spLocks noChangeArrowheads="1"/>
          </p:cNvSpPr>
          <p:nvPr/>
        </p:nvSpPr>
        <p:spPr bwMode="auto">
          <a:xfrm>
            <a:off x="1347788" y="5138738"/>
            <a:ext cx="7250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latin typeface="Monotype Corsiva" charset="0"/>
                <a:sym typeface="Symbol" charset="2"/>
              </a:rPr>
              <a:t> </a:t>
            </a:r>
            <a:r>
              <a:rPr lang="en-US" sz="2400">
                <a:sym typeface="Symbol" charset="2"/>
              </a:rPr>
              <a:t>contradiction: </a:t>
            </a:r>
            <a:r>
              <a:rPr lang="en-US" sz="2400">
                <a:latin typeface="Monotype Corsiva" charset="0"/>
                <a:sym typeface="Symbol" charset="2"/>
              </a:rPr>
              <a:t>n</a:t>
            </a:r>
            <a:r>
              <a:rPr lang="en-US" sz="2400">
                <a:sym typeface="Symbol" charset="2"/>
              </a:rPr>
              <a:t> cannot be smaller than a constant</a:t>
            </a:r>
            <a:endParaRPr lang="en-US" sz="2400" baseline="30000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/>
      <p:bldP spid="154629" grpId="0"/>
      <p:bldP spid="154630" grpId="0"/>
      <p:bldP spid="154631" grpId="0"/>
      <p:bldP spid="154632" grpId="0"/>
      <p:bldP spid="154633" grpId="0"/>
      <p:bldP spid="154634" grpId="0"/>
      <p:bldP spid="154635" grpId="0"/>
      <p:bldP spid="154636" grpId="0"/>
      <p:bldP spid="15463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3201</TotalTime>
  <Words>917</Words>
  <Application>Microsoft Office PowerPoint</Application>
  <PresentationFormat>On-screen Show (4:3)</PresentationFormat>
  <Paragraphs>205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ＭＳ Ｐゴシック</vt:lpstr>
      <vt:lpstr>Arial</vt:lpstr>
      <vt:lpstr>Comic Sans MS</vt:lpstr>
      <vt:lpstr>Monotype Corsiva</vt:lpstr>
      <vt:lpstr>Symbol</vt:lpstr>
      <vt:lpstr>Default Design</vt:lpstr>
      <vt:lpstr>Equation</vt:lpstr>
      <vt:lpstr>Paint Shop Pro Image</vt:lpstr>
      <vt:lpstr>Analysis of Algorithms CS 477/677</vt:lpstr>
      <vt:lpstr>Algorithm Analysis</vt:lpstr>
      <vt:lpstr>Asymptotic Notations</vt:lpstr>
      <vt:lpstr>Logarithms</vt:lpstr>
      <vt:lpstr>Asymptotic Notations - Examples</vt:lpstr>
      <vt:lpstr>Asymptotic notations</vt:lpstr>
      <vt:lpstr>Examples</vt:lpstr>
      <vt:lpstr>Asymptotic notations (cont.)</vt:lpstr>
      <vt:lpstr>Examples</vt:lpstr>
      <vt:lpstr>Asymptotic notations (cont.)</vt:lpstr>
      <vt:lpstr>Examples</vt:lpstr>
      <vt:lpstr>Examples</vt:lpstr>
      <vt:lpstr>More on Asymptotic Notations</vt:lpstr>
      <vt:lpstr>Comparisons of Functions</vt:lpstr>
      <vt:lpstr>Asymptotic Notations in Equations</vt:lpstr>
      <vt:lpstr>Some Simple Summation Formulas</vt:lpstr>
      <vt:lpstr>Mathematical Induction</vt:lpstr>
      <vt:lpstr>Example</vt:lpstr>
      <vt:lpstr>Readings</vt:lpstr>
    </vt:vector>
  </TitlesOfParts>
  <Company>University of Nevada, Reno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Monica Nicolescu</dc:creator>
  <cp:lastModifiedBy>Vlad Predovic</cp:lastModifiedBy>
  <cp:revision>550</cp:revision>
  <cp:lastPrinted>2014-01-27T17:38:04Z</cp:lastPrinted>
  <dcterms:created xsi:type="dcterms:W3CDTF">2011-01-21T00:15:03Z</dcterms:created>
  <dcterms:modified xsi:type="dcterms:W3CDTF">2016-04-01T22:32:17Z</dcterms:modified>
</cp:coreProperties>
</file>