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0" r:id="rId3"/>
    <p:sldId id="279" r:id="rId4"/>
    <p:sldId id="262" r:id="rId5"/>
    <p:sldId id="283" r:id="rId6"/>
    <p:sldId id="263" r:id="rId7"/>
    <p:sldId id="284" r:id="rId8"/>
    <p:sldId id="280" r:id="rId9"/>
    <p:sldId id="265" r:id="rId10"/>
    <p:sldId id="266" r:id="rId11"/>
    <p:sldId id="269" r:id="rId12"/>
    <p:sldId id="281" r:id="rId13"/>
    <p:sldId id="271" r:id="rId14"/>
    <p:sldId id="272" r:id="rId15"/>
    <p:sldId id="273" r:id="rId16"/>
    <p:sldId id="274" r:id="rId17"/>
    <p:sldId id="282" r:id="rId18"/>
    <p:sldId id="276" r:id="rId19"/>
    <p:sldId id="277" r:id="rId20"/>
    <p:sldId id="278" r:id="rId21"/>
    <p:sldId id="285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0000"/>
    <a:srgbClr val="FE5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7" autoAdjust="0"/>
    <p:restoredTop sz="75042" autoAdjust="0"/>
  </p:normalViewPr>
  <p:slideViewPr>
    <p:cSldViewPr>
      <p:cViewPr>
        <p:scale>
          <a:sx n="94" d="100"/>
          <a:sy n="94" d="100"/>
        </p:scale>
        <p:origin x="-112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C23E42-9E75-49F6-8269-E5F78871D9C0}" type="datetimeFigureOut">
              <a:rPr lang="en-US" smtClean="0"/>
              <a:pPr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FC0C77-309F-49B9-A1DE-C292518BD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D28C31-7109-4CCC-AD93-EF45F2801D2E}" type="datetimeFigureOut">
              <a:rPr lang="en-US" smtClean="0"/>
              <a:pPr/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583F039-B55D-49A2-8B86-BDD989500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7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ocation_(business)" TargetMode="External"/><Relationship Id="rId4" Type="http://schemas.openxmlformats.org/officeDocument/2006/relationships/hyperlink" Target="https://en.wikipedia.org/wiki/Pair_programming" TargetMode="External"/><Relationship Id="rId5" Type="http://schemas.openxmlformats.org/officeDocument/2006/relationships/hyperlink" Target="https://en.wikipedia.org/wiki/Agile_software_development%23cite_note-abmmw-12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Individuals and interactions</a:t>
            </a:r>
            <a:r>
              <a:rPr lang="en-US" dirty="0" smtClean="0"/>
              <a:t>: self-organization and motivation are important, as are interactions like </a:t>
            </a:r>
            <a:r>
              <a:rPr lang="en-US" dirty="0" smtClean="0">
                <a:hlinkClick r:id="rId3" tooltip="Colocation (business)"/>
              </a:rPr>
              <a:t>co-location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Pair programming"/>
              </a:rPr>
              <a:t>pair programming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Working software</a:t>
            </a:r>
            <a:r>
              <a:rPr lang="en-US" dirty="0" smtClean="0"/>
              <a:t>: working software is more useful and welcome than just presenting documents to clients in meetings.</a:t>
            </a:r>
          </a:p>
          <a:p>
            <a:r>
              <a:rPr lang="en-US" i="1" dirty="0" smtClean="0"/>
              <a:t>Customer collaboration</a:t>
            </a:r>
            <a:r>
              <a:rPr lang="en-US" dirty="0" smtClean="0"/>
              <a:t>: requirements cannot be fully collected at the beginning of the software development cycle, therefore continuous customer or stakeholder involvement is very important.</a:t>
            </a:r>
          </a:p>
          <a:p>
            <a:r>
              <a:rPr lang="en-US" i="1" dirty="0" smtClean="0"/>
              <a:t>Responding to change</a:t>
            </a:r>
            <a:r>
              <a:rPr lang="en-US" dirty="0" smtClean="0"/>
              <a:t>: agile methods are focused on quick responses to change and continuous development.</a:t>
            </a:r>
            <a:r>
              <a:rPr lang="en-US" baseline="30000" dirty="0" smtClean="0">
                <a:hlinkClick r:id="rId5"/>
              </a:rPr>
              <a:t>[12]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www.scaledagileframework.com</a:t>
            </a:r>
            <a:r>
              <a:rPr lang="en-US" dirty="0" smtClean="0"/>
              <a:t>/spikes/</a:t>
            </a:r>
          </a:p>
          <a:p>
            <a:r>
              <a:rPr lang="en-US" dirty="0" smtClean="0"/>
              <a:t>Spikes additional research on a story before it</a:t>
            </a:r>
            <a:r>
              <a:rPr lang="en-US" baseline="0" dirty="0" smtClean="0"/>
              <a:t> enters sprint: Technical spike: research technical approaches – build vs. buy. Functional Spike: build a prototype to get user input.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Sprints: Define, build, test: Typically a 2 week time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www.scaledagileframework.com</a:t>
            </a:r>
            <a:r>
              <a:rPr lang="en-US" dirty="0" smtClean="0"/>
              <a:t>/spikes/</a:t>
            </a:r>
          </a:p>
          <a:p>
            <a:r>
              <a:rPr lang="en-US" dirty="0" smtClean="0"/>
              <a:t>Spikes additional research on a story before it</a:t>
            </a:r>
            <a:r>
              <a:rPr lang="en-US" baseline="0" dirty="0" smtClean="0"/>
              <a:t> enters sprint: Technical spike: research technical approaches – build vs. buy. Functional Spike: build a prototype to get user input.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Sprints: Define, build, test: Typically a 2 week time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219200" y="19050"/>
            <a:ext cx="76200" cy="670560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 w="38100" cap="rnd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894362"/>
          </a:xfrm>
        </p:spPr>
        <p:txBody>
          <a:bodyPr/>
          <a:lstStyle>
            <a:lvl1pPr>
              <a:defRPr b="1">
                <a:solidFill>
                  <a:srgbClr val="B000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0889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1">
                <a:lumMod val="75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4478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4" name="Straight Connector 33"/>
          <p:cNvSpPr>
            <a:spLocks noChangeShapeType="1"/>
          </p:cNvSpPr>
          <p:nvPr userDrawn="1"/>
        </p:nvSpPr>
        <p:spPr bwMode="auto">
          <a:xfrm>
            <a:off x="86722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C00000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418772"/>
            <a:ext cx="74676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18772"/>
            <a:ext cx="74676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8704944" y="0"/>
            <a:ext cx="4390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rnd" cmpd="sng" algn="ctr">
            <a:noFill/>
            <a:prstDash val="solid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00886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8977086" y="-7254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rgbClr val="B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C00000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rgbClr val="C00000"/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arm3.static.flickr.com/2484/3672347622_1c61d10788_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662" y="152400"/>
            <a:ext cx="4377538" cy="6553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486400" y="5105400"/>
            <a:ext cx="2438400" cy="1470025"/>
          </a:xfrm>
        </p:spPr>
        <p:txBody>
          <a:bodyPr/>
          <a:lstStyle/>
          <a:p>
            <a:pPr eaLnBrk="1" hangingPunct="1"/>
            <a:r>
              <a:rPr lang="en-US" sz="6000" dirty="0">
                <a:latin typeface="Calibri" charset="0"/>
              </a:rPr>
              <a:t>Agile</a:t>
            </a:r>
            <a:endParaRPr lang="en-US" dirty="0"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11938"/>
            <a:ext cx="4572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http://www.flickr.com/photos/tropicaliving/3672347622/sizes/o/</a:t>
            </a:r>
          </a:p>
        </p:txBody>
      </p:sp>
    </p:spTree>
    <p:extLst>
      <p:ext uri="{BB962C8B-B14F-4D97-AF65-F5344CB8AC3E}">
        <p14:creationId xmlns:p14="http://schemas.microsoft.com/office/powerpoint/2010/main" val="279796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Looking at </a:t>
            </a:r>
            <a:r>
              <a:rPr lang="en-US" dirty="0" smtClean="0">
                <a:ea typeface="+mj-ea"/>
              </a:rPr>
              <a:t>a specific </a:t>
            </a:r>
            <a:r>
              <a:rPr lang="en-US" dirty="0" smtClean="0">
                <a:ea typeface="+mj-ea"/>
              </a:rPr>
              <a:t>agile </a:t>
            </a:r>
            <a:r>
              <a:rPr lang="en-US" dirty="0" smtClean="0">
                <a:ea typeface="+mj-ea"/>
              </a:rPr>
              <a:t>process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XP </a:t>
            </a: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This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is what you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ll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be using for the next few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weeks</a:t>
            </a:r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Principles of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>
                <a:solidFill>
                  <a:srgbClr val="C00000"/>
                </a:solidFill>
                <a:latin typeface="Calibri" charset="0"/>
              </a:rPr>
              <a:t>Communication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– it is good to talk with customer and between developers</a:t>
            </a:r>
          </a:p>
          <a:p>
            <a:pPr eaLnBrk="1" hangingPunct="1"/>
            <a:r>
              <a:rPr lang="en-US" b="1">
                <a:solidFill>
                  <a:srgbClr val="C00000"/>
                </a:solidFill>
                <a:latin typeface="Calibri" charset="0"/>
              </a:rPr>
              <a:t>Simplicity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– keep it simple and grow the system and models when required</a:t>
            </a:r>
          </a:p>
          <a:p>
            <a:pPr eaLnBrk="1" hangingPunct="1"/>
            <a:r>
              <a:rPr lang="en-US" b="1">
                <a:solidFill>
                  <a:srgbClr val="C00000"/>
                </a:solidFill>
                <a:latin typeface="Calibri" charset="0"/>
              </a:rPr>
              <a:t>Feedback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– let users provide feedback early and often</a:t>
            </a:r>
          </a:p>
          <a:p>
            <a:pPr eaLnBrk="1" hangingPunct="1"/>
            <a:r>
              <a:rPr lang="en-US" b="1">
                <a:solidFill>
                  <a:srgbClr val="C00000"/>
                </a:solidFill>
                <a:latin typeface="Calibri" charset="0"/>
              </a:rPr>
              <a:t>Courage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– speak the truth, with respect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8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Practices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Whole team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Metaphor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The planning game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Simple design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Small releases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Customer tests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Pair programming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-driven development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improvement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Collective code ownership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integration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Sustainable pace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Coding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XP Practices: Role of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Whole team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customer is part of the team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Customer tests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customer participates in testing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7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XP Practices: Role of realism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The planning game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Be realistic about meeting customer needs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Small releases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Meet customer needs in small increments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Sustainable pace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No all-nighters, no superheroes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9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XP Practices: Role of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Simple design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Simple models, simple architecture, simple code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Design improvement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Refactor as needed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Metaphor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Design around a coherent idea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Continuous integration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Regularly check to see if the system is on track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XP Practices: Role of 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Pair programming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All code is written with a </a:t>
            </a:r>
            <a:r>
              <a:rPr lang="ja-JP" altLang="en-US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co-pilot</a:t>
            </a:r>
            <a:r>
              <a:rPr lang="ja-JP" altLang="en-US">
                <a:solidFill>
                  <a:srgbClr val="262626"/>
                </a:solidFill>
                <a:latin typeface="Calibri" charset="0"/>
              </a:rPr>
              <a:t>”</a:t>
            </a:r>
            <a:endParaRPr lang="en-US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Test-driven development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Write tests first, then write code</a:t>
            </a:r>
          </a:p>
          <a:p>
            <a:pPr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Collective code ownership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A big ego… one that includes the team!</a:t>
            </a:r>
          </a:p>
          <a:p>
            <a:pPr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Coding standards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Pick a format, use it, and move on</a:t>
            </a:r>
          </a:p>
          <a:p>
            <a:pPr eaLnBrk="1" hangingPunct="1"/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2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54027" y="1447800"/>
            <a:ext cx="74889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Spike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Agile kinds of processes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00200"/>
            <a:ext cx="8343900" cy="5257800"/>
            <a:chOff x="0" y="1600200"/>
            <a:chExt cx="8343900" cy="5257800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2590800"/>
              <a:ext cx="2889250" cy="6461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Calibri" charset="0"/>
                </a:rPr>
                <a:t>Customer provides </a:t>
              </a:r>
              <a:r>
                <a:rPr lang="ja-JP" altLang="en-US">
                  <a:latin typeface="Calibri" charset="0"/>
                </a:rPr>
                <a:t>“</a:t>
              </a:r>
              <a:r>
                <a:rPr lang="en-US">
                  <a:latin typeface="Calibri" charset="0"/>
                </a:rPr>
                <a:t>stories</a:t>
              </a:r>
              <a:r>
                <a:rPr lang="ja-JP" altLang="en-US">
                  <a:latin typeface="Calibri" charset="0"/>
                </a:rPr>
                <a:t>”</a:t>
              </a:r>
              <a:r>
                <a:rPr lang="en-US">
                  <a:latin typeface="Calibri" charset="0"/>
                </a:rPr>
                <a:t/>
              </a:r>
              <a:br>
                <a:rPr lang="en-US">
                  <a:latin typeface="Calibri" charset="0"/>
                </a:rPr>
              </a:br>
              <a:r>
                <a:rPr lang="en-US">
                  <a:latin typeface="Calibri" charset="0"/>
                </a:rPr>
                <a:t>(short requirement snippets)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1159" y="5638800"/>
              <a:ext cx="3063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System and acceptance tests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14812" y="1600200"/>
              <a:ext cx="2304988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 smtClean="0">
                  <a:latin typeface="Calibri" charset="0"/>
                </a:rPr>
                <a:t>Evaluate </a:t>
              </a:r>
              <a:r>
                <a:rPr lang="en-US" dirty="0">
                  <a:latin typeface="Calibri" charset="0"/>
                </a:rPr>
                <a:t>&amp; control risk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3838" y="2590800"/>
              <a:ext cx="1673225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Prioritize</a:t>
              </a:r>
              <a:br>
                <a:rPr lang="en-US" dirty="0">
                  <a:latin typeface="+mn-lt"/>
                  <a:ea typeface="+mn-ea"/>
                  <a:cs typeface="+mn-cs"/>
                </a:rPr>
              </a:br>
              <a:r>
                <a:rPr lang="en-US" dirty="0">
                  <a:latin typeface="+mn-lt"/>
                  <a:ea typeface="+mn-ea"/>
                  <a:cs typeface="+mn-cs"/>
                </a:rPr>
                <a:t>stories and plan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650" y="4800600"/>
              <a:ext cx="1371600" cy="369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Implement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6174" y="4038600"/>
              <a:ext cx="121890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Operation</a:t>
              </a:r>
            </a:p>
          </p:txBody>
        </p:sp>
        <p:cxnSp>
          <p:nvCxnSpPr>
            <p:cNvPr id="17" name="Curved Connector 16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2367251" y="1243240"/>
              <a:ext cx="805934" cy="1889187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3"/>
              <a:endCxn id="8" idx="0"/>
            </p:cNvCxnSpPr>
            <p:nvPr/>
          </p:nvCxnSpPr>
          <p:spPr>
            <a:xfrm>
              <a:off x="6019800" y="1784866"/>
              <a:ext cx="1390651" cy="805934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10" idx="2"/>
              <a:endCxn id="6" idx="3"/>
            </p:cNvCxnSpPr>
            <p:nvPr/>
          </p:nvCxnSpPr>
          <p:spPr>
            <a:xfrm rot="5400000">
              <a:off x="6690857" y="5103873"/>
              <a:ext cx="652978" cy="786208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6" idx="1"/>
              <a:endCxn id="15" idx="2"/>
            </p:cNvCxnSpPr>
            <p:nvPr/>
          </p:nvCxnSpPr>
          <p:spPr>
            <a:xfrm rot="10800000">
              <a:off x="1825627" y="4407932"/>
              <a:ext cx="1735533" cy="1415534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 flipH="1">
              <a:off x="190500" y="1866900"/>
              <a:ext cx="685800" cy="609600"/>
            </a:xfrm>
            <a:prstGeom prst="straightConnector1">
              <a:avLst/>
            </a:prstGeom>
            <a:ln w="25400">
              <a:solidFill>
                <a:srgbClr val="3668C4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8" idx="2"/>
              <a:endCxn id="79" idx="0"/>
            </p:cNvCxnSpPr>
            <p:nvPr/>
          </p:nvCxnSpPr>
          <p:spPr>
            <a:xfrm rot="5400000">
              <a:off x="7300616" y="3623965"/>
              <a:ext cx="219670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5" idx="0"/>
              <a:endCxn id="5" idx="2"/>
            </p:cNvCxnSpPr>
            <p:nvPr/>
          </p:nvCxnSpPr>
          <p:spPr>
            <a:xfrm flipH="1" flipV="1">
              <a:off x="1825625" y="3236913"/>
              <a:ext cx="1" cy="801687"/>
            </a:xfrm>
            <a:prstGeom prst="straightConnector1">
              <a:avLst/>
            </a:prstGeom>
            <a:ln w="635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0" name="TextBox 61"/>
            <p:cNvSpPr txBox="1">
              <a:spLocks noChangeArrowheads="1"/>
            </p:cNvSpPr>
            <p:nvPr/>
          </p:nvSpPr>
          <p:spPr bwMode="auto">
            <a:xfrm>
              <a:off x="0" y="6488113"/>
              <a:ext cx="45370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32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1"/>
                  </a:solidFill>
                </a:rPr>
                <a:t>(Agile processes are rarely this tidy in practice)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77000" y="3733800"/>
              <a:ext cx="1866900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Write/run/modify</a:t>
              </a:r>
              <a:br>
                <a:rPr lang="en-US" dirty="0">
                  <a:latin typeface="+mn-lt"/>
                  <a:ea typeface="+mn-ea"/>
                  <a:cs typeface="+mn-cs"/>
                </a:rPr>
              </a:br>
              <a:r>
                <a:rPr lang="en-US" dirty="0">
                  <a:latin typeface="+mn-lt"/>
                  <a:ea typeface="+mn-ea"/>
                  <a:cs typeface="+mn-cs"/>
                </a:rPr>
                <a:t>unit tests</a:t>
              </a:r>
            </a:p>
          </p:txBody>
        </p:sp>
        <p:cxnSp>
          <p:nvCxnSpPr>
            <p:cNvPr id="82" name="Curved Connector 81"/>
            <p:cNvCxnSpPr>
              <a:stCxn id="79" idx="2"/>
              <a:endCxn id="10" idx="0"/>
            </p:cNvCxnSpPr>
            <p:nvPr/>
          </p:nvCxnSpPr>
          <p:spPr>
            <a:xfrm rot="5400000">
              <a:off x="7338715" y="4728865"/>
              <a:ext cx="14347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10" idx="3"/>
              <a:endCxn id="79" idx="3"/>
            </p:cNvCxnSpPr>
            <p:nvPr/>
          </p:nvCxnSpPr>
          <p:spPr>
            <a:xfrm flipV="1">
              <a:off x="8096250" y="4195465"/>
              <a:ext cx="247650" cy="790079"/>
            </a:xfrm>
            <a:prstGeom prst="curvedConnector3">
              <a:avLst>
                <a:gd name="adj1" fmla="val 192308"/>
              </a:avLst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5-Point Star 20"/>
          <p:cNvSpPr/>
          <p:nvPr/>
        </p:nvSpPr>
        <p:spPr>
          <a:xfrm>
            <a:off x="8686800" y="55626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3200400" y="3200400"/>
            <a:ext cx="1371600" cy="990600"/>
          </a:xfrm>
          <a:prstGeom prst="wedgeRoundRectCallout">
            <a:avLst>
              <a:gd name="adj1" fmla="val -75070"/>
              <a:gd name="adj2" fmla="val -65010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Collect user stories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4724400" y="4343400"/>
            <a:ext cx="1676400" cy="990600"/>
          </a:xfrm>
          <a:prstGeom prst="wedgeRoundRectCallout">
            <a:avLst>
              <a:gd name="adj1" fmla="val 72388"/>
              <a:gd name="adj2" fmla="val -8300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Write unit tests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7162800" y="5486400"/>
            <a:ext cx="1676400" cy="990600"/>
          </a:xfrm>
          <a:prstGeom prst="wedgeRoundRectCallout">
            <a:avLst>
              <a:gd name="adj1" fmla="val -27920"/>
              <a:gd name="adj2" fmla="val -84567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Write and refactor code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1752600" y="5334000"/>
            <a:ext cx="1676400" cy="990600"/>
          </a:xfrm>
          <a:prstGeom prst="wedgeRoundRectCallout">
            <a:avLst>
              <a:gd name="adj1" fmla="val 62681"/>
              <a:gd name="adj2" fmla="val -1729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Customer tests system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76200" y="4495800"/>
            <a:ext cx="1676400" cy="990600"/>
          </a:xfrm>
          <a:prstGeom prst="wedgeRoundRectCallout">
            <a:avLst>
              <a:gd name="adj1" fmla="val 48813"/>
              <a:gd name="adj2" fmla="val -61881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Customer gets to use system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4114800" y="2133600"/>
            <a:ext cx="1371600" cy="990600"/>
          </a:xfrm>
          <a:prstGeom prst="wedgeRoundRectCallout">
            <a:avLst>
              <a:gd name="adj1" fmla="val -75070"/>
              <a:gd name="adj2" fmla="val -65010"/>
              <a:gd name="adj3" fmla="val 16667"/>
            </a:avLst>
          </a:prstGeom>
          <a:solidFill>
            <a:srgbClr val="3668C4"/>
          </a:solidFill>
          <a:ln>
            <a:solidFill>
              <a:srgbClr val="AEBA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Divide stories into tasks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4267200" y="2133600"/>
            <a:ext cx="1600200" cy="990600"/>
          </a:xfrm>
          <a:prstGeom prst="wedgeRoundRectCallout">
            <a:avLst>
              <a:gd name="adj1" fmla="val -75070"/>
              <a:gd name="adj2" fmla="val -65010"/>
              <a:gd name="adj3" fmla="val 16667"/>
            </a:avLst>
          </a:prstGeom>
          <a:solidFill>
            <a:srgbClr val="3668C4"/>
          </a:solidFill>
          <a:ln>
            <a:solidFill>
              <a:srgbClr val="AEBA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rPr>
              <a:t>Do </a:t>
            </a:r>
            <a:r>
              <a:rPr lang="ja-JP" altLang="en-US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rPr>
              <a:t>spike</a:t>
            </a:r>
            <a:r>
              <a:rPr lang="ja-JP" altLang="en-US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rPr>
              <a:t> for unfamiliar tasks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4419600" y="2133600"/>
            <a:ext cx="1524000" cy="990600"/>
          </a:xfrm>
          <a:prstGeom prst="wedgeRoundRectCallout">
            <a:avLst>
              <a:gd name="adj1" fmla="val -75070"/>
              <a:gd name="adj2" fmla="val -65010"/>
              <a:gd name="adj3" fmla="val 16667"/>
            </a:avLst>
          </a:prstGeom>
          <a:solidFill>
            <a:srgbClr val="3668C4"/>
          </a:solidFill>
          <a:ln>
            <a:solidFill>
              <a:srgbClr val="AEBA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Estimate effort of tasks/stories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4724400" y="2819400"/>
            <a:ext cx="1676400" cy="990600"/>
          </a:xfrm>
          <a:prstGeom prst="wedgeRoundRectCallout">
            <a:avLst>
              <a:gd name="adj1" fmla="val 72388"/>
              <a:gd name="adj2" fmla="val -8300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Customer selects stories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4724400" y="3352800"/>
            <a:ext cx="1676400" cy="990600"/>
          </a:xfrm>
          <a:prstGeom prst="wedgeRoundRectCallout">
            <a:avLst>
              <a:gd name="adj1" fmla="val 72388"/>
              <a:gd name="adj2" fmla="val -8300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Allocate work among team</a:t>
            </a:r>
          </a:p>
        </p:txBody>
      </p:sp>
    </p:spTree>
    <p:extLst>
      <p:ext uri="{BB962C8B-B14F-4D97-AF65-F5344CB8AC3E}">
        <p14:creationId xmlns:p14="http://schemas.microsoft.com/office/powerpoint/2010/main" val="247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Concerns about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Constant refactoring can be expensive</a:t>
            </a: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XP can degrade into a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hacker’s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paradise</a:t>
            </a: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Pair programming can take extra effort</a:t>
            </a: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Programmers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don’t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always specialize</a:t>
            </a: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Knowledge lives in heads, not on paper</a:t>
            </a: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XP is not very standardized</a:t>
            </a: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1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Lessons from </a:t>
            </a:r>
            <a:r>
              <a:rPr lang="en-US" dirty="0" smtClean="0">
                <a:latin typeface="Calibri" charset="0"/>
              </a:rPr>
              <a:t>XP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Learn from…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262626"/>
                </a:solidFill>
                <a:latin typeface="Calibri" charset="0"/>
              </a:rPr>
              <a:t>Customers </a:t>
            </a: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(XP)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Design 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based on…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262626"/>
                </a:solidFill>
                <a:latin typeface="Calibri" charset="0"/>
              </a:rPr>
              <a:t>Customer </a:t>
            </a: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direction (XP)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Requirements 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should be…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262626"/>
                </a:solidFill>
                <a:latin typeface="Calibri" charset="0"/>
              </a:rPr>
              <a:t>Succinct </a:t>
            </a: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(XP)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Engineers 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must demonstrate…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262626"/>
                </a:solidFill>
                <a:latin typeface="Calibri" charset="0"/>
              </a:rPr>
              <a:t>Courage </a:t>
            </a: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(XP)</a:t>
            </a:r>
          </a:p>
        </p:txBody>
      </p:sp>
    </p:spTree>
    <p:extLst>
      <p:ext uri="{BB962C8B-B14F-4D97-AF65-F5344CB8AC3E}">
        <p14:creationId xmlns:p14="http://schemas.microsoft.com/office/powerpoint/2010/main" val="140831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catalog of some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Waterfall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Traditional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With prototyping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Spiral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Agile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Dynamic Systems Development Method (DSDM)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Scrum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Crystal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eXtreme</a:t>
            </a:r>
            <a:r>
              <a:rPr lang="en-US" dirty="0" smtClean="0">
                <a:ea typeface="+mn-ea"/>
              </a:rPr>
              <a:t> Programming (XP)</a:t>
            </a:r>
          </a:p>
        </p:txBody>
      </p:sp>
    </p:spTree>
    <p:extLst>
      <p:ext uri="{BB962C8B-B14F-4D97-AF65-F5344CB8AC3E}">
        <p14:creationId xmlns:p14="http://schemas.microsoft.com/office/powerpoint/2010/main" val="188247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What’s next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HW4 (with old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vision/project)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due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Sat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Extra credit</a:t>
            </a:r>
            <a:endParaRPr lang="en-US" sz="2000" dirty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Midterm is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on 11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/12</a:t>
            </a: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Open book</a:t>
            </a:r>
            <a:endParaRPr lang="en-US" sz="2000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In class</a:t>
            </a:r>
            <a:endParaRPr lang="en-US" sz="2000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Will be an </a:t>
            </a:r>
            <a:r>
              <a:rPr lang="en-US" sz="2000" i="1" dirty="0">
                <a:solidFill>
                  <a:srgbClr val="262626"/>
                </a:solidFill>
                <a:latin typeface="Calibri" charset="0"/>
              </a:rPr>
              <a:t>individual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 exam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Counts for 25% of your grade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You will be assigned your new project/vision on Weekend</a:t>
            </a: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You’ll 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use XP to design and implement (part of)  your assigned vision 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HW5,6,7</a:t>
            </a:r>
            <a:endParaRPr lang="en-US" sz="2000" dirty="0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2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practice parts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Pair programming</a:t>
            </a:r>
          </a:p>
          <a:p>
            <a:endParaRPr lang="en-US" dirty="0"/>
          </a:p>
          <a:p>
            <a:r>
              <a:rPr lang="en-US" dirty="0" smtClean="0"/>
              <a:t>One of you pretend to be a customer. I would like a web application where a user inputs three parameters and the system says what type of a triangle it is.</a:t>
            </a:r>
          </a:p>
          <a:p>
            <a:endParaRPr lang="en-US" dirty="0"/>
          </a:p>
          <a:p>
            <a:r>
              <a:rPr lang="en-US" dirty="0" smtClean="0"/>
              <a:t>Generate 5 user story for the application</a:t>
            </a:r>
          </a:p>
          <a:p>
            <a:r>
              <a:rPr lang="en-US" dirty="0" smtClean="0"/>
              <a:t>Write down at least 1 test for each user story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467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Contrasting these kinds of processes</a:t>
            </a:r>
            <a:endParaRPr lang="en-US" dirty="0">
              <a:ea typeface="+mj-ea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109065"/>
              </p:ext>
            </p:extLst>
          </p:nvPr>
        </p:nvGraphicFramePr>
        <p:xfrm>
          <a:off x="152400" y="1524000"/>
          <a:ext cx="8424025" cy="3398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377"/>
                <a:gridCol w="2323216"/>
                <a:gridCol w="2323216"/>
                <a:gridCol w="2323216"/>
              </a:tblGrid>
              <a:tr h="53002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Waterfall</a:t>
                      </a:r>
                      <a:endParaRPr lang="en-US" sz="20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Spiral</a:t>
                      </a:r>
                      <a:endParaRPr lang="en-US" sz="20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Agile</a:t>
                      </a:r>
                      <a:endParaRPr lang="en-US" sz="2000" dirty="0"/>
                    </a:p>
                  </a:txBody>
                  <a:tcPr marT="45711" marB="45711"/>
                </a:tc>
              </a:tr>
              <a:tr h="93535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Emphasizes:</a:t>
                      </a:r>
                      <a:endParaRPr lang="en-US" sz="14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Simplicity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Traceability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-Risk management</a:t>
                      </a:r>
                    </a:p>
                    <a:p>
                      <a:r>
                        <a:rPr lang="en-US" sz="1400" dirty="0" smtClean="0"/>
                        <a:t>-Exploring alternatives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-Flexibility</a:t>
                      </a:r>
                    </a:p>
                    <a:p>
                      <a:r>
                        <a:rPr lang="en-US" sz="1400" dirty="0" smtClean="0"/>
                        <a:t>-Immediacy</a:t>
                      </a:r>
                    </a:p>
                  </a:txBody>
                  <a:tcPr marT="45711" marB="45711"/>
                </a:tc>
              </a:tr>
              <a:tr h="171467">
                <a:tc>
                  <a:txBody>
                    <a:bodyPr/>
                    <a:lstStyle/>
                    <a:p>
                      <a:endParaRPr lang="en-US" sz="3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</a:tr>
              <a:tr h="65474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Weakness:</a:t>
                      </a:r>
                      <a:endParaRPr lang="en-US" sz="14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Requirement/design mistakes can be costly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Exploring</a:t>
                      </a:r>
                      <a:r>
                        <a:rPr lang="en-US" sz="1400" baseline="0" dirty="0" smtClean="0"/>
                        <a:t> alternatives can be costly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Continual rework </a:t>
                      </a:r>
                      <a:r>
                        <a:rPr lang="en-US" sz="1400" baseline="0" dirty="0" smtClean="0"/>
                        <a:t>can be costly</a:t>
                      </a:r>
                      <a:endParaRPr lang="en-US" sz="1400" dirty="0"/>
                    </a:p>
                  </a:txBody>
                  <a:tcPr marT="45711" marB="45711"/>
                </a:tc>
              </a:tr>
              <a:tr h="171467">
                <a:tc>
                  <a:txBody>
                    <a:bodyPr/>
                    <a:lstStyle/>
                    <a:p>
                      <a:endParaRPr lang="en-US" sz="3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</a:tr>
              <a:tr h="93535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Style:</a:t>
                      </a:r>
                      <a:endParaRPr lang="en-US" sz="14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-Highly controlled</a:t>
                      </a:r>
                    </a:p>
                    <a:p>
                      <a:r>
                        <a:rPr lang="en-US" sz="1400" dirty="0" smtClean="0"/>
                        <a:t>-High ceremony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-Moderately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ontrolled</a:t>
                      </a:r>
                    </a:p>
                    <a:p>
                      <a:r>
                        <a:rPr lang="en-US" sz="1400" dirty="0" smtClean="0"/>
                        <a:t>-Moderate ceremony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-Rapid &amp; organic</a:t>
                      </a:r>
                    </a:p>
                    <a:p>
                      <a:r>
                        <a:rPr lang="en-US" sz="1400" dirty="0" smtClean="0"/>
                        <a:t>-Low ceremony</a:t>
                      </a:r>
                      <a:endParaRPr lang="en-US" sz="1400" dirty="0"/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8686800" y="54864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97" name="TextBox 8"/>
          <p:cNvSpPr txBox="1">
            <a:spLocks noChangeArrowheads="1"/>
          </p:cNvSpPr>
          <p:nvPr/>
        </p:nvSpPr>
        <p:spPr bwMode="auto">
          <a:xfrm>
            <a:off x="304800" y="4951412"/>
            <a:ext cx="86582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Some definitions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“traceability”: relationships between requirements and system elements are documented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“immediacy”: getting some sort of working system to the customer as fast as possible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“rework”: redesigning the architecture and/or refactoring the program code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“controlled”: conformance to process is highly valued, even if it slows a project down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“ceremony”: how much analysis, documentation, and planning is involved</a:t>
            </a:r>
          </a:p>
        </p:txBody>
      </p:sp>
    </p:spTree>
    <p:extLst>
      <p:ext uri="{BB962C8B-B14F-4D97-AF65-F5344CB8AC3E}">
        <p14:creationId xmlns:p14="http://schemas.microsoft.com/office/powerpoint/2010/main" val="214067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Choosing a process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</a:rPr>
              <a:t>Waterfall</a:t>
            </a:r>
            <a:r>
              <a:rPr lang="en-US" dirty="0" smtClean="0">
                <a:ea typeface="+mn-ea"/>
              </a:rPr>
              <a:t> is often a good choice for small systems whose requirements can be fully understood before any design or coding.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</a:rPr>
              <a:t>Spiral</a:t>
            </a:r>
            <a:r>
              <a:rPr lang="en-US" dirty="0" smtClean="0">
                <a:ea typeface="+mn-ea"/>
              </a:rPr>
              <a:t> is often a good choice for larger systems with vague requirements and many alternatives for designing and coding.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</a:rPr>
              <a:t>Agile</a:t>
            </a:r>
            <a:r>
              <a:rPr lang="en-US" dirty="0" smtClean="0">
                <a:ea typeface="+mn-ea"/>
              </a:rPr>
              <a:t> is often a good choice for systems where you can rapidly create something small but useful, and then expand from there.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686800" y="4953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8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 in HWs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have done waterfall more or less</a:t>
            </a:r>
          </a:p>
          <a:p>
            <a:endParaRPr lang="en-US" dirty="0"/>
          </a:p>
          <a:p>
            <a:r>
              <a:rPr lang="en-US" dirty="0" smtClean="0"/>
              <a:t>Now we restart</a:t>
            </a:r>
          </a:p>
          <a:p>
            <a:pPr lvl="1"/>
            <a:r>
              <a:rPr lang="en-US" dirty="0" smtClean="0"/>
              <a:t>HW5, 6, 7 are going to be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Agile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Individuals and interactions over processes and tools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Working software over comprehensive documentation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Customer collaboration over contract negotiation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Responding to change over following a plan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32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Customer satisfaction by </a:t>
            </a:r>
            <a:r>
              <a:rPr lang="en-US" u="sng" dirty="0"/>
              <a:t>early and continuous delivery </a:t>
            </a:r>
            <a:r>
              <a:rPr lang="en-US" dirty="0"/>
              <a:t>of useful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Welcome </a:t>
            </a:r>
            <a:r>
              <a:rPr lang="en-US" u="sng" dirty="0"/>
              <a:t>changing requirements</a:t>
            </a:r>
            <a:r>
              <a:rPr lang="en-US" dirty="0"/>
              <a:t>, even in late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Working software is delivered </a:t>
            </a:r>
            <a:r>
              <a:rPr lang="en-US" dirty="0"/>
              <a:t>frequently (weeks rather than months)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</a:t>
            </a:r>
            <a:r>
              <a:rPr lang="en-US" u="sng" dirty="0" smtClean="0"/>
              <a:t>, daily </a:t>
            </a:r>
            <a:r>
              <a:rPr lang="en-US" u="sng" dirty="0"/>
              <a:t>cooperation between business people and developers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Projects are built around motivated individuals, who should be trusted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Face-to-face conversation is the best form of communication (co-location)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software is the principal measure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Sustainable development, able to maintain a constant 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 attention to technical excellence and good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Simplicity—the art of maximizing the amount of work not done—is essential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Self-organizing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Regular adaptation to changing circumstance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54027" y="1447800"/>
            <a:ext cx="74889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Spike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Agile kinds of processes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00200"/>
            <a:ext cx="8343900" cy="5257800"/>
            <a:chOff x="0" y="1600200"/>
            <a:chExt cx="8343900" cy="5257800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2590800"/>
              <a:ext cx="2889250" cy="6461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Calibri" charset="0"/>
                </a:rPr>
                <a:t>Customer provides </a:t>
              </a:r>
              <a:r>
                <a:rPr lang="ja-JP" altLang="en-US">
                  <a:latin typeface="Calibri" charset="0"/>
                </a:rPr>
                <a:t>“</a:t>
              </a:r>
              <a:r>
                <a:rPr lang="en-US">
                  <a:latin typeface="Calibri" charset="0"/>
                </a:rPr>
                <a:t>stories</a:t>
              </a:r>
              <a:r>
                <a:rPr lang="ja-JP" altLang="en-US">
                  <a:latin typeface="Calibri" charset="0"/>
                </a:rPr>
                <a:t>”</a:t>
              </a:r>
              <a:r>
                <a:rPr lang="en-US">
                  <a:latin typeface="Calibri" charset="0"/>
                </a:rPr>
                <a:t/>
              </a:r>
              <a:br>
                <a:rPr lang="en-US">
                  <a:latin typeface="Calibri" charset="0"/>
                </a:rPr>
              </a:br>
              <a:r>
                <a:rPr lang="en-US">
                  <a:latin typeface="Calibri" charset="0"/>
                </a:rPr>
                <a:t>(short requirement snippets)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1159" y="5638800"/>
              <a:ext cx="3063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System and acceptance tests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14812" y="1600200"/>
              <a:ext cx="2304988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 smtClean="0">
                  <a:latin typeface="Calibri" charset="0"/>
                </a:rPr>
                <a:t>Evaluate </a:t>
              </a:r>
              <a:r>
                <a:rPr lang="en-US" dirty="0">
                  <a:latin typeface="Calibri" charset="0"/>
                </a:rPr>
                <a:t>&amp; control risk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3838" y="2590800"/>
              <a:ext cx="1673225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Prioritize</a:t>
              </a:r>
              <a:br>
                <a:rPr lang="en-US" dirty="0">
                  <a:latin typeface="+mn-lt"/>
                  <a:ea typeface="+mn-ea"/>
                  <a:cs typeface="+mn-cs"/>
                </a:rPr>
              </a:br>
              <a:r>
                <a:rPr lang="en-US" dirty="0">
                  <a:latin typeface="+mn-lt"/>
                  <a:ea typeface="+mn-ea"/>
                  <a:cs typeface="+mn-cs"/>
                </a:rPr>
                <a:t>stories and plan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650" y="4800600"/>
              <a:ext cx="1371600" cy="369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Implement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6174" y="4038600"/>
              <a:ext cx="121890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Operation</a:t>
              </a:r>
            </a:p>
          </p:txBody>
        </p:sp>
        <p:cxnSp>
          <p:nvCxnSpPr>
            <p:cNvPr id="17" name="Curved Connector 16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2367251" y="1243240"/>
              <a:ext cx="805934" cy="1889187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3"/>
              <a:endCxn id="8" idx="0"/>
            </p:cNvCxnSpPr>
            <p:nvPr/>
          </p:nvCxnSpPr>
          <p:spPr>
            <a:xfrm>
              <a:off x="6019800" y="1784866"/>
              <a:ext cx="1390651" cy="805934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10" idx="2"/>
              <a:endCxn id="6" idx="3"/>
            </p:cNvCxnSpPr>
            <p:nvPr/>
          </p:nvCxnSpPr>
          <p:spPr>
            <a:xfrm rot="5400000">
              <a:off x="6690857" y="5103873"/>
              <a:ext cx="652978" cy="786208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6" idx="1"/>
              <a:endCxn id="15" idx="2"/>
            </p:cNvCxnSpPr>
            <p:nvPr/>
          </p:nvCxnSpPr>
          <p:spPr>
            <a:xfrm rot="10800000">
              <a:off x="1825627" y="4407932"/>
              <a:ext cx="1735533" cy="1415534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 flipH="1">
              <a:off x="190500" y="1866900"/>
              <a:ext cx="685800" cy="609600"/>
            </a:xfrm>
            <a:prstGeom prst="straightConnector1">
              <a:avLst/>
            </a:prstGeom>
            <a:ln w="25400">
              <a:solidFill>
                <a:srgbClr val="3668C4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8" idx="2"/>
              <a:endCxn id="79" idx="0"/>
            </p:cNvCxnSpPr>
            <p:nvPr/>
          </p:nvCxnSpPr>
          <p:spPr>
            <a:xfrm rot="5400000">
              <a:off x="7300616" y="3623965"/>
              <a:ext cx="219670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5" idx="0"/>
              <a:endCxn id="5" idx="2"/>
            </p:cNvCxnSpPr>
            <p:nvPr/>
          </p:nvCxnSpPr>
          <p:spPr>
            <a:xfrm flipH="1" flipV="1">
              <a:off x="1825625" y="3236913"/>
              <a:ext cx="1" cy="801687"/>
            </a:xfrm>
            <a:prstGeom prst="straightConnector1">
              <a:avLst/>
            </a:prstGeom>
            <a:ln w="635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0" name="TextBox 61"/>
            <p:cNvSpPr txBox="1">
              <a:spLocks noChangeArrowheads="1"/>
            </p:cNvSpPr>
            <p:nvPr/>
          </p:nvSpPr>
          <p:spPr bwMode="auto">
            <a:xfrm>
              <a:off x="0" y="6488113"/>
              <a:ext cx="45370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32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1"/>
                  </a:solidFill>
                </a:rPr>
                <a:t>(Agile processes are rarely this tidy in practice)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77000" y="3733800"/>
              <a:ext cx="1866900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Write/run/modify</a:t>
              </a:r>
              <a:br>
                <a:rPr lang="en-US" dirty="0">
                  <a:latin typeface="+mn-lt"/>
                  <a:ea typeface="+mn-ea"/>
                  <a:cs typeface="+mn-cs"/>
                </a:rPr>
              </a:br>
              <a:r>
                <a:rPr lang="en-US" dirty="0">
                  <a:latin typeface="+mn-lt"/>
                  <a:ea typeface="+mn-ea"/>
                  <a:cs typeface="+mn-cs"/>
                </a:rPr>
                <a:t>unit tests</a:t>
              </a:r>
            </a:p>
          </p:txBody>
        </p:sp>
        <p:cxnSp>
          <p:nvCxnSpPr>
            <p:cNvPr id="82" name="Curved Connector 81"/>
            <p:cNvCxnSpPr>
              <a:stCxn id="79" idx="2"/>
              <a:endCxn id="10" idx="0"/>
            </p:cNvCxnSpPr>
            <p:nvPr/>
          </p:nvCxnSpPr>
          <p:spPr>
            <a:xfrm rot="5400000">
              <a:off x="7338715" y="4728865"/>
              <a:ext cx="14347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10" idx="3"/>
              <a:endCxn id="79" idx="3"/>
            </p:cNvCxnSpPr>
            <p:nvPr/>
          </p:nvCxnSpPr>
          <p:spPr>
            <a:xfrm flipV="1">
              <a:off x="8096250" y="4195465"/>
              <a:ext cx="247650" cy="790079"/>
            </a:xfrm>
            <a:prstGeom prst="curvedConnector3">
              <a:avLst>
                <a:gd name="adj1" fmla="val 192308"/>
              </a:avLst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5-Point Star 20"/>
          <p:cNvSpPr/>
          <p:nvPr/>
        </p:nvSpPr>
        <p:spPr>
          <a:xfrm>
            <a:off x="8686800" y="55626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1524000"/>
            <a:ext cx="1057276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B00000"/>
                </a:solidFill>
                <a:latin typeface="+mn-lt"/>
                <a:ea typeface="+mn-ea"/>
                <a:cs typeface="+mn-cs"/>
              </a:rPr>
              <a:t>Sprints</a:t>
            </a:r>
            <a:endParaRPr lang="en-US" b="1" dirty="0">
              <a:solidFill>
                <a:srgbClr val="B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1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Purpose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Iterative development gives you a few "oh </a:t>
            </a:r>
            <a:r>
              <a:rPr lang="en-US" sz="2000" dirty="0" err="1">
                <a:solidFill>
                  <a:srgbClr val="262626"/>
                </a:solidFill>
                <a:latin typeface="Calibri" charset="0"/>
              </a:rPr>
              <a:t>drat"s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 instead of one big OMG at the end.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Timing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Scrum: 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4 weeks</a:t>
            </a:r>
            <a:endParaRPr lang="en-US" sz="2000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XP: 1-2 weeks	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Grouping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Iterations can be grouped into releases… not every iteration necessarily results in a new product release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Sub-dividing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Each iteration has </a:t>
            </a:r>
            <a:r>
              <a:rPr lang="ja-JP" altLang="en-US" sz="2000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micro-iterations</a:t>
            </a:r>
            <a:r>
              <a:rPr lang="ja-JP" altLang="en-US" sz="2000" dirty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 inside of it, where your team tries to complete some stories and communicates progress back to the customer, potentially refining the 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iteration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s 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goals.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5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</TotalTime>
  <Words>1212</Words>
  <Application>Microsoft Macintosh PowerPoint</Application>
  <PresentationFormat>On-screen Show (4:3)</PresentationFormat>
  <Paragraphs>215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Agile</vt:lpstr>
      <vt:lpstr>A catalog of some processes</vt:lpstr>
      <vt:lpstr>Contrasting these kinds of processes</vt:lpstr>
      <vt:lpstr>Choosing a process</vt:lpstr>
      <vt:lpstr>So far in HWs </vt:lpstr>
      <vt:lpstr>Agile manifesto</vt:lpstr>
      <vt:lpstr>Agile Principles</vt:lpstr>
      <vt:lpstr>Agile kinds of processes</vt:lpstr>
      <vt:lpstr>Iterations</vt:lpstr>
      <vt:lpstr>Looking at a specific agile process</vt:lpstr>
      <vt:lpstr>Principles of XP</vt:lpstr>
      <vt:lpstr>Practices of XP</vt:lpstr>
      <vt:lpstr>XP Practices: Role of customer</vt:lpstr>
      <vt:lpstr>XP Practices: Role of realism</vt:lpstr>
      <vt:lpstr>XP Practices: Role of design</vt:lpstr>
      <vt:lpstr>XP Practices: Role of teamwork</vt:lpstr>
      <vt:lpstr>Agile kinds of processes</vt:lpstr>
      <vt:lpstr>Concerns about XP</vt:lpstr>
      <vt:lpstr>Lessons from XP</vt:lpstr>
      <vt:lpstr>What’s next for you?</vt:lpstr>
      <vt:lpstr>Lets practice parts of XP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asarma</dc:creator>
  <cp:lastModifiedBy>Anita Sarma</cp:lastModifiedBy>
  <cp:revision>447</cp:revision>
  <cp:lastPrinted>2012-08-20T22:15:29Z</cp:lastPrinted>
  <dcterms:created xsi:type="dcterms:W3CDTF">2011-08-23T15:20:28Z</dcterms:created>
  <dcterms:modified xsi:type="dcterms:W3CDTF">2015-11-03T23:39:26Z</dcterms:modified>
</cp:coreProperties>
</file>