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61" r:id="rId4"/>
    <p:sldId id="262" r:id="rId5"/>
    <p:sldId id="288" r:id="rId6"/>
    <p:sldId id="263" r:id="rId7"/>
    <p:sldId id="264" r:id="rId8"/>
    <p:sldId id="265" r:id="rId9"/>
    <p:sldId id="290" r:id="rId10"/>
    <p:sldId id="29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3" r:id="rId22"/>
    <p:sldId id="277" r:id="rId23"/>
    <p:sldId id="278" r:id="rId24"/>
    <p:sldId id="279" r:id="rId25"/>
    <p:sldId id="294" r:id="rId26"/>
    <p:sldId id="280" r:id="rId27"/>
    <p:sldId id="281" r:id="rId28"/>
    <p:sldId id="282" r:id="rId29"/>
    <p:sldId id="295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3718" autoAdjust="0"/>
  </p:normalViewPr>
  <p:slideViewPr>
    <p:cSldViewPr>
      <p:cViewPr>
        <p:scale>
          <a:sx n="94" d="100"/>
          <a:sy n="94" d="100"/>
        </p:scale>
        <p:origin x="-1880" y="-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times you want to use your </a:t>
            </a:r>
            <a:r>
              <a:rPr lang="en-US" dirty="0" err="1" smtClean="0"/>
              <a:t>pesrona</a:t>
            </a:r>
            <a:r>
              <a:rPr lang="en-US" dirty="0" smtClean="0"/>
              <a:t> to prompt the user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F039-B55D-49A2-8B86-BDD989500E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1938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http://www.flickr.com/photos/philliecasablanca/2182162819/</a:t>
            </a:r>
          </a:p>
        </p:txBody>
      </p:sp>
      <p:pic>
        <p:nvPicPr>
          <p:cNvPr id="3075" name="Picture 2" descr="Change direction by Phillie Casablanc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67" y="587375"/>
            <a:ext cx="764963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54575"/>
            <a:ext cx="8077200" cy="631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a typeface="+mj-ea"/>
              </a:rPr>
              <a:t>Customer collaboration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59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for the triangle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 the stories</a:t>
            </a:r>
          </a:p>
          <a:p>
            <a:pPr lvl="1"/>
            <a:r>
              <a:rPr lang="en-US" dirty="0" smtClean="0"/>
              <a:t>What granularity are they…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Identifying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Systematically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break down each user story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into the pieces of work that will be required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Can often be decomposed using the skills that you already have for decomposing architectures</a:t>
            </a:r>
          </a:p>
          <a:p>
            <a:pPr lvl="2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e.g.: object-, process-, feature-oriented decomposition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Often stated like,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first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we’ll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implement this change to the system, then this change, then this change… that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 3 tasks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8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Identifying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b="1">
                <a:solidFill>
                  <a:srgbClr val="262626"/>
                </a:solidFill>
                <a:latin typeface="Calibri" charset="0"/>
              </a:rPr>
              <a:t>View eco-friendliness</a:t>
            </a: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Set up a database to store product data/ratings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Create web page to show a product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s data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Create web page listing products, so user can click</a:t>
            </a:r>
          </a:p>
          <a:p>
            <a:pPr eaLnBrk="1" hangingPunct="1">
              <a:buFont typeface="Arial" charset="0"/>
              <a:buNone/>
            </a:pPr>
            <a:endParaRPr lang="en-US" sz="110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>
                <a:solidFill>
                  <a:srgbClr val="262626"/>
                </a:solidFill>
                <a:latin typeface="Calibri" charset="0"/>
              </a:rPr>
              <a:t>Upload eco-friendliness data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Set up a database to store product data/ratings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Create a web page for uploading XML document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Write code to read data into database</a:t>
            </a:r>
          </a:p>
        </p:txBody>
      </p:sp>
    </p:spTree>
    <p:extLst>
      <p:ext uri="{BB962C8B-B14F-4D97-AF65-F5344CB8AC3E}">
        <p14:creationId xmlns:p14="http://schemas.microsoft.com/office/powerpoint/2010/main" val="66528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Effort estimates: What they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Figure out how much effort each task entails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All estimates should be done in a nebulous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unit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of your own calibration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Typically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based on experiences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with similar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Do a spike (an experimental implementation) to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estimate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difficulty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, if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Take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bids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from team members for the lowest effort on each task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Sum up task efforts to compute story effort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Tweak this estimate if it seems appropriate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562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</a:rPr>
              <a:t>Effort estimates: The nebulous </a:t>
            </a:r>
            <a:r>
              <a:rPr lang="ja-JP" altLang="en-US" sz="4000">
                <a:latin typeface="Calibri" charset="0"/>
              </a:rPr>
              <a:t>“</a:t>
            </a:r>
            <a:r>
              <a:rPr lang="en-US" sz="4000">
                <a:latin typeface="Calibri" charset="0"/>
              </a:rPr>
              <a:t>unit</a:t>
            </a:r>
            <a:r>
              <a:rPr lang="ja-JP" altLang="en-US" sz="4000">
                <a:latin typeface="Calibri" charset="0"/>
              </a:rPr>
              <a:t>”</a:t>
            </a:r>
            <a:endParaRPr lang="en-US" sz="400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A unit is defined in terms of how much work you can get done in the next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week’s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iteration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To start with, a unit could be defined as how much an average pair of programmers could accomplish in an </a:t>
            </a:r>
            <a:r>
              <a:rPr lang="en-US" i="1" dirty="0">
                <a:solidFill>
                  <a:srgbClr val="262626"/>
                </a:solidFill>
                <a:latin typeface="Calibri" charset="0"/>
              </a:rPr>
              <a:t>ideal day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So an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6-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person team has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3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pairs, each of which might be able to get 5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units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done this week (so the team can do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15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units this week).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Effort estimates: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charset="0"/>
              </a:rPr>
              <a:t>3u </a:t>
            </a:r>
            <a:r>
              <a:rPr lang="en-US" sz="2800" b="1">
                <a:solidFill>
                  <a:srgbClr val="262626"/>
                </a:solidFill>
                <a:latin typeface="Calibri" charset="0"/>
              </a:rPr>
              <a:t>- View eco-friendliness</a:t>
            </a:r>
            <a:endParaRPr lang="en-US" sz="2800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1u 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	- Set up a database to store product data/ratings </a:t>
            </a:r>
            <a:endParaRPr lang="en-US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1u 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	- Create web page to show a product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1u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	- Create web page listing products, so user can click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00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charset="0"/>
              </a:rPr>
              <a:t>2.5u</a:t>
            </a:r>
            <a:r>
              <a:rPr lang="en-US" sz="2800" b="1">
                <a:solidFill>
                  <a:srgbClr val="262626"/>
                </a:solidFill>
                <a:latin typeface="Calibri" charset="0"/>
              </a:rPr>
              <a:t> - Upload eco-friendliness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1u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	- Set up a database to store product data/ratings </a:t>
            </a:r>
            <a:endParaRPr lang="en-US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.5u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	- Create a web page for uploading XML document </a:t>
            </a:r>
            <a:endParaRPr lang="en-US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1u	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	- Write code to read data into database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alibri" charset="0"/>
              </a:rPr>
              <a:t>* = risky… may call for spike!!!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Effort estimates: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>
                <a:solidFill>
                  <a:srgbClr val="262626"/>
                </a:solidFill>
                <a:latin typeface="Calibri" charset="0"/>
              </a:rPr>
              <a:t>3u - View eco-friendliness</a:t>
            </a:r>
            <a:endParaRPr lang="en-US" sz="2800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1u 	- Set up a database to store product data/ratings </a:t>
            </a:r>
            <a:endParaRPr lang="en-US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1u 	- Create web page to show a product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1u 	- Create web page listing products, so user can click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00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>
                <a:solidFill>
                  <a:srgbClr val="262626"/>
                </a:solidFill>
                <a:latin typeface="Calibri" charset="0"/>
              </a:rPr>
              <a:t>2.5u?- Upload eco-friendliness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1u	- Set up a database to store product data/ratings </a:t>
            </a:r>
            <a:endParaRPr lang="en-US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.5u?- Create a web page for uploading XML document </a:t>
            </a:r>
            <a:r>
              <a:rPr lang="en-US">
                <a:solidFill>
                  <a:schemeClr val="accent2"/>
                </a:solidFill>
                <a:latin typeface="Calibri" charset="0"/>
              </a:rPr>
              <a:t>*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1u		- Write code to read data into database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chemeClr val="accent2"/>
                </a:solidFill>
                <a:latin typeface="Calibri" charset="0"/>
              </a:rPr>
              <a:t>*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= Not sure? Sounds risky?… may call for spike!!!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3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 empirical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When in doubt, do a </a:t>
            </a:r>
            <a:r>
              <a:rPr lang="en-US" sz="2800" b="1" dirty="0" smtClean="0">
                <a:solidFill>
                  <a:srgbClr val="FF0000"/>
                </a:solidFill>
                <a:ea typeface="+mn-ea"/>
              </a:rPr>
              <a:t>spike</a:t>
            </a:r>
            <a:endParaRPr lang="en-US" b="1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What it is: A small program that explores and tests possible solutions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How to do it: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one key thing that you need to discover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Write a little code to test an idea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Tweak the code until you get the info you need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Throw the code away, keep the knowledge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4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 conservative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Conservative estimates are based on each user story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individually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i.e.: don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 assume a certain ordering of the waiting stories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Yes,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you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ll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end up </a:t>
            </a:r>
            <a:r>
              <a:rPr lang="en-US" i="1" dirty="0">
                <a:solidFill>
                  <a:srgbClr val="262626"/>
                </a:solidFill>
                <a:latin typeface="Calibri" charset="0"/>
              </a:rPr>
              <a:t>over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estimating effort</a:t>
            </a: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85152" y="54864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Be realistic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It is expected that you will work at a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sustainable pace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No heroes,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no all-nighters,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no super-human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feats</a:t>
            </a: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Either you get the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code done like a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human being, or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you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don’t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get it done</a:t>
            </a:r>
          </a:p>
          <a:p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19460" name="Picture 2" descr="http://farm1.staticflickr.com/1/185679814_0973186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4300" y="6581775"/>
            <a:ext cx="52197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http://www.flickr.com/photos/aka_kath/185679814/sizes/m/in/photostream/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1447800"/>
            <a:ext cx="5562600" cy="5181600"/>
            <a:chOff x="3581400" y="1447800"/>
            <a:chExt cx="5562600" cy="5181600"/>
          </a:xfrm>
        </p:grpSpPr>
        <p:sp>
          <p:nvSpPr>
            <p:cNvPr id="6" name="Oval 5"/>
            <p:cNvSpPr/>
            <p:nvPr/>
          </p:nvSpPr>
          <p:spPr>
            <a:xfrm>
              <a:off x="3581400" y="1447800"/>
              <a:ext cx="5562600" cy="5181600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4800600" y="1828800"/>
              <a:ext cx="3124200" cy="44196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61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Central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ea typeface="+mn-ea"/>
              </a:rPr>
              <a:t>The customer is </a:t>
            </a:r>
            <a:r>
              <a:rPr lang="en-US" sz="4000" dirty="0" smtClean="0">
                <a:solidFill>
                  <a:srgbClr val="FF0000"/>
                </a:solidFill>
                <a:ea typeface="+mn-ea"/>
              </a:rPr>
              <a:t>part of the </a:t>
            </a:r>
            <a:r>
              <a:rPr lang="en-US" sz="4000" dirty="0" smtClean="0">
                <a:solidFill>
                  <a:srgbClr val="FF0000"/>
                </a:solidFill>
                <a:ea typeface="+mn-ea"/>
              </a:rPr>
              <a:t>team</a:t>
            </a:r>
            <a:endParaRPr lang="en-US" sz="4000" dirty="0" smtClean="0">
              <a:solidFill>
                <a:srgbClr val="FF0000"/>
              </a:solidFill>
              <a:ea typeface="+mn-ea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00" dirty="0" smtClean="0">
              <a:ea typeface="+mn-ea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ea typeface="+mn-ea"/>
              </a:rPr>
              <a:t>The customer plays a key role in </a:t>
            </a:r>
            <a:r>
              <a:rPr lang="en-US" sz="4000" dirty="0" smtClean="0">
                <a:solidFill>
                  <a:srgbClr val="FF0000"/>
                </a:solidFill>
                <a:ea typeface="+mn-ea"/>
              </a:rPr>
              <a:t>directing the </a:t>
            </a:r>
            <a:r>
              <a:rPr lang="en-US" sz="4000" dirty="0" smtClean="0">
                <a:solidFill>
                  <a:srgbClr val="FF0000"/>
                </a:solidFill>
                <a:ea typeface="+mn-ea"/>
              </a:rPr>
              <a:t>team</a:t>
            </a:r>
            <a:endParaRPr lang="en-US" sz="4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78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Be honest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Engineers give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honest estimates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that customers can trust.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Engineers make estimates.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Customers make priorities.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XP Saying: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He who does the work sets the estimate.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pair pick the user stories (for the team)</a:t>
            </a:r>
          </a:p>
          <a:p>
            <a:endParaRPr lang="en-US" dirty="0" smtClean="0"/>
          </a:p>
          <a:p>
            <a:r>
              <a:rPr lang="en-US" dirty="0" smtClean="0"/>
              <a:t>As individuals </a:t>
            </a:r>
          </a:p>
          <a:p>
            <a:pPr lvl="1"/>
            <a:r>
              <a:rPr lang="en-US" dirty="0" smtClean="0"/>
              <a:t>break down 2 (same) user stories to tasks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effort for each task/story</a:t>
            </a:r>
          </a:p>
          <a:p>
            <a:pPr lvl="1"/>
            <a:endParaRPr lang="en-US" dirty="0"/>
          </a:p>
          <a:p>
            <a:r>
              <a:rPr lang="en-US" dirty="0" smtClean="0"/>
              <a:t>As pairs</a:t>
            </a:r>
          </a:p>
          <a:p>
            <a:pPr lvl="1"/>
            <a:r>
              <a:rPr lang="en-US" dirty="0" smtClean="0"/>
              <a:t>Discuss the effort estimates</a:t>
            </a:r>
          </a:p>
          <a:p>
            <a:pPr lvl="2"/>
            <a:r>
              <a:rPr lang="en-US" dirty="0" smtClean="0"/>
              <a:t>Were you different? How different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Customers</a:t>
            </a:r>
            <a:r>
              <a:rPr lang="en-US" dirty="0">
                <a:latin typeface="Calibri" charset="0"/>
              </a:rPr>
              <a:t> prioritize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Now that each story has an associated effort, customer gets to choose which stories will be implemented in the next iteration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E.g.: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Stories A, B and C each will take 10 units; </a:t>
            </a:r>
            <a:br>
              <a:rPr lang="en-US" dirty="0">
                <a:solidFill>
                  <a:srgbClr val="262626"/>
                </a:solidFill>
                <a:latin typeface="Calibri" charset="0"/>
              </a:rPr>
            </a:br>
            <a:r>
              <a:rPr lang="en-US" dirty="0">
                <a:solidFill>
                  <a:srgbClr val="262626"/>
                </a:solidFill>
                <a:latin typeface="Calibri" charset="0"/>
              </a:rPr>
              <a:t>stories D and E each will take 5 units; we can do 20 units this week. My dear customer, what stories should we do?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It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 like writing a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shopping list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using a certain budget.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5715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Customers </a:t>
            </a:r>
            <a:r>
              <a:rPr lang="en-US" dirty="0">
                <a:latin typeface="Calibri" charset="0"/>
              </a:rPr>
              <a:t>prioritize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The engineers get to make technical decisions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The customer gets to make business decisions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Don</a:t>
            </a:r>
            <a:r>
              <a:rPr lang="en-US" altLang="ja-JP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steer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the customer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Do help the customer to understand consequences of choices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Do not try to persuade the customer that stories should be implemented in a certain order</a:t>
            </a: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5562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7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Planning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Once the customer has chosen stories, teammates get organized.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Get together and decide who will perform each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story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s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tasks.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Figure out how to work in pairs for these tasks</a:t>
            </a:r>
          </a:p>
          <a:p>
            <a:pPr lvl="2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This is a tentative assignment and will probably evolve</a:t>
            </a:r>
          </a:p>
          <a:p>
            <a:pPr lvl="2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Mix it up: don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 work in the same pair all the time!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Plan how to avoid stepping on each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other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s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toes.</a:t>
            </a: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Finalize your development environment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839200" y="5562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6923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Planning work: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Monday: </a:t>
            </a:r>
            <a:r>
              <a:rPr lang="en-US" sz="2600" b="1" dirty="0">
                <a:solidFill>
                  <a:srgbClr val="FF0000"/>
                </a:solidFill>
                <a:latin typeface="Calibri" charset="0"/>
              </a:rPr>
              <a:t>Jim &amp; Peg</a:t>
            </a:r>
            <a:endParaRPr lang="en-US" sz="2600" dirty="0">
              <a:solidFill>
                <a:srgbClr val="FF0000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Set up a database to store product data/ratings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Load with two sets of test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endParaRPr lang="en-US" sz="1700" dirty="0">
              <a:solidFill>
                <a:schemeClr val="accent2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Tuesday-Wednesday: </a:t>
            </a:r>
            <a:r>
              <a:rPr lang="en-US" sz="2600" b="1" dirty="0">
                <a:solidFill>
                  <a:srgbClr val="FF0000"/>
                </a:solidFill>
                <a:latin typeface="Calibri" charset="0"/>
              </a:rPr>
              <a:t>Jim &amp; Joe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Create web page to show a product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Create web page listing products, so user can click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Use one set of test data for unit tests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endParaRPr lang="en-US" sz="10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Tuesday-Wednesday: </a:t>
            </a:r>
            <a:r>
              <a:rPr lang="en-US" sz="2600" b="1" dirty="0">
                <a:solidFill>
                  <a:srgbClr val="FF0000"/>
                </a:solidFill>
                <a:latin typeface="Calibri" charset="0"/>
              </a:rPr>
              <a:t>Peg &amp; Phil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.5u	- Create a web page for uploading XML document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		- Write code to read data into database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Use the other set of test data for unit tests</a:t>
            </a:r>
            <a:endParaRPr lang="en-US" sz="26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6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Communicating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rgbClr val="262626"/>
                </a:solidFill>
                <a:latin typeface="Calibri" charset="0"/>
              </a:rPr>
              <a:t>Track effort </a:t>
            </a:r>
            <a:r>
              <a:rPr lang="en-US" sz="2700" dirty="0" smtClean="0">
                <a:solidFill>
                  <a:srgbClr val="262626"/>
                </a:solidFill>
                <a:latin typeface="Calibri" charset="0"/>
              </a:rPr>
              <a:t>by using estimates (best from past iteration)</a:t>
            </a:r>
            <a:endParaRPr lang="en-US" sz="2700" dirty="0">
              <a:solidFill>
                <a:schemeClr val="accent2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Track velocity… how many units are you doing per week?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Refine your understanding of your capabilities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rgbClr val="262626"/>
                </a:solidFill>
                <a:latin typeface="Calibri" charset="0"/>
              </a:rPr>
              <a:t>All news (good or bad) should be </a:t>
            </a:r>
            <a:r>
              <a:rPr lang="en-US" sz="2700" dirty="0">
                <a:solidFill>
                  <a:srgbClr val="FF0000"/>
                </a:solidFill>
                <a:latin typeface="Calibri" charset="0"/>
              </a:rPr>
              <a:t>communicated early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Keep the customer informed of good news &amp; bad.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Keep your team informed, too!!!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rgbClr val="FF0000"/>
                </a:solidFill>
                <a:latin typeface="Calibri" charset="0"/>
              </a:rPr>
              <a:t>Release dates </a:t>
            </a:r>
            <a:r>
              <a:rPr lang="en-US" sz="2700" dirty="0" smtClean="0">
                <a:solidFill>
                  <a:srgbClr val="FF0000"/>
                </a:solidFill>
                <a:latin typeface="Calibri" charset="0"/>
              </a:rPr>
              <a:t>don</a:t>
            </a:r>
            <a:r>
              <a:rPr lang="en-US" altLang="ja-JP" sz="2700" dirty="0" smtClean="0">
                <a:solidFill>
                  <a:srgbClr val="FF0000"/>
                </a:solidFill>
                <a:latin typeface="Calibri" charset="0"/>
              </a:rPr>
              <a:t>’</a:t>
            </a:r>
            <a:r>
              <a:rPr lang="en-US" sz="2700" dirty="0" smtClean="0">
                <a:solidFill>
                  <a:srgbClr val="FF0000"/>
                </a:solidFill>
                <a:latin typeface="Calibri" charset="0"/>
              </a:rPr>
              <a:t>t </a:t>
            </a:r>
            <a:r>
              <a:rPr lang="en-US" sz="2700" dirty="0">
                <a:solidFill>
                  <a:srgbClr val="FF0000"/>
                </a:solidFill>
                <a:latin typeface="Calibri" charset="0"/>
              </a:rPr>
              <a:t>slip</a:t>
            </a:r>
            <a:r>
              <a:rPr lang="en-US" sz="2700" dirty="0">
                <a:solidFill>
                  <a:srgbClr val="262626"/>
                </a:solidFill>
                <a:latin typeface="Calibri" charset="0"/>
              </a:rPr>
              <a:t>; functionality slips.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It might be necessary to delay user stories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Customer prefers 3 fully-working user stories rather than </a:t>
            </a:r>
            <a:br>
              <a:rPr lang="en-US" sz="2400" dirty="0">
                <a:solidFill>
                  <a:srgbClr val="262626"/>
                </a:solidFill>
                <a:latin typeface="Calibri" charset="0"/>
              </a:rPr>
            </a:br>
            <a:r>
              <a:rPr lang="en-US" sz="2400" dirty="0">
                <a:solidFill>
                  <a:srgbClr val="262626"/>
                </a:solidFill>
                <a:latin typeface="Calibri" charset="0"/>
              </a:rPr>
              <a:t>6 half-working stories!</a:t>
            </a:r>
          </a:p>
          <a:p>
            <a:pPr eaLnBrk="1" hangingPunct="1">
              <a:lnSpc>
                <a:spcPct val="90000"/>
              </a:lnSpc>
            </a:pPr>
            <a:endParaRPr lang="en-US" sz="27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700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54864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Communicating progress: Examples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Monday: Jim &amp; Peg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Set up a database to store product data/ratings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Monday at noon: 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“</a:t>
            </a: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DONE! Everybody should log in and try out the database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”</a:t>
            </a:r>
            <a:endParaRPr lang="en-US" sz="1700" dirty="0">
              <a:solidFill>
                <a:srgbClr val="FF0000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endParaRPr lang="en-US" sz="1100" dirty="0">
              <a:solidFill>
                <a:srgbClr val="262626"/>
              </a:solidFill>
              <a:latin typeface="Calibri" charset="0"/>
            </a:endParaRP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Tuesday-Wednesday: Jim &amp; Joe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Create web page to show a product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s data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 	- Create web page listing products, so user can click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Wednesday: 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“</a:t>
            </a: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Finished story and completed integration test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”</a:t>
            </a:r>
            <a:endParaRPr lang="en-US" sz="1700" dirty="0">
              <a:solidFill>
                <a:srgbClr val="FF000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000" dirty="0">
              <a:solidFill>
                <a:srgbClr val="262626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262626"/>
                </a:solidFill>
                <a:latin typeface="Calibri" charset="0"/>
              </a:rPr>
              <a:t>Tuesday-Wednesday: Peg &amp; Phil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.5u	- Create a web page for uploading XML document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1u		- Write code to read data into database</a:t>
            </a:r>
          </a:p>
          <a:p>
            <a:pPr marL="231775" lvl="1" indent="-231775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Wednesday: 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“</a:t>
            </a:r>
            <a:r>
              <a:rPr lang="en-US" sz="1700" dirty="0">
                <a:solidFill>
                  <a:srgbClr val="FF0000"/>
                </a:solidFill>
                <a:latin typeface="Calibri" charset="0"/>
              </a:rPr>
              <a:t>Not done yet… probably tomorrow @ noon</a:t>
            </a:r>
            <a:r>
              <a:rPr lang="ja-JP" altLang="en-US" sz="1700" dirty="0">
                <a:solidFill>
                  <a:srgbClr val="FF0000"/>
                </a:solidFill>
                <a:latin typeface="Calibri" charset="0"/>
              </a:rPr>
              <a:t>”</a:t>
            </a:r>
            <a:endParaRPr lang="en-US" sz="1700" dirty="0">
              <a:solidFill>
                <a:srgbClr val="FF0000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8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XP collaboration with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Customers &amp; Engineers: Collect user stories</a:t>
            </a:r>
            <a:endParaRPr lang="en-US" dirty="0">
              <a:ea typeface="+mn-ea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Engineers: Identify tasks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Engineers: Estimate effort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Customers: Prioritize stories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Engineers: Plan work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Engineers: Communicate progress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>
                <a:ea typeface="+mn-ea"/>
              </a:rPr>
              <a:t>Customers &amp; Engineers: 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67277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Evaluating results: continual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Unit tests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pair is responsible for writing automated tests, then writing code to satisfy the tests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Integration tests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Several times during the week, check if the pieces work together properly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Acceptance tests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Customer tests the system upon receiving it (essentially automated use cases)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80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Evaluating results: After the iteration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Debriefing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(without customer present)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Discuss what went well, what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didn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t</a:t>
            </a:r>
          </a:p>
          <a:p>
            <a:pPr lvl="2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No ad hominem attacks or raw emotion, just respectful and honest feedback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Assess your productivity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Refine estimates of remaining tasks/user stories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Evaluation of release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Customer runs acceptance tests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Discuss what works, what to do next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Evaluating results: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At the debriefing, discuss…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Setting up database was faster than expected!!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Jim was really good at setting up database!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Get Jim to teach this during future pairings!!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Peg &amp; Phil struggled with file upload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Maybe pair them differently for a while?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Do we need a different file upload component?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What files will we be delivering in this release?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Any configuration instructions?</a:t>
            </a:r>
          </a:p>
        </p:txBody>
      </p:sp>
    </p:spTree>
    <p:extLst>
      <p:ext uri="{BB962C8B-B14F-4D97-AF65-F5344CB8AC3E}">
        <p14:creationId xmlns:p14="http://schemas.microsoft.com/office/powerpoint/2010/main" val="120442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Evaluating results: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Presentation of the release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Customer tries out the acceptance tests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Well, the user interface isn</a:t>
            </a:r>
            <a:r>
              <a:rPr lang="ja-JP" altLang="en-US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t as expected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Sketch some changes on paper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Staple to the user story</a:t>
            </a: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Here are five other ideas for extending the vision</a:t>
            </a:r>
          </a:p>
          <a:p>
            <a:pPr lvl="2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Write them up as a user stories</a:t>
            </a:r>
          </a:p>
          <a:p>
            <a:pPr lvl="2" eaLnBrk="1" hangingPunct="1"/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>
                <a:solidFill>
                  <a:srgbClr val="262626"/>
                </a:solidFill>
                <a:latin typeface="Calibri" charset="0"/>
              </a:rPr>
              <a:t>Then launch into the next iteration (estimating)</a:t>
            </a:r>
          </a:p>
          <a:p>
            <a:pPr lvl="2" eaLnBrk="1" hangingPunct="1"/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5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What’s next for </a:t>
            </a:r>
            <a:r>
              <a:rPr lang="en-US" dirty="0" smtClean="0">
                <a:latin typeface="Calibri" charset="0"/>
              </a:rPr>
              <a:t>you – HW5 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sz="2000" dirty="0"/>
              <a:t>Meet as an entire team with the customer to </a:t>
            </a:r>
            <a:r>
              <a:rPr lang="en-US" sz="2000" u="sng" dirty="0"/>
              <a:t>develop 10-20 user stories</a:t>
            </a:r>
          </a:p>
          <a:p>
            <a:r>
              <a:rPr lang="en-US" sz="2000" dirty="0"/>
              <a:t>As a team, break the </a:t>
            </a:r>
            <a:r>
              <a:rPr lang="en-US" sz="2000" u="sng" dirty="0"/>
              <a:t>user stories into tasks</a:t>
            </a:r>
            <a:r>
              <a:rPr lang="en-US" sz="2000" dirty="0"/>
              <a:t>. Decide which tasks will be easier or harder to implement, and which ones should logically be completed first</a:t>
            </a:r>
          </a:p>
          <a:p>
            <a:r>
              <a:rPr lang="en-US" sz="2000" dirty="0"/>
              <a:t>Meet with the customer to divide </a:t>
            </a:r>
            <a:r>
              <a:rPr lang="en-US" sz="2000" u="sng" dirty="0"/>
              <a:t>user stories into three groups</a:t>
            </a:r>
            <a:r>
              <a:rPr lang="en-US" sz="2000" dirty="0"/>
              <a:t>: the stories that you will implement by the end of </a:t>
            </a:r>
            <a:r>
              <a:rPr lang="en-US" sz="2000" i="1" dirty="0"/>
              <a:t>Week 8</a:t>
            </a:r>
            <a:r>
              <a:rPr lang="en-US" sz="2000" dirty="0"/>
              <a:t>, the stories that you will implement by the end of </a:t>
            </a:r>
            <a:r>
              <a:rPr lang="en-US" sz="2000" i="1" dirty="0"/>
              <a:t>Week 10</a:t>
            </a:r>
            <a:r>
              <a:rPr lang="en-US" sz="2000" dirty="0"/>
              <a:t>, and the stories that you will probably not have time to </a:t>
            </a:r>
            <a:r>
              <a:rPr lang="en-US" sz="2000" dirty="0" smtClean="0"/>
              <a:t>implement. </a:t>
            </a:r>
            <a:r>
              <a:rPr lang="en-US" sz="2000" u="sng" dirty="0" smtClean="0"/>
              <a:t>Plan </a:t>
            </a:r>
            <a:r>
              <a:rPr lang="en-US" sz="2000" u="sng" dirty="0"/>
              <a:t>how your team </a:t>
            </a:r>
            <a:r>
              <a:rPr lang="en-US" sz="2000" dirty="0"/>
              <a:t>will tackle the tasks that are due by the end of Week 8</a:t>
            </a:r>
          </a:p>
          <a:p>
            <a:r>
              <a:rPr lang="en-US" sz="2000" dirty="0"/>
              <a:t>Set up </a:t>
            </a:r>
            <a:r>
              <a:rPr lang="en-US" sz="2000" u="sng" dirty="0"/>
              <a:t>your development environment</a:t>
            </a:r>
            <a:r>
              <a:rPr lang="en-US" sz="2000" dirty="0"/>
              <a:t>; you need to use a </a:t>
            </a:r>
            <a:r>
              <a:rPr lang="en-US" sz="2000" u="sng" dirty="0"/>
              <a:t>version control system</a:t>
            </a:r>
            <a:r>
              <a:rPr lang="en-US" sz="2000" dirty="0"/>
              <a:t>. You may use GitHub or </a:t>
            </a:r>
            <a:r>
              <a:rPr lang="en-US" sz="2000" dirty="0" err="1"/>
              <a:t>BitBucket</a:t>
            </a:r>
            <a:r>
              <a:rPr lang="en-US" sz="2000" dirty="0"/>
              <a:t> for use as a free </a:t>
            </a:r>
            <a:r>
              <a:rPr lang="en-US" sz="2000" dirty="0" err="1"/>
              <a:t>git</a:t>
            </a:r>
            <a:r>
              <a:rPr lang="en-US" sz="2000" dirty="0"/>
              <a:t> server if you want (it is not mandatory). Add your team TA to the group/</a:t>
            </a:r>
            <a:r>
              <a:rPr lang="en-US" sz="2000" dirty="0" smtClean="0"/>
              <a:t>organization. You may use </a:t>
            </a:r>
            <a:r>
              <a:rPr lang="en-US" sz="2000" dirty="0" err="1" smtClean="0"/>
              <a:t>Trello</a:t>
            </a:r>
            <a:r>
              <a:rPr lang="en-US" sz="2000" dirty="0" smtClean="0"/>
              <a:t> to manage your stories and track progress.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71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User story: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Fits easily on a 3x5 note card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also be typed into spreadsheet, but harder to review with customers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Name + short description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“User story name”</a:t>
            </a:r>
          </a:p>
          <a:p>
            <a:pPr marL="0" indent="0">
              <a:buNone/>
            </a:pPr>
            <a:r>
              <a:rPr lang="en-US" i="1" dirty="0" smtClean="0"/>
              <a:t>As </a:t>
            </a:r>
            <a:r>
              <a:rPr lang="en-US" i="1" dirty="0"/>
              <a:t>a &lt;type of user&gt;, I want &lt;some goal&gt; so that &lt;some reason</a:t>
            </a:r>
            <a:r>
              <a:rPr lang="en-US" i="1" dirty="0" smtClean="0"/>
              <a:t>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9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User story: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ea typeface="+mn-ea"/>
              </a:rPr>
              <a:t>View eco-friendliness</a:t>
            </a:r>
            <a:endParaRPr lang="en-US" sz="20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ea typeface="+mn-ea"/>
              </a:rPr>
              <a:t>As an e-commerce website user, I can click on a product so that I can view its eco-friendliness ratings.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ea typeface="+mn-ea"/>
              </a:rPr>
              <a:t>Upload eco-friendliness data</a:t>
            </a:r>
            <a:endParaRPr lang="en-US" sz="20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As a trusted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client, I can upload an XML document specifying eco-friendliness ratings for products so that it is part of the system.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Shopping friendly</a:t>
            </a:r>
          </a:p>
          <a:p>
            <a:pPr marL="0" indent="0">
              <a:buNone/>
            </a:pPr>
            <a:r>
              <a:rPr lang="en-US" sz="2000" dirty="0" smtClean="0"/>
              <a:t>As </a:t>
            </a:r>
            <a:r>
              <a:rPr lang="en-US" sz="2000" dirty="0"/>
              <a:t>a consumer, I want shopping cart functionality to easily purchase items online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Users can be roles that other system components play</a:t>
            </a:r>
            <a:endParaRPr lang="en-US" sz="2000" b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90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User story: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Not written in stone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Revision is acceptable and expected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Fuzzy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Further communication is usually needed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Minimalist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If you add stuff that the customer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doesn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want, then the system will surely cost too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much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small enough to be coded and tested in one iteration</a:t>
            </a:r>
          </a:p>
          <a:p>
            <a:pPr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Backed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up by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acceptance tests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Will discuss further in future lecture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User story: How to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Gathering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user stories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Start from a starting 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point (some times an epic!)</a:t>
            </a: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Let the customer walk through the vision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Customer may have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artifacts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illustrating vision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Chunk the vision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into user stories</a:t>
            </a:r>
          </a:p>
          <a:p>
            <a:pPr lvl="1"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Ask questions to clarify</a:t>
            </a:r>
          </a:p>
          <a:p>
            <a:pPr lvl="1" eaLnBrk="1" hangingPunct="1"/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Don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’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t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invent stories; let the customer 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drive</a:t>
            </a:r>
            <a:r>
              <a:rPr lang="ja-JP" altLang="en-US" dirty="0" smtClean="0">
                <a:solidFill>
                  <a:srgbClr val="262626"/>
                </a:solidFill>
                <a:latin typeface="Calibri" charset="0"/>
              </a:rPr>
              <a:t>”</a:t>
            </a:r>
            <a:endParaRPr lang="en-US" altLang="ja-JP" dirty="0" smtClean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solidFill>
                  <a:srgbClr val="262626"/>
                </a:solidFill>
                <a:latin typeface="Calibri" charset="0"/>
              </a:rPr>
              <a:t>Remind the customer that she/he can add more stories later</a:t>
            </a: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26262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7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detailed are your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broad</a:t>
            </a:r>
          </a:p>
          <a:p>
            <a:pPr lvl="1"/>
            <a:r>
              <a:rPr lang="en-US" dirty="0"/>
              <a:t>A team member can view </a:t>
            </a:r>
            <a:r>
              <a:rPr lang="en-US" dirty="0" smtClean="0"/>
              <a:t>iteration.</a:t>
            </a:r>
            <a:endParaRPr lang="en-US" dirty="0" smtClean="0"/>
          </a:p>
          <a:p>
            <a:r>
              <a:rPr lang="en-US" dirty="0" smtClean="0"/>
              <a:t>Too detailed</a:t>
            </a:r>
          </a:p>
          <a:p>
            <a:pPr lvl="1"/>
            <a:r>
              <a:rPr lang="en-US" dirty="0"/>
              <a:t>A team member can view a table of stories with rank, name, size, package, owner, and status.</a:t>
            </a:r>
          </a:p>
          <a:p>
            <a:pPr lvl="1"/>
            <a:r>
              <a:rPr lang="en-US" dirty="0"/>
              <a:t>A team member can click a red button to expand the table to include detail, which lists all the tasks, with rank, name, estimate, owner, 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 Right</a:t>
            </a:r>
          </a:p>
          <a:p>
            <a:pPr lvl="1"/>
            <a:r>
              <a:rPr lang="en-US" dirty="0"/>
              <a:t>A team member can view the iteration's stories and their status with main fields.</a:t>
            </a:r>
          </a:p>
          <a:p>
            <a:pPr lvl="1"/>
            <a:r>
              <a:rPr lang="en-US" dirty="0"/>
              <a:t>A team member can view the current </a:t>
            </a:r>
            <a:r>
              <a:rPr lang="en-US" dirty="0" err="1"/>
              <a:t>burndown</a:t>
            </a:r>
            <a:r>
              <a:rPr lang="en-US" dirty="0"/>
              <a:t> chart on the status page, and can click it for a larger view.</a:t>
            </a:r>
          </a:p>
          <a:p>
            <a:pPr lvl="1"/>
            <a:r>
              <a:rPr lang="en-US" dirty="0"/>
              <a:t>A team member can view or hide the tasks under the stories.</a:t>
            </a:r>
          </a:p>
          <a:p>
            <a:pPr lvl="1"/>
            <a:r>
              <a:rPr lang="en-US" dirty="0"/>
              <a:t>A team member can edit a task from the iteration status page.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1728</Words>
  <Application>Microsoft Macintosh PowerPoint</Application>
  <PresentationFormat>On-screen Show (4:3)</PresentationFormat>
  <Paragraphs>287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Customer collaboration</vt:lpstr>
      <vt:lpstr>Central principles</vt:lpstr>
      <vt:lpstr>XP collaboration with customers</vt:lpstr>
      <vt:lpstr>User story: What it is</vt:lpstr>
      <vt:lpstr>User story template</vt:lpstr>
      <vt:lpstr>User story: Examples</vt:lpstr>
      <vt:lpstr>User story: Principles</vt:lpstr>
      <vt:lpstr>User story: How to collect</vt:lpstr>
      <vt:lpstr>How detailed are your user stories </vt:lpstr>
      <vt:lpstr>Stories for the triangle program</vt:lpstr>
      <vt:lpstr>Identifying tasks</vt:lpstr>
      <vt:lpstr>Identifying tasks</vt:lpstr>
      <vt:lpstr>Effort estimates: What they are</vt:lpstr>
      <vt:lpstr>Effort estimates: The nebulous “unit”</vt:lpstr>
      <vt:lpstr>Effort estimates: Examples</vt:lpstr>
      <vt:lpstr>Effort estimates: Examples</vt:lpstr>
      <vt:lpstr>Be empirical</vt:lpstr>
      <vt:lpstr>Be conservative</vt:lpstr>
      <vt:lpstr>Be realistic</vt:lpstr>
      <vt:lpstr>Be honest</vt:lpstr>
      <vt:lpstr>Triangle application</vt:lpstr>
      <vt:lpstr>Customers prioritize stories</vt:lpstr>
      <vt:lpstr>Customers prioritize stories</vt:lpstr>
      <vt:lpstr>Planning work</vt:lpstr>
      <vt:lpstr>Trello</vt:lpstr>
      <vt:lpstr>Planning work: Examples</vt:lpstr>
      <vt:lpstr>Communicating progress</vt:lpstr>
      <vt:lpstr>Communicating progress: Examples</vt:lpstr>
      <vt:lpstr>Trello</vt:lpstr>
      <vt:lpstr>Evaluating results: continual testing</vt:lpstr>
      <vt:lpstr>Evaluating results: After the iteration</vt:lpstr>
      <vt:lpstr>Evaluating results: examples</vt:lpstr>
      <vt:lpstr>Evaluating results: examples</vt:lpstr>
      <vt:lpstr>What’s next for you – HW5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455</cp:revision>
  <cp:lastPrinted>2012-08-20T22:15:29Z</cp:lastPrinted>
  <dcterms:created xsi:type="dcterms:W3CDTF">2011-08-23T15:20:28Z</dcterms:created>
  <dcterms:modified xsi:type="dcterms:W3CDTF">2015-11-05T23:39:33Z</dcterms:modified>
</cp:coreProperties>
</file>