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4" r:id="rId3"/>
    <p:sldId id="257" r:id="rId4"/>
    <p:sldId id="303" r:id="rId5"/>
    <p:sldId id="268" r:id="rId6"/>
    <p:sldId id="301" r:id="rId7"/>
    <p:sldId id="258" r:id="rId8"/>
    <p:sldId id="259" r:id="rId9"/>
    <p:sldId id="260" r:id="rId10"/>
    <p:sldId id="261" r:id="rId11"/>
    <p:sldId id="262" r:id="rId12"/>
    <p:sldId id="263" r:id="rId13"/>
    <p:sldId id="305" r:id="rId14"/>
    <p:sldId id="264" r:id="rId15"/>
    <p:sldId id="269" r:id="rId16"/>
    <p:sldId id="267" r:id="rId17"/>
    <p:sldId id="270" r:id="rId18"/>
    <p:sldId id="271" r:id="rId19"/>
    <p:sldId id="272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9" r:id="rId31"/>
    <p:sldId id="287" r:id="rId32"/>
    <p:sldId id="288" r:id="rId33"/>
    <p:sldId id="290" r:id="rId34"/>
    <p:sldId id="306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86587" autoAdjust="0"/>
  </p:normalViewPr>
  <p:slideViewPr>
    <p:cSldViewPr>
      <p:cViewPr>
        <p:scale>
          <a:sx n="94" d="100"/>
          <a:sy n="94" d="100"/>
        </p:scale>
        <p:origin x="-1008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n-recurring_engineering" TargetMode="External"/><Relationship Id="rId4" Type="http://schemas.openxmlformats.org/officeDocument/2006/relationships/hyperlink" Target="http://en.wikipedia.org/wiki/Vendor_lock-i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 smells: helps with maintainability == refactoring. Critique: 22 is too many. And intuition trumps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www.versionone.com</a:t>
            </a:r>
            <a:r>
              <a:rPr lang="en-US" dirty="0" smtClean="0">
                <a:latin typeface="Calibri" charset="0"/>
              </a:rPr>
              <a:t>/agile-101/agile-methodologies/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b="1" dirty="0" smtClean="0"/>
              <a:t>Visualize what you do today (workflow):</a:t>
            </a:r>
            <a:r>
              <a:rPr lang="en-US" dirty="0" smtClean="0"/>
              <a:t> seeing all the items in context of each other can be very informative</a:t>
            </a:r>
          </a:p>
          <a:p>
            <a:r>
              <a:rPr lang="en-US" b="1" dirty="0" smtClean="0"/>
              <a:t>Limit the amount of work in progress (WIP):</a:t>
            </a:r>
            <a:r>
              <a:rPr lang="en-US" dirty="0" smtClean="0"/>
              <a:t> this helps balance the flow-based approach so teams don ‘t start and commit to too much work at once</a:t>
            </a:r>
          </a:p>
          <a:p>
            <a:r>
              <a:rPr lang="en-US" b="1" smtClean="0"/>
              <a:t>Enhance flow:</a:t>
            </a:r>
            <a:r>
              <a:rPr lang="en-US" smtClean="0"/>
              <a:t> when something is finished, the next highest thing from the backlog is pulled into play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85372" indent="-302066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208265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91571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74878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1823F3F-AD54-9043-B270-0C333DFA2585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2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in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Commercial off the shelf</a:t>
            </a:r>
          </a:p>
          <a:p>
            <a:r>
              <a:rPr lang="en-US" dirty="0" smtClean="0"/>
              <a:t>overall system development and costs (as components can be bought or licensed instead of being developed from scratch) and reduced long-term maintenance costs</a:t>
            </a:r>
          </a:p>
          <a:p>
            <a:r>
              <a:rPr lang="en-US" dirty="0" smtClean="0"/>
              <a:t>initial </a:t>
            </a:r>
            <a:r>
              <a:rPr lang="en-US" dirty="0" smtClean="0">
                <a:hlinkClick r:id="rId3" tooltip="Non-recurring engineering"/>
              </a:rPr>
              <a:t>cost and development time</a:t>
            </a:r>
            <a:r>
              <a:rPr lang="en-US" dirty="0" smtClean="0"/>
              <a:t> can definitely be reduced, but often at the expense of an increase in software component-integration work and a </a:t>
            </a:r>
            <a:r>
              <a:rPr lang="en-US" dirty="0" smtClean="0">
                <a:hlinkClick r:id="rId4" tooltip="Vendor lock-in"/>
              </a:rPr>
              <a:t>dependency on third-party component vendors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1950, popularized</a:t>
            </a:r>
            <a:r>
              <a:rPr lang="en-US" baseline="0" dirty="0" smtClean="0"/>
              <a:t> in 1970. There are different fl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</a:t>
            </a:r>
            <a:r>
              <a:rPr lang="en-US" baseline="0" dirty="0" smtClean="0"/>
              <a:t>e lag between requirement elicitation &amp; delivery</a:t>
            </a:r>
          </a:p>
          <a:p>
            <a:r>
              <a:rPr lang="en-US" baseline="0" dirty="0" smtClean="0"/>
              <a:t>Rigidity – separate teams, communication issues</a:t>
            </a:r>
          </a:p>
          <a:p>
            <a:r>
              <a:rPr lang="en-US" baseline="0" dirty="0" smtClean="0"/>
              <a:t>Separate teams: they are working on something else by now</a:t>
            </a:r>
          </a:p>
          <a:p>
            <a:r>
              <a:rPr lang="en-US" baseline="0" dirty="0" smtClean="0"/>
              <a:t>Lack of anticipation of change</a:t>
            </a:r>
          </a:p>
          <a:p>
            <a:r>
              <a:rPr lang="en-US" baseline="0" dirty="0" smtClean="0"/>
              <a:t>No phase for business / risk planning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Non-iterative: hard to handle changes to products and activities during development (assumes requirements can be frozen)</a:t>
            </a:r>
          </a:p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Views software development as manufacturing process rather than as creative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85372" indent="-302066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208265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91571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74878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7086366-E53F-1647-A0BE-67D0C13D22B6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/>
              <a:t>software company creates customized application for a specific request from outside client</a:t>
            </a:r>
          </a:p>
          <a:p>
            <a:pPr lvl="1">
              <a:buFontTx/>
              <a:buChar char="-"/>
            </a:pPr>
            <a:r>
              <a:rPr lang="en-US" dirty="0" smtClean="0"/>
              <a:t>-  software development group develops customized application for other groups in same company</a:t>
            </a:r>
          </a:p>
          <a:p>
            <a:pPr lvl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 software company developers generalized application for the market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1986 paper "A Spiral Model of Software Development and Enhancement"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www.scaledagileframework.com</a:t>
            </a:r>
            <a:r>
              <a:rPr lang="en-US" dirty="0" smtClean="0"/>
              <a:t>/spikes/</a:t>
            </a:r>
          </a:p>
          <a:p>
            <a:r>
              <a:rPr lang="en-US" dirty="0" smtClean="0"/>
              <a:t>Spikes additional research on a story before it</a:t>
            </a:r>
            <a:r>
              <a:rPr lang="en-US" baseline="0" dirty="0" smtClean="0"/>
              <a:t> enters sprint: Technical spike: research technical approaches – build vs. buy. Functional Spike: build a prototype to get user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Sprints: Define, build, test: Typically a 2 week time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www.versionone.com</a:t>
            </a:r>
            <a:r>
              <a:rPr lang="en-US" dirty="0" smtClean="0">
                <a:latin typeface="Calibri" charset="0"/>
              </a:rPr>
              <a:t>/agile-101/agile-methodologies/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b="1" dirty="0" smtClean="0"/>
              <a:t>Visualize what you do today (workflow):</a:t>
            </a:r>
            <a:r>
              <a:rPr lang="en-US" dirty="0" smtClean="0"/>
              <a:t> seeing all the items in context of each other can be very informative</a:t>
            </a:r>
          </a:p>
          <a:p>
            <a:r>
              <a:rPr lang="en-US" b="1" dirty="0" smtClean="0"/>
              <a:t>Limit the amount of work in progress (WIP):</a:t>
            </a:r>
            <a:r>
              <a:rPr lang="en-US" dirty="0" smtClean="0"/>
              <a:t> this helps balance the flow-based approach so teams don ‘t start and commit to too much work at once</a:t>
            </a:r>
          </a:p>
          <a:p>
            <a:r>
              <a:rPr lang="en-US" b="1" dirty="0" smtClean="0"/>
              <a:t>Enhance flow:</a:t>
            </a:r>
            <a:r>
              <a:rPr lang="en-US" dirty="0" smtClean="0"/>
              <a:t> when something is finished, the next highest thing from the backlog is pulled into play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85372" indent="-302066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208265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91571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174878" indent="-241653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1823F3F-AD54-9043-B270-0C333DFA2585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833523" y="3937925"/>
            <a:ext cx="4145092" cy="3840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366E685-CE65-954C-A6BF-7DFCB4CE1C7E}" type="datetime1">
              <a:rPr lang="en-US" smtClean="0"/>
              <a:t>9/28/15</a:t>
            </a:fld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3FFC343-80C2-0147-9424-049E886FB794}" type="datetime1">
              <a:rPr lang="en-US" smtClean="0"/>
              <a:t>9/28/15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BF2B4C0-B925-7C4F-8B4D-60DEA720C27A}" type="datetime1">
              <a:rPr lang="en-US" smtClean="0"/>
              <a:t>9/28/15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29184" y="6473952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B524F051-AA04-5B40-A53D-9684FE83EF79}" type="datetime1">
              <a:rPr lang="en-US" smtClean="0">
                <a:solidFill>
                  <a:schemeClr val="tx2"/>
                </a:solidFill>
              </a:rPr>
              <a:t>9/28/15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B00000"/>
                </a:solidFill>
              </a:defRPr>
            </a:lvl1pPr>
          </a:lstStyle>
          <a:p>
            <a:r>
              <a:rPr lang="en-US" dirty="0" smtClean="0"/>
              <a:t>CSCE 361, Software Engineering, Fall 2013</a:t>
            </a:r>
            <a:endParaRPr lang="en-US" dirty="0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50075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0000"/>
                </a:solidFill>
              </a:defRPr>
            </a:lvl1pPr>
          </a:lstStyle>
          <a:p>
            <a:fld id="{2BBB5E19-F10A-4C2F-BF6F-11C513378A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arm4.static.flickr.com/3009/2586460111_ede983e51b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2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7818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ea typeface="+mj-ea"/>
              </a:rPr>
              <a:t>Software Engineering Processes</a:t>
            </a:r>
            <a:endParaRPr lang="en-US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96063"/>
            <a:ext cx="368617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http://www.flickr.com/photos/arne-list/2586460111/sizes/l/</a:t>
            </a:r>
          </a:p>
        </p:txBody>
      </p:sp>
    </p:spTree>
    <p:extLst>
      <p:ext uri="{BB962C8B-B14F-4D97-AF65-F5344CB8AC3E}">
        <p14:creationId xmlns:p14="http://schemas.microsoft.com/office/powerpoint/2010/main" val="396798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Implementation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Finally, we get to write some code!</a:t>
            </a:r>
          </a:p>
          <a:p>
            <a:pPr lvl="2"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Implementation also </a:t>
            </a:r>
            <a:r>
              <a:rPr lang="en-US" i="1" dirty="0">
                <a:latin typeface="Calibri" charset="0"/>
              </a:rPr>
              <a:t>may</a:t>
            </a:r>
            <a:r>
              <a:rPr lang="en-US" dirty="0">
                <a:latin typeface="Calibri" charset="0"/>
              </a:rPr>
              <a:t> include: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Writing comments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Writing other documentation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Helping fellow engineers with their coding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Answering questions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Reading colleagues’ code, documentation, </a:t>
            </a:r>
            <a:r>
              <a:rPr lang="en-US" dirty="0" err="1">
                <a:latin typeface="Calibri" charset="0"/>
              </a:rPr>
              <a:t>etc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Messing around with code until it “smells good</a:t>
            </a:r>
            <a:r>
              <a:rPr lang="en-US" dirty="0" smtClean="0">
                <a:latin typeface="Calibri" charset="0"/>
              </a:rPr>
              <a:t>”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6550223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www.ipedr.com</a:t>
            </a:r>
            <a:r>
              <a:rPr lang="en-US" sz="1400" dirty="0"/>
              <a:t>/vol45/012-ICMTS2012-G10008.pdf</a:t>
            </a:r>
          </a:p>
        </p:txBody>
      </p:sp>
    </p:spTree>
    <p:extLst>
      <p:ext uri="{BB962C8B-B14F-4D97-AF65-F5344CB8AC3E}">
        <p14:creationId xmlns:p14="http://schemas.microsoft.com/office/powerpoint/2010/main" val="296054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Testing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Testing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Unit testing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Good for automatically checking individual components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System integration testing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Good for checking that components work well together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Usability testing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Good for checking user interfaces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Acceptance testing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Good for checking that the customer/user is happy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562600"/>
            <a:ext cx="7467600" cy="457200"/>
          </a:xfrm>
          <a:prstGeom prst="rect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Operation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The code compiles, passes all tests, and looks great on your desktop. Done, right? 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Operation often includes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Distributing code to customers/users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Providing documentation and support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Debugging, after users try out the system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Studying how well the system works in practice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Adapting the system for new markets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2723" y="12158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193620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00000"/>
                </a:solidFill>
                <a:latin typeface="Calibri" charset="0"/>
              </a:rPr>
              <a:t>Wrong!</a:t>
            </a:r>
            <a:endParaRPr lang="en-US" sz="2400" b="1" dirty="0">
              <a:solidFill>
                <a:srgbClr val="B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So….</a:t>
            </a:r>
            <a:r>
              <a:rPr lang="en-US" dirty="0"/>
              <a:t> What </a:t>
            </a:r>
            <a:r>
              <a:rPr lang="en-US" dirty="0" smtClean="0"/>
              <a:t>does </a:t>
            </a:r>
            <a:r>
              <a:rPr lang="en-US" dirty="0"/>
              <a:t>a </a:t>
            </a:r>
            <a:r>
              <a:rPr lang="en-US" dirty="0" smtClean="0"/>
              <a:t>process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1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Characteristics:</a:t>
            </a:r>
          </a:p>
          <a:p>
            <a:pPr lvl="1"/>
            <a:r>
              <a:rPr lang="en-US" sz="1800" dirty="0" smtClean="0"/>
              <a:t>Document-driven</a:t>
            </a:r>
          </a:p>
          <a:p>
            <a:pPr lvl="2"/>
            <a:r>
              <a:rPr lang="en-US" sz="1600" dirty="0" smtClean="0"/>
              <a:t>Design up-front</a:t>
            </a:r>
          </a:p>
          <a:p>
            <a:pPr lvl="1"/>
            <a:r>
              <a:rPr lang="en-US" sz="1800" dirty="0" smtClean="0"/>
              <a:t>Distinct phases in timeline</a:t>
            </a:r>
          </a:p>
          <a:p>
            <a:pPr lvl="1"/>
            <a:r>
              <a:rPr lang="en-US" sz="1800" dirty="0" smtClean="0"/>
              <a:t>Customer not involved until deployment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6400" y="3352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Testing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2971800"/>
            <a:ext cx="16764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Implementation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90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Design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2209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Requirements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2800" y="3733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Operations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2342388" y="2001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5400000">
            <a:off x="4038600" y="2401824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771388" y="2763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5400000">
            <a:off x="7467600" y="3144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First introduced in 1950, popularized in 1970</a:t>
            </a:r>
          </a:p>
          <a:p>
            <a:pPr lvl="1"/>
            <a:r>
              <a:rPr lang="en-US" dirty="0" smtClean="0"/>
              <a:t>Forced discipline, planning, &amp; management into software development</a:t>
            </a:r>
          </a:p>
          <a:p>
            <a:pPr lvl="1"/>
            <a:r>
              <a:rPr lang="en-US" dirty="0" smtClean="0"/>
              <a:t>Postpone implementing the product (get out of the routine of build and fix) until after objectives are well understood</a:t>
            </a:r>
          </a:p>
          <a:p>
            <a:endParaRPr lang="en-US" dirty="0" smtClean="0"/>
          </a:p>
          <a:p>
            <a:r>
              <a:rPr lang="en-US" dirty="0" smtClean="0"/>
              <a:t>What issues does this cause?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400300" y="6492240"/>
            <a:ext cx="4343400" cy="365760"/>
          </a:xfrm>
        </p:spPr>
        <p:txBody>
          <a:bodyPr/>
          <a:lstStyle/>
          <a:p>
            <a:r>
              <a:rPr lang="en-US" smtClean="0"/>
              <a:t>CSCE 361, Software Engineering,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Calibri" charset="0"/>
              </a:rPr>
              <a:t>Drawbacks of The Waterfall Model</a:t>
            </a:r>
            <a:endParaRPr 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36550" indent="-336550" defTabSz="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Non-iterative: hard to handle changes to products and activities during development (assumes requirements can be frozen)</a:t>
            </a:r>
          </a:p>
          <a:p>
            <a:pPr lvl="1"/>
            <a:r>
              <a:rPr lang="en-US" dirty="0"/>
              <a:t>Rigidity – separate teams, communication issues</a:t>
            </a:r>
          </a:p>
          <a:p>
            <a:pPr lvl="1"/>
            <a:r>
              <a:rPr lang="en-US" dirty="0"/>
              <a:t>Separate teams: they are working on something else by now</a:t>
            </a:r>
          </a:p>
          <a:p>
            <a:pPr lvl="1"/>
            <a:r>
              <a:rPr lang="en-US" dirty="0"/>
              <a:t>Lack of anticipation of change</a:t>
            </a:r>
          </a:p>
          <a:p>
            <a:pPr lvl="1"/>
            <a:r>
              <a:rPr lang="en-US" dirty="0"/>
              <a:t>No phase for business / risk planning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Non-iterative: hard to handle changes to products and activities during development (assumes requirements can be frozen)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 software development as manufacturing process rather than as creative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Long wait before a final product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not involved until the final product unveiling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90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Different variants</a:t>
            </a:r>
          </a:p>
          <a:p>
            <a:r>
              <a:rPr lang="en-US" dirty="0" smtClean="0"/>
              <a:t>Which version of waterfall model you choose depends on:</a:t>
            </a:r>
          </a:p>
          <a:p>
            <a:pPr lvl="1"/>
            <a:r>
              <a:rPr lang="en-US" dirty="0" smtClean="0"/>
              <a:t>Product you are building</a:t>
            </a:r>
          </a:p>
          <a:p>
            <a:pPr lvl="1"/>
            <a:r>
              <a:rPr lang="en-US" dirty="0" smtClean="0"/>
              <a:t>Client </a:t>
            </a:r>
          </a:p>
          <a:p>
            <a:pPr lvl="1"/>
            <a:r>
              <a:rPr lang="en-US" dirty="0" smtClean="0"/>
              <a:t>Identified usage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(a more realistic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Characteristics:</a:t>
            </a:r>
          </a:p>
          <a:p>
            <a:pPr lvl="1"/>
            <a:r>
              <a:rPr lang="en-US" sz="2400" dirty="0" smtClean="0"/>
              <a:t>Nothing precludes iterations within each phase</a:t>
            </a:r>
          </a:p>
          <a:p>
            <a:pPr lvl="2"/>
            <a:r>
              <a:rPr lang="en-US" sz="2200" dirty="0" smtClean="0"/>
              <a:t>Or customer feedback within iterations</a:t>
            </a:r>
          </a:p>
          <a:p>
            <a:pPr lvl="2"/>
            <a:endParaRPr lang="en-US" sz="22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5486400" y="3352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Testing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2971800"/>
            <a:ext cx="16764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Implementation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90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Design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2209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Requirements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2800" y="3733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Deployment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2342388" y="2001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5400000">
            <a:off x="4038600" y="2401824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771388" y="2763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5400000">
            <a:off x="7467600" y="3144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2647188" y="3169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19" name="Curved Up Arrow 18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Up Arrow 19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4343400" y="3550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2" name="Curved Up Arrow 21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5999988" y="390906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5" name="Curved Up Arrow 24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Up Arrow 25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914400" y="2788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8" name="Curved Up Arrow 27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urved Up Arrow 28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56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(even more realism)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Characteristics:</a:t>
            </a:r>
          </a:p>
          <a:p>
            <a:pPr lvl="1"/>
            <a:r>
              <a:rPr lang="en-US" sz="2400" dirty="0" smtClean="0"/>
              <a:t>Nothing precludes “short-circuiting” the waterfall, and going back</a:t>
            </a:r>
          </a:p>
          <a:p>
            <a:pPr lvl="2"/>
            <a:r>
              <a:rPr lang="en-US" sz="2200" dirty="0" smtClean="0"/>
              <a:t>“I’m not bad, I’m just drawn that way”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6400" y="3352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Testing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2971800"/>
            <a:ext cx="16764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Implementation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90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Design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2209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Requirements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2800" y="3733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Deployment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2342388" y="2001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5400000">
            <a:off x="4038600" y="2401824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771388" y="2763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5400000">
            <a:off x="7467600" y="3144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2647188" y="3169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19" name="Curved Up Arrow 18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0" name="Curved Up Arrow 19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4343400" y="3550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2" name="Curved Up Arrow 21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6076188" y="390906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5" name="Curved Up Arrow 24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6" name="Curved Up Arrow 25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914400" y="2788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8" name="Curved Up Arrow 27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9" name="Curved Up Arrow 28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sp>
        <p:nvSpPr>
          <p:cNvPr id="27" name="Bent Arrow 26"/>
          <p:cNvSpPr/>
          <p:nvPr/>
        </p:nvSpPr>
        <p:spPr>
          <a:xfrm rot="16200000">
            <a:off x="1447800" y="2819399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6200000">
            <a:off x="3124200" y="3200400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4800600" y="3601213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>
            <a:off x="6553200" y="3962400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3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</a:rPr>
              <a:t>Do you want to build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dog houses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sz="4000">
                <a:latin typeface="Calibri" charset="0"/>
              </a:rPr>
              <a:t/>
            </a:r>
            <a:br>
              <a:rPr lang="en-US" sz="4000">
                <a:latin typeface="Calibri" charset="0"/>
              </a:rPr>
            </a:br>
            <a:r>
              <a:rPr lang="en-US" sz="4000">
                <a:latin typeface="Calibri" charset="0"/>
              </a:rPr>
              <a:t>or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high rises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sz="4000">
                <a:latin typeface="Calibri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If you want to build a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dog house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you can pretty much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start with a pile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of lumber, some nails, and a few basic tools, such as a hammer, saw, and tape measure. In a few hours,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with little prior planning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you'll likely end up with a dog house that's reasonably functional...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If you want to build a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high-rise</a:t>
            </a:r>
            <a:r>
              <a:rPr lang="en-US" sz="2200" i="1" dirty="0">
                <a:latin typeface="Calibri" charset="0"/>
              </a:rPr>
              <a:t>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office building, it would be infinitely stupid for you to start with a pile of lumber, some nails, and a few basic tools. Because you are probably using other people's money, they will demand to have input into the size, shape, and style of the building.... You will want to </a:t>
            </a:r>
            <a:r>
              <a:rPr lang="en-US" sz="2200" i="1" dirty="0">
                <a:solidFill>
                  <a:srgbClr val="7F7F7F"/>
                </a:solidFill>
                <a:latin typeface="Calibri" charset="0"/>
              </a:rPr>
              <a:t>do extensive planning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because the cost of failure is high. You will be just a part of a much larger group responsible for developing and deploying the building, and so the team will need all sorts of blueprints and models to communicate with one another....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i="1" dirty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-- Grady </a:t>
            </a:r>
            <a:r>
              <a:rPr lang="en-US" sz="2200" i="1" dirty="0" err="1">
                <a:solidFill>
                  <a:srgbClr val="595959"/>
                </a:solidFill>
                <a:latin typeface="Calibri" charset="0"/>
              </a:rPr>
              <a:t>Booch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The Unified Modeling Language User Guide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96063"/>
            <a:ext cx="59261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http://www.amazon.com/Unified-Modeling-Language-Addison-Wesley-Technology/dp/0201571684</a:t>
            </a:r>
          </a:p>
        </p:txBody>
      </p:sp>
    </p:spTree>
    <p:extLst>
      <p:ext uri="{BB962C8B-B14F-4D97-AF65-F5344CB8AC3E}">
        <p14:creationId xmlns:p14="http://schemas.microsoft.com/office/powerpoint/2010/main" val="229406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528" y="1524000"/>
            <a:ext cx="6088272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Boehm’s Spiral Model (1986)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4953000"/>
            <a:ext cx="8229600" cy="1676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Characteristics:</a:t>
            </a:r>
          </a:p>
          <a:p>
            <a:pPr lvl="1"/>
            <a:r>
              <a:rPr lang="en-US" sz="1800" dirty="0" smtClean="0"/>
              <a:t>Maintains an ordering of activities</a:t>
            </a:r>
            <a:endParaRPr lang="en-US" sz="1600" dirty="0" smtClean="0"/>
          </a:p>
          <a:p>
            <a:pPr lvl="1"/>
            <a:r>
              <a:rPr lang="en-US" sz="1600" dirty="0" smtClean="0"/>
              <a:t>With:</a:t>
            </a:r>
          </a:p>
          <a:p>
            <a:pPr lvl="2"/>
            <a:r>
              <a:rPr lang="en-US" sz="1600" dirty="0" smtClean="0"/>
              <a:t>Validation </a:t>
            </a:r>
            <a:r>
              <a:rPr lang="en-US" sz="1600" dirty="0" smtClean="0"/>
              <a:t>&amp; plan </a:t>
            </a:r>
            <a:r>
              <a:rPr lang="en-US" sz="1600" dirty="0" smtClean="0"/>
              <a:t>each step</a:t>
            </a:r>
          </a:p>
          <a:p>
            <a:pPr lvl="2"/>
            <a:r>
              <a:rPr lang="en-US" sz="1600" dirty="0" smtClean="0"/>
              <a:t>Risk analysis at each step</a:t>
            </a:r>
          </a:p>
        </p:txBody>
      </p:sp>
    </p:spTree>
    <p:extLst>
      <p:ext uri="{BB962C8B-B14F-4D97-AF65-F5344CB8AC3E}">
        <p14:creationId xmlns:p14="http://schemas.microsoft.com/office/powerpoint/2010/main" val="422783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Spiral kinds of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9660" y="3124200"/>
            <a:ext cx="1813317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688" y="4267200"/>
            <a:ext cx="1557262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0187" y="4419600"/>
            <a:ext cx="644189" cy="369332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1473" y="3124200"/>
            <a:ext cx="1646868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85357" y="2438400"/>
            <a:ext cx="2237925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architecture designs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24260" y="2438400"/>
            <a:ext cx="1646868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35473" y="1752600"/>
            <a:ext cx="1646868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872" y="1752600"/>
            <a:ext cx="1888182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program designs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53394" y="4953000"/>
            <a:ext cx="1417050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91678" y="5638800"/>
            <a:ext cx="1788433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program design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545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Implementation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209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Testing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3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Operation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20187" y="5105400"/>
            <a:ext cx="644189" cy="369332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Plan</a:t>
            </a:r>
          </a:p>
        </p:txBody>
      </p:sp>
      <p:cxnSp>
        <p:nvCxnSpPr>
          <p:cNvPr id="68" name="Curved Connector 67"/>
          <p:cNvCxnSpPr>
            <a:stCxn id="4" idx="3"/>
            <a:endCxn id="9" idx="1"/>
          </p:cNvCxnSpPr>
          <p:nvPr/>
        </p:nvCxnSpPr>
        <p:spPr>
          <a:xfrm>
            <a:off x="4472977" y="3447366"/>
            <a:ext cx="938496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9" idx="3"/>
            <a:endCxn id="6" idx="3"/>
          </p:cNvCxnSpPr>
          <p:nvPr/>
        </p:nvCxnSpPr>
        <p:spPr>
          <a:xfrm flipH="1">
            <a:off x="5868950" y="3447366"/>
            <a:ext cx="1189391" cy="1143000"/>
          </a:xfrm>
          <a:prstGeom prst="curvedConnector3">
            <a:avLst>
              <a:gd name="adj1" fmla="val -1922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1"/>
            <a:endCxn id="8" idx="3"/>
          </p:cNvCxnSpPr>
          <p:nvPr/>
        </p:nvCxnSpPr>
        <p:spPr>
          <a:xfrm rot="10800000" flipV="1">
            <a:off x="2064376" y="4590366"/>
            <a:ext cx="2247312" cy="139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1"/>
            <a:endCxn id="50" idx="1"/>
          </p:cNvCxnSpPr>
          <p:nvPr/>
        </p:nvCxnSpPr>
        <p:spPr>
          <a:xfrm rot="10800000" flipH="1">
            <a:off x="1420187" y="2761566"/>
            <a:ext cx="265170" cy="1842700"/>
          </a:xfrm>
          <a:prstGeom prst="curvedConnector3">
            <a:avLst>
              <a:gd name="adj1" fmla="val -86209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0" idx="3"/>
            <a:endCxn id="54" idx="1"/>
          </p:cNvCxnSpPr>
          <p:nvPr/>
        </p:nvCxnSpPr>
        <p:spPr>
          <a:xfrm>
            <a:off x="3923282" y="2761566"/>
            <a:ext cx="220097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4" idx="3"/>
            <a:endCxn id="59" idx="3"/>
          </p:cNvCxnSpPr>
          <p:nvPr/>
        </p:nvCxnSpPr>
        <p:spPr>
          <a:xfrm flipH="1">
            <a:off x="7170444" y="2761566"/>
            <a:ext cx="600684" cy="2514600"/>
          </a:xfrm>
          <a:prstGeom prst="curvedConnector3">
            <a:avLst>
              <a:gd name="adj1" fmla="val -38057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9" idx="1"/>
            <a:endCxn id="64" idx="3"/>
          </p:cNvCxnSpPr>
          <p:nvPr/>
        </p:nvCxnSpPr>
        <p:spPr>
          <a:xfrm rot="10800000" flipV="1">
            <a:off x="2064376" y="5276166"/>
            <a:ext cx="3689018" cy="139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64" idx="1"/>
            <a:endCxn id="57" idx="1"/>
          </p:cNvCxnSpPr>
          <p:nvPr/>
        </p:nvCxnSpPr>
        <p:spPr>
          <a:xfrm rot="10800000">
            <a:off x="914873" y="2075766"/>
            <a:ext cx="505315" cy="3214300"/>
          </a:xfrm>
          <a:prstGeom prst="curvedConnector3">
            <a:avLst>
              <a:gd name="adj1" fmla="val 145239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7" idx="3"/>
            <a:endCxn id="55" idx="1"/>
          </p:cNvCxnSpPr>
          <p:nvPr/>
        </p:nvCxnSpPr>
        <p:spPr>
          <a:xfrm>
            <a:off x="2803054" y="2075766"/>
            <a:ext cx="41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55" idx="3"/>
            <a:endCxn id="60" idx="3"/>
          </p:cNvCxnSpPr>
          <p:nvPr/>
        </p:nvCxnSpPr>
        <p:spPr>
          <a:xfrm>
            <a:off x="8582341" y="2075766"/>
            <a:ext cx="97770" cy="3886200"/>
          </a:xfrm>
          <a:prstGeom prst="curvedConnector3">
            <a:avLst>
              <a:gd name="adj1" fmla="val 333814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0" idx="1"/>
            <a:endCxn id="61" idx="3"/>
          </p:cNvCxnSpPr>
          <p:nvPr/>
        </p:nvCxnSpPr>
        <p:spPr>
          <a:xfrm rot="10800000">
            <a:off x="6483350" y="5956300"/>
            <a:ext cx="408328" cy="5666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1" idx="1"/>
            <a:endCxn id="62" idx="3"/>
          </p:cNvCxnSpPr>
          <p:nvPr/>
        </p:nvCxnSpPr>
        <p:spPr>
          <a:xfrm rot="10800000">
            <a:off x="4349750" y="5956300"/>
            <a:ext cx="304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2" idx="1"/>
            <a:endCxn id="63" idx="3"/>
          </p:cNvCxnSpPr>
          <p:nvPr/>
        </p:nvCxnSpPr>
        <p:spPr>
          <a:xfrm rot="10800000">
            <a:off x="2216150" y="5956300"/>
            <a:ext cx="304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5-Point Star 30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7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Spiral kinds of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9660" y="3124200"/>
            <a:ext cx="1813317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688" y="4267200"/>
            <a:ext cx="1557262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0187" y="4419600"/>
            <a:ext cx="644189" cy="369332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1473" y="3124200"/>
            <a:ext cx="16468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85357" y="2438400"/>
            <a:ext cx="2237925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architecture designs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24260" y="2438400"/>
            <a:ext cx="16468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35473" y="1752600"/>
            <a:ext cx="16468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E4E5E6"/>
                </a:solidFill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872" y="1752600"/>
            <a:ext cx="1888182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program designs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53394" y="4953000"/>
            <a:ext cx="1417050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91678" y="5638800"/>
            <a:ext cx="1788433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program design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545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Implementation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209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Testing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3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Operation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20187" y="5105400"/>
            <a:ext cx="644189" cy="369332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Plan</a:t>
            </a:r>
          </a:p>
        </p:txBody>
      </p:sp>
      <p:cxnSp>
        <p:nvCxnSpPr>
          <p:cNvPr id="68" name="Curved Connector 67"/>
          <p:cNvCxnSpPr>
            <a:stCxn id="4" idx="3"/>
            <a:endCxn id="9" idx="1"/>
          </p:cNvCxnSpPr>
          <p:nvPr/>
        </p:nvCxnSpPr>
        <p:spPr>
          <a:xfrm>
            <a:off x="4472977" y="3447366"/>
            <a:ext cx="938496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9" idx="3"/>
            <a:endCxn id="6" idx="3"/>
          </p:cNvCxnSpPr>
          <p:nvPr/>
        </p:nvCxnSpPr>
        <p:spPr>
          <a:xfrm flipH="1">
            <a:off x="5868950" y="3447366"/>
            <a:ext cx="1189391" cy="1143000"/>
          </a:xfrm>
          <a:prstGeom prst="curvedConnector3">
            <a:avLst>
              <a:gd name="adj1" fmla="val -1922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1"/>
            <a:endCxn id="8" idx="3"/>
          </p:cNvCxnSpPr>
          <p:nvPr/>
        </p:nvCxnSpPr>
        <p:spPr>
          <a:xfrm rot="10800000" flipV="1">
            <a:off x="2064376" y="4590366"/>
            <a:ext cx="2247312" cy="139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1"/>
            <a:endCxn id="50" idx="1"/>
          </p:cNvCxnSpPr>
          <p:nvPr/>
        </p:nvCxnSpPr>
        <p:spPr>
          <a:xfrm rot="10800000" flipH="1">
            <a:off x="1420187" y="2761566"/>
            <a:ext cx="265170" cy="1842700"/>
          </a:xfrm>
          <a:prstGeom prst="curvedConnector3">
            <a:avLst>
              <a:gd name="adj1" fmla="val -86209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0" idx="3"/>
            <a:endCxn id="54" idx="1"/>
          </p:cNvCxnSpPr>
          <p:nvPr/>
        </p:nvCxnSpPr>
        <p:spPr>
          <a:xfrm>
            <a:off x="3923282" y="2761566"/>
            <a:ext cx="220097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4" idx="3"/>
            <a:endCxn id="59" idx="3"/>
          </p:cNvCxnSpPr>
          <p:nvPr/>
        </p:nvCxnSpPr>
        <p:spPr>
          <a:xfrm flipH="1">
            <a:off x="7170444" y="2761566"/>
            <a:ext cx="600684" cy="2514600"/>
          </a:xfrm>
          <a:prstGeom prst="curvedConnector3">
            <a:avLst>
              <a:gd name="adj1" fmla="val -38057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9" idx="1"/>
            <a:endCxn id="64" idx="3"/>
          </p:cNvCxnSpPr>
          <p:nvPr/>
        </p:nvCxnSpPr>
        <p:spPr>
          <a:xfrm rot="10800000" flipV="1">
            <a:off x="2064376" y="5276166"/>
            <a:ext cx="3689018" cy="139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64" idx="1"/>
            <a:endCxn id="57" idx="1"/>
          </p:cNvCxnSpPr>
          <p:nvPr/>
        </p:nvCxnSpPr>
        <p:spPr>
          <a:xfrm rot="10800000">
            <a:off x="914873" y="2075766"/>
            <a:ext cx="505315" cy="3214300"/>
          </a:xfrm>
          <a:prstGeom prst="curvedConnector3">
            <a:avLst>
              <a:gd name="adj1" fmla="val 145239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7" idx="3"/>
            <a:endCxn id="55" idx="1"/>
          </p:cNvCxnSpPr>
          <p:nvPr/>
        </p:nvCxnSpPr>
        <p:spPr>
          <a:xfrm>
            <a:off x="2803054" y="2075766"/>
            <a:ext cx="41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55" idx="3"/>
            <a:endCxn id="60" idx="3"/>
          </p:cNvCxnSpPr>
          <p:nvPr/>
        </p:nvCxnSpPr>
        <p:spPr>
          <a:xfrm>
            <a:off x="8582341" y="2075766"/>
            <a:ext cx="97770" cy="3886200"/>
          </a:xfrm>
          <a:prstGeom prst="curvedConnector3">
            <a:avLst>
              <a:gd name="adj1" fmla="val 333814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0" idx="1"/>
            <a:endCxn id="61" idx="3"/>
          </p:cNvCxnSpPr>
          <p:nvPr/>
        </p:nvCxnSpPr>
        <p:spPr>
          <a:xfrm rot="10800000">
            <a:off x="6483350" y="5956300"/>
            <a:ext cx="408328" cy="5666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1" idx="1"/>
            <a:endCxn id="62" idx="3"/>
          </p:cNvCxnSpPr>
          <p:nvPr/>
        </p:nvCxnSpPr>
        <p:spPr>
          <a:xfrm rot="10800000">
            <a:off x="4349750" y="5956300"/>
            <a:ext cx="304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2" idx="1"/>
            <a:endCxn id="63" idx="3"/>
          </p:cNvCxnSpPr>
          <p:nvPr/>
        </p:nvCxnSpPr>
        <p:spPr>
          <a:xfrm rot="10800000">
            <a:off x="2216150" y="5956300"/>
            <a:ext cx="304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4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Spiral kinds of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9660" y="3124200"/>
            <a:ext cx="1813317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688" y="4267200"/>
            <a:ext cx="1557262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0187" y="4419600"/>
            <a:ext cx="644189" cy="369332"/>
          </a:xfrm>
          <a:prstGeom prst="rect">
            <a:avLst/>
          </a:prstGeom>
          <a:solidFill>
            <a:srgbClr val="3668C4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1473" y="3124200"/>
            <a:ext cx="1646868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85357" y="2438400"/>
            <a:ext cx="2237925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architecture designs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24260" y="2438400"/>
            <a:ext cx="1646868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35473" y="1752600"/>
            <a:ext cx="1646868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Analyze risk &amp;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prototype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872" y="1752600"/>
            <a:ext cx="1888182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Draft a menu of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program designs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53394" y="4953000"/>
            <a:ext cx="1417050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91678" y="5638800"/>
            <a:ext cx="1788433" cy="646331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Establish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program design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545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Implementation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209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Testing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350" y="5765800"/>
            <a:ext cx="1828800" cy="381000"/>
          </a:xfrm>
          <a:prstGeom prst="rect">
            <a:avLst/>
          </a:prstGeom>
          <a:solidFill>
            <a:srgbClr val="7598D9"/>
          </a:solidFill>
          <a:ln>
            <a:solidFill>
              <a:srgbClr val="3668C4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Operation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20187" y="5105400"/>
            <a:ext cx="644189" cy="369332"/>
          </a:xfrm>
          <a:prstGeom prst="rect">
            <a:avLst/>
          </a:prstGeom>
          <a:solidFill>
            <a:srgbClr val="3668C4"/>
          </a:solidFill>
          <a:ln>
            <a:solidFill>
              <a:srgbClr val="3668C4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Plan</a:t>
            </a:r>
          </a:p>
        </p:txBody>
      </p:sp>
      <p:cxnSp>
        <p:nvCxnSpPr>
          <p:cNvPr id="68" name="Curved Connector 67"/>
          <p:cNvCxnSpPr>
            <a:stCxn id="4" idx="3"/>
            <a:endCxn id="9" idx="1"/>
          </p:cNvCxnSpPr>
          <p:nvPr/>
        </p:nvCxnSpPr>
        <p:spPr>
          <a:xfrm>
            <a:off x="4472977" y="3447366"/>
            <a:ext cx="938496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9" idx="3"/>
            <a:endCxn id="6" idx="3"/>
          </p:cNvCxnSpPr>
          <p:nvPr/>
        </p:nvCxnSpPr>
        <p:spPr>
          <a:xfrm flipH="1">
            <a:off x="5868950" y="3447366"/>
            <a:ext cx="1189391" cy="1143000"/>
          </a:xfrm>
          <a:prstGeom prst="curvedConnector3">
            <a:avLst>
              <a:gd name="adj1" fmla="val -1922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1"/>
            <a:endCxn id="8" idx="3"/>
          </p:cNvCxnSpPr>
          <p:nvPr/>
        </p:nvCxnSpPr>
        <p:spPr>
          <a:xfrm rot="10800000" flipV="1">
            <a:off x="2064376" y="4590366"/>
            <a:ext cx="2247312" cy="139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8" idx="1"/>
            <a:endCxn id="50" idx="1"/>
          </p:cNvCxnSpPr>
          <p:nvPr/>
        </p:nvCxnSpPr>
        <p:spPr>
          <a:xfrm rot="10800000" flipH="1">
            <a:off x="1420187" y="2761566"/>
            <a:ext cx="265170" cy="1842700"/>
          </a:xfrm>
          <a:prstGeom prst="curvedConnector3">
            <a:avLst>
              <a:gd name="adj1" fmla="val -86209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0" idx="3"/>
            <a:endCxn id="54" idx="1"/>
          </p:cNvCxnSpPr>
          <p:nvPr/>
        </p:nvCxnSpPr>
        <p:spPr>
          <a:xfrm>
            <a:off x="3923282" y="2761566"/>
            <a:ext cx="220097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4" idx="3"/>
            <a:endCxn id="59" idx="3"/>
          </p:cNvCxnSpPr>
          <p:nvPr/>
        </p:nvCxnSpPr>
        <p:spPr>
          <a:xfrm flipH="1">
            <a:off x="7170444" y="2761566"/>
            <a:ext cx="600684" cy="2514600"/>
          </a:xfrm>
          <a:prstGeom prst="curvedConnector3">
            <a:avLst>
              <a:gd name="adj1" fmla="val -38057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9" idx="1"/>
            <a:endCxn id="64" idx="3"/>
          </p:cNvCxnSpPr>
          <p:nvPr/>
        </p:nvCxnSpPr>
        <p:spPr>
          <a:xfrm rot="10800000" flipV="1">
            <a:off x="2064376" y="5276166"/>
            <a:ext cx="3689018" cy="139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64" idx="1"/>
            <a:endCxn id="57" idx="1"/>
          </p:cNvCxnSpPr>
          <p:nvPr/>
        </p:nvCxnSpPr>
        <p:spPr>
          <a:xfrm rot="10800000">
            <a:off x="914873" y="2075766"/>
            <a:ext cx="505315" cy="3214300"/>
          </a:xfrm>
          <a:prstGeom prst="curvedConnector3">
            <a:avLst>
              <a:gd name="adj1" fmla="val 145239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7" idx="3"/>
            <a:endCxn id="55" idx="1"/>
          </p:cNvCxnSpPr>
          <p:nvPr/>
        </p:nvCxnSpPr>
        <p:spPr>
          <a:xfrm>
            <a:off x="2803054" y="2075766"/>
            <a:ext cx="41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55" idx="3"/>
            <a:endCxn id="60" idx="3"/>
          </p:cNvCxnSpPr>
          <p:nvPr/>
        </p:nvCxnSpPr>
        <p:spPr>
          <a:xfrm>
            <a:off x="8582341" y="2075766"/>
            <a:ext cx="97770" cy="3886200"/>
          </a:xfrm>
          <a:prstGeom prst="curvedConnector3">
            <a:avLst>
              <a:gd name="adj1" fmla="val 333814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0" idx="1"/>
            <a:endCxn id="61" idx="3"/>
          </p:cNvCxnSpPr>
          <p:nvPr/>
        </p:nvCxnSpPr>
        <p:spPr>
          <a:xfrm rot="10800000">
            <a:off x="6483350" y="5956300"/>
            <a:ext cx="408328" cy="5666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61" idx="1"/>
            <a:endCxn id="62" idx="3"/>
          </p:cNvCxnSpPr>
          <p:nvPr/>
        </p:nvCxnSpPr>
        <p:spPr>
          <a:xfrm rot="10800000">
            <a:off x="4349750" y="5956300"/>
            <a:ext cx="304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2" idx="1"/>
            <a:endCxn id="63" idx="3"/>
          </p:cNvCxnSpPr>
          <p:nvPr/>
        </p:nvCxnSpPr>
        <p:spPr>
          <a:xfrm rot="10800000">
            <a:off x="2216150" y="5956300"/>
            <a:ext cx="304800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668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0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54027" y="1447800"/>
            <a:ext cx="74889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Spike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Agile kinds of processes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00200"/>
            <a:ext cx="8343900" cy="5257800"/>
            <a:chOff x="0" y="1600200"/>
            <a:chExt cx="8343900" cy="525780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590800"/>
              <a:ext cx="2889250" cy="6461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Calibri" charset="0"/>
                </a:rPr>
                <a:t>Customer provides </a:t>
              </a:r>
              <a:r>
                <a:rPr lang="ja-JP" altLang="en-US">
                  <a:latin typeface="Calibri" charset="0"/>
                </a:rPr>
                <a:t>“</a:t>
              </a:r>
              <a:r>
                <a:rPr lang="en-US">
                  <a:latin typeface="Calibri" charset="0"/>
                </a:rPr>
                <a:t>stories</a:t>
              </a:r>
              <a:r>
                <a:rPr lang="ja-JP" altLang="en-US">
                  <a:latin typeface="Calibri" charset="0"/>
                </a:rPr>
                <a:t>”</a:t>
              </a:r>
              <a:r>
                <a:rPr lang="en-US">
                  <a:latin typeface="Calibri" charset="0"/>
                </a:rPr>
                <a:t/>
              </a:r>
              <a:br>
                <a:rPr lang="en-US">
                  <a:latin typeface="Calibri" charset="0"/>
                </a:rPr>
              </a:br>
              <a:r>
                <a:rPr lang="en-US">
                  <a:latin typeface="Calibri" charset="0"/>
                </a:rPr>
                <a:t>(short requirement snippets)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1159" y="5638800"/>
              <a:ext cx="3063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System and acceptance tests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4812" y="1600200"/>
              <a:ext cx="2304988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 smtClean="0">
                  <a:latin typeface="Calibri" charset="0"/>
                </a:rPr>
                <a:t>Evaluate </a:t>
              </a:r>
              <a:r>
                <a:rPr lang="en-US" dirty="0">
                  <a:latin typeface="Calibri" charset="0"/>
                </a:rPr>
                <a:t>&amp; control risk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838" y="2590800"/>
              <a:ext cx="1673225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Prioritize</a:t>
              </a:r>
              <a:br>
                <a:rPr lang="en-US" dirty="0">
                  <a:latin typeface="+mn-lt"/>
                  <a:ea typeface="+mn-ea"/>
                  <a:cs typeface="+mn-cs"/>
                </a:rPr>
              </a:br>
              <a:r>
                <a:rPr lang="en-US" dirty="0">
                  <a:latin typeface="+mn-lt"/>
                  <a:ea typeface="+mn-ea"/>
                  <a:cs typeface="+mn-cs"/>
                </a:rPr>
                <a:t>stories and plan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650" y="4800600"/>
              <a:ext cx="1371600" cy="369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Implement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174" y="4038600"/>
              <a:ext cx="121890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Operation</a:t>
              </a:r>
            </a:p>
          </p:txBody>
        </p:sp>
        <p:cxnSp>
          <p:nvCxnSpPr>
            <p:cNvPr id="17" name="Curved Connector 16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367251" y="1243240"/>
              <a:ext cx="805934" cy="1889187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3"/>
              <a:endCxn id="8" idx="0"/>
            </p:cNvCxnSpPr>
            <p:nvPr/>
          </p:nvCxnSpPr>
          <p:spPr>
            <a:xfrm>
              <a:off x="6019800" y="1784866"/>
              <a:ext cx="1390651" cy="805934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10" idx="2"/>
              <a:endCxn id="6" idx="3"/>
            </p:cNvCxnSpPr>
            <p:nvPr/>
          </p:nvCxnSpPr>
          <p:spPr>
            <a:xfrm rot="5400000">
              <a:off x="6690857" y="5103873"/>
              <a:ext cx="652978" cy="786208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6" idx="1"/>
              <a:endCxn id="15" idx="2"/>
            </p:cNvCxnSpPr>
            <p:nvPr/>
          </p:nvCxnSpPr>
          <p:spPr>
            <a:xfrm rot="10800000">
              <a:off x="1825627" y="4407932"/>
              <a:ext cx="1735533" cy="1415534"/>
            </a:xfrm>
            <a:prstGeom prst="curvedConnector2">
              <a:avLst/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 flipH="1">
              <a:off x="190500" y="1866900"/>
              <a:ext cx="685800" cy="609600"/>
            </a:xfrm>
            <a:prstGeom prst="straightConnector1">
              <a:avLst/>
            </a:prstGeom>
            <a:ln w="25400">
              <a:solidFill>
                <a:srgbClr val="3668C4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8" idx="2"/>
              <a:endCxn id="79" idx="0"/>
            </p:cNvCxnSpPr>
            <p:nvPr/>
          </p:nvCxnSpPr>
          <p:spPr>
            <a:xfrm rot="5400000">
              <a:off x="7300616" y="3623965"/>
              <a:ext cx="219670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5" idx="0"/>
              <a:endCxn id="5" idx="2"/>
            </p:cNvCxnSpPr>
            <p:nvPr/>
          </p:nvCxnSpPr>
          <p:spPr>
            <a:xfrm flipH="1" flipV="1">
              <a:off x="1825625" y="3236913"/>
              <a:ext cx="1" cy="801687"/>
            </a:xfrm>
            <a:prstGeom prst="straightConnector1">
              <a:avLst/>
            </a:prstGeom>
            <a:ln w="635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Box 61"/>
            <p:cNvSpPr txBox="1">
              <a:spLocks noChangeArrowheads="1"/>
            </p:cNvSpPr>
            <p:nvPr/>
          </p:nvSpPr>
          <p:spPr bwMode="auto">
            <a:xfrm>
              <a:off x="0" y="6488113"/>
              <a:ext cx="45370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32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rgbClr val="404040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tx1"/>
                  </a:solidFill>
                </a:rPr>
                <a:t>(Agile processes are rarely this tidy in practice)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77000" y="3733800"/>
              <a:ext cx="18669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668C4"/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Write/run/modify</a:t>
              </a:r>
              <a:br>
                <a:rPr lang="en-US" dirty="0">
                  <a:latin typeface="+mn-lt"/>
                  <a:ea typeface="+mn-ea"/>
                  <a:cs typeface="+mn-cs"/>
                </a:rPr>
              </a:br>
              <a:r>
                <a:rPr lang="en-US" dirty="0">
                  <a:latin typeface="+mn-lt"/>
                  <a:ea typeface="+mn-ea"/>
                  <a:cs typeface="+mn-cs"/>
                </a:rPr>
                <a:t>unit tests</a:t>
              </a:r>
            </a:p>
          </p:txBody>
        </p:sp>
        <p:cxnSp>
          <p:nvCxnSpPr>
            <p:cNvPr id="82" name="Curved Connector 81"/>
            <p:cNvCxnSpPr>
              <a:stCxn id="79" idx="2"/>
              <a:endCxn id="10" idx="0"/>
            </p:cNvCxnSpPr>
            <p:nvPr/>
          </p:nvCxnSpPr>
          <p:spPr>
            <a:xfrm rot="5400000">
              <a:off x="7338715" y="4728865"/>
              <a:ext cx="14347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10" idx="3"/>
              <a:endCxn id="79" idx="3"/>
            </p:cNvCxnSpPr>
            <p:nvPr/>
          </p:nvCxnSpPr>
          <p:spPr>
            <a:xfrm flipV="1">
              <a:off x="8096250" y="4195465"/>
              <a:ext cx="247650" cy="790079"/>
            </a:xfrm>
            <a:prstGeom prst="curvedConnector3">
              <a:avLst>
                <a:gd name="adj1" fmla="val 192308"/>
              </a:avLst>
            </a:prstGeom>
            <a:ln w="25400">
              <a:solidFill>
                <a:srgbClr val="3668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5-Point Star 20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1524000"/>
            <a:ext cx="1057276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B00000"/>
                </a:solidFill>
                <a:latin typeface="+mn-lt"/>
                <a:ea typeface="+mn-ea"/>
                <a:cs typeface="+mn-cs"/>
              </a:rPr>
              <a:t>Sprints</a:t>
            </a:r>
            <a:endParaRPr lang="en-US" b="1" dirty="0">
              <a:solidFill>
                <a:srgbClr val="B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58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Agile Methods: Examples of Agile Process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Calibri" charset="0"/>
              </a:rPr>
              <a:t>Scrum</a:t>
            </a:r>
            <a:r>
              <a:rPr lang="en-GB" dirty="0">
                <a:latin typeface="Calibri" charset="0"/>
              </a:rPr>
              <a:t>: </a:t>
            </a:r>
            <a:endParaRPr lang="en-GB" dirty="0" smtClean="0">
              <a:latin typeface="Calibri" charset="0"/>
            </a:endParaRP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Calibri" charset="0"/>
              </a:rPr>
              <a:t>Lean Methodology: </a:t>
            </a: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>
                <a:latin typeface="Calibri" charset="0"/>
              </a:rPr>
              <a:t>Kanban</a:t>
            </a:r>
            <a:r>
              <a:rPr lang="en-GB" dirty="0" smtClean="0">
                <a:latin typeface="Calibri" charset="0"/>
              </a:rPr>
              <a:t>:</a:t>
            </a:r>
          </a:p>
          <a:p>
            <a:pPr marL="336550" indent="-3365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alibri" charset="0"/>
              </a:rPr>
              <a:t>Extreme programming (XP</a:t>
            </a:r>
            <a:r>
              <a:rPr lang="en-GB" dirty="0" smtClean="0">
                <a:latin typeface="Calibri" charset="0"/>
              </a:rPr>
              <a:t>):</a:t>
            </a:r>
          </a:p>
          <a:p>
            <a:pPr marL="336550" indent="-3365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Crystal:</a:t>
            </a:r>
          </a:p>
          <a:p>
            <a:pPr marL="336550" indent="-3365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Dynamic Systems Development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Method (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DSDM)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  <a:p>
            <a:pPr marL="336550" indent="-3365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Feature-Driven Development (FDD)</a:t>
            </a: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65502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www.versionone.com</a:t>
            </a:r>
            <a:r>
              <a:rPr lang="en-US" sz="1400" dirty="0"/>
              <a:t>/agile-101/agile-methodologies/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6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Agile Methods: Examples of Agile Process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>
                <a:latin typeface="Calibri" charset="0"/>
              </a:rPr>
              <a:t>Scrum</a:t>
            </a:r>
            <a:r>
              <a:rPr lang="en-GB" dirty="0">
                <a:latin typeface="Calibri" charset="0"/>
              </a:rPr>
              <a:t>: </a:t>
            </a:r>
            <a:r>
              <a:rPr lang="en-GB" dirty="0" smtClean="0">
                <a:latin typeface="Calibri" charset="0"/>
              </a:rPr>
              <a:t>4 week iterations</a:t>
            </a:r>
            <a:r>
              <a:rPr lang="en-GB" dirty="0">
                <a:latin typeface="Calibri" charset="0"/>
              </a:rPr>
              <a:t>; </a:t>
            </a:r>
            <a:r>
              <a:rPr lang="en-GB" dirty="0" smtClean="0">
                <a:latin typeface="Calibri" charset="0"/>
              </a:rPr>
              <a:t>cross-functional teams; </a:t>
            </a:r>
            <a:r>
              <a:rPr lang="en-GB" dirty="0">
                <a:latin typeface="Calibri" charset="0"/>
              </a:rPr>
              <a:t>daily “scrum” coordination</a:t>
            </a: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>
                <a:latin typeface="Calibri" charset="0"/>
              </a:rPr>
              <a:t>Lean Methodology</a:t>
            </a:r>
            <a:r>
              <a:rPr lang="en-GB" dirty="0" smtClean="0">
                <a:latin typeface="Calibri" charset="0"/>
              </a:rPr>
              <a:t>: select truly valuable features, prioritize, and deliver in small batches</a:t>
            </a: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err="1" smtClean="0">
                <a:latin typeface="Calibri" charset="0"/>
              </a:rPr>
              <a:t>Kanban</a:t>
            </a:r>
            <a:r>
              <a:rPr lang="en-GB" dirty="0" smtClean="0">
                <a:latin typeface="Calibri" charset="0"/>
              </a:rPr>
              <a:t>: visualize work-items in context, reduce WIP, enhance flow</a:t>
            </a:r>
          </a:p>
          <a:p>
            <a:pPr marL="336550" indent="-3365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Calibri" charset="0"/>
              </a:rPr>
              <a:t>Extreme programming </a:t>
            </a:r>
            <a:r>
              <a:rPr lang="en-GB" dirty="0">
                <a:latin typeface="Calibri" charset="0"/>
              </a:rPr>
              <a:t>(XP</a:t>
            </a:r>
            <a:r>
              <a:rPr lang="en-GB" dirty="0" smtClean="0">
                <a:latin typeface="Calibri" charset="0"/>
              </a:rPr>
              <a:t>): close customer involvement, pair programming, small increments..</a:t>
            </a:r>
            <a:endParaRPr lang="en-GB" dirty="0">
              <a:latin typeface="Calibri" charset="0"/>
            </a:endParaRP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latin typeface="Calibri" charset="0"/>
            </a:endParaRPr>
          </a:p>
          <a:p>
            <a:pPr marL="336550" indent="-3365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65502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www.versionone.com</a:t>
            </a:r>
            <a:r>
              <a:rPr lang="en-US" sz="1400" dirty="0"/>
              <a:t>/agile-101/agile-methodologies/</a:t>
            </a:r>
          </a:p>
        </p:txBody>
      </p:sp>
    </p:spTree>
    <p:extLst>
      <p:ext uri="{BB962C8B-B14F-4D97-AF65-F5344CB8AC3E}">
        <p14:creationId xmlns:p14="http://schemas.microsoft.com/office/powerpoint/2010/main" val="173602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467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Contrasting these kinds of processes</a:t>
            </a:r>
            <a:endParaRPr lang="en-US" dirty="0">
              <a:ea typeface="+mj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0976"/>
              </p:ext>
            </p:extLst>
          </p:nvPr>
        </p:nvGraphicFramePr>
        <p:xfrm>
          <a:off x="152400" y="1524000"/>
          <a:ext cx="8424025" cy="3398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377"/>
                <a:gridCol w="2323216"/>
                <a:gridCol w="2323216"/>
                <a:gridCol w="2323216"/>
              </a:tblGrid>
              <a:tr h="5300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Waterfall</a:t>
                      </a:r>
                      <a:endParaRPr lang="en-US" sz="20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Spiral</a:t>
                      </a:r>
                      <a:endParaRPr lang="en-US" sz="20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Agile</a:t>
                      </a:r>
                      <a:endParaRPr lang="en-US" sz="2000" dirty="0"/>
                    </a:p>
                  </a:txBody>
                  <a:tcPr marT="45711" marB="45711"/>
                </a:tc>
              </a:tr>
              <a:tr h="93535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Emphasizes:</a:t>
                      </a:r>
                      <a:endParaRPr lang="en-US" sz="14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Simplicity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400" dirty="0" smtClean="0"/>
                        <a:t>Traceability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-Risk management</a:t>
                      </a:r>
                    </a:p>
                    <a:p>
                      <a:r>
                        <a:rPr lang="en-US" sz="1400" dirty="0" smtClean="0"/>
                        <a:t>-Exploring alternatives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-Flexibility</a:t>
                      </a:r>
                    </a:p>
                    <a:p>
                      <a:r>
                        <a:rPr lang="en-US" sz="1400" dirty="0" smtClean="0"/>
                        <a:t>-Immediacy</a:t>
                      </a:r>
                    </a:p>
                  </a:txBody>
                  <a:tcPr marT="45711" marB="45711"/>
                </a:tc>
              </a:tr>
              <a:tr h="171467">
                <a:tc>
                  <a:txBody>
                    <a:bodyPr/>
                    <a:lstStyle/>
                    <a:p>
                      <a:endParaRPr lang="en-US" sz="3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</a:tr>
              <a:tr h="6547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Weakness:</a:t>
                      </a:r>
                      <a:endParaRPr lang="en-US" sz="14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Requirement/design mistakes can be costly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Exploring</a:t>
                      </a:r>
                      <a:r>
                        <a:rPr lang="en-US" sz="1400" baseline="0" dirty="0" smtClean="0"/>
                        <a:t> alternatives can be costly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Continual rework </a:t>
                      </a:r>
                      <a:r>
                        <a:rPr lang="en-US" sz="1400" baseline="0" dirty="0" smtClean="0"/>
                        <a:t>can be costly</a:t>
                      </a:r>
                      <a:endParaRPr lang="en-US" sz="1400" dirty="0"/>
                    </a:p>
                  </a:txBody>
                  <a:tcPr marT="45711" marB="45711"/>
                </a:tc>
              </a:tr>
              <a:tr h="171467">
                <a:tc>
                  <a:txBody>
                    <a:bodyPr/>
                    <a:lstStyle/>
                    <a:p>
                      <a:endParaRPr lang="en-US" sz="3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T="45711" marB="45711"/>
                </a:tc>
              </a:tr>
              <a:tr h="93535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Style:</a:t>
                      </a:r>
                      <a:endParaRPr lang="en-US" sz="14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-Highly controlled</a:t>
                      </a:r>
                    </a:p>
                    <a:p>
                      <a:r>
                        <a:rPr lang="en-US" sz="1400" dirty="0" smtClean="0"/>
                        <a:t>-High ceremony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-Moderately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ontrolled</a:t>
                      </a:r>
                    </a:p>
                    <a:p>
                      <a:r>
                        <a:rPr lang="en-US" sz="1400" dirty="0" smtClean="0"/>
                        <a:t>-Moderate ceremony</a:t>
                      </a:r>
                      <a:endParaRPr lang="en-US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-Rapid &amp; organic</a:t>
                      </a:r>
                    </a:p>
                    <a:p>
                      <a:r>
                        <a:rPr lang="en-US" sz="1400" dirty="0" smtClean="0"/>
                        <a:t>-Low ceremony</a:t>
                      </a:r>
                      <a:endParaRPr lang="en-US" sz="14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97" name="TextBox 8"/>
          <p:cNvSpPr txBox="1">
            <a:spLocks noChangeArrowheads="1"/>
          </p:cNvSpPr>
          <p:nvPr/>
        </p:nvSpPr>
        <p:spPr bwMode="auto">
          <a:xfrm>
            <a:off x="304800" y="4951412"/>
            <a:ext cx="86582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Some definitions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“traceability”: relationships between requirements and system elements are documented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“immediacy”: getting some sort of working system to the customer as fast as possible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“rework”: redesigning the architecture and/or refactoring the program code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“controlled”: conformance to process is highly valued, even if it slows a project down</a:t>
            </a:r>
          </a:p>
          <a:p>
            <a:pPr eaLnBrk="1" hangingPunct="1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“ceremony”: how much analysis, documentation, and planning is involved</a:t>
            </a:r>
          </a:p>
        </p:txBody>
      </p:sp>
    </p:spTree>
    <p:extLst>
      <p:ext uri="{BB962C8B-B14F-4D97-AF65-F5344CB8AC3E}">
        <p14:creationId xmlns:p14="http://schemas.microsoft.com/office/powerpoint/2010/main" val="159608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When to choose a particular kind of process</a:t>
            </a:r>
            <a:endParaRPr lang="en-US" dirty="0">
              <a:ea typeface="+mj-ea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i="1" dirty="0">
                <a:solidFill>
                  <a:srgbClr val="C00000"/>
                </a:solidFill>
                <a:latin typeface="Calibri" charset="0"/>
              </a:rPr>
              <a:t>Waterfall</a:t>
            </a:r>
            <a:r>
              <a:rPr lang="en-US" sz="2800" dirty="0">
                <a:latin typeface="Calibri" charset="0"/>
              </a:rPr>
              <a:t> is often a good choice for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small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systems whose requirements can be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fully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understood before any design or coding.</a:t>
            </a:r>
          </a:p>
          <a:p>
            <a:pPr eaLnBrk="1" hangingPunct="1"/>
            <a:r>
              <a:rPr lang="en-US" sz="2800" b="1" i="1" dirty="0">
                <a:solidFill>
                  <a:srgbClr val="C00000"/>
                </a:solidFill>
                <a:latin typeface="Calibri" charset="0"/>
              </a:rPr>
              <a:t>Spiral</a:t>
            </a:r>
            <a:r>
              <a:rPr lang="en-US" sz="2800" dirty="0">
                <a:latin typeface="Calibri" charset="0"/>
              </a:rPr>
              <a:t> is often a good choice for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larger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systems with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vague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requirements and many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alternatives</a:t>
            </a:r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for designing and coding.</a:t>
            </a:r>
          </a:p>
          <a:p>
            <a:pPr eaLnBrk="1" hangingPunct="1"/>
            <a:r>
              <a:rPr lang="en-US" sz="2800" b="1" i="1" dirty="0">
                <a:solidFill>
                  <a:srgbClr val="C00000"/>
                </a:solidFill>
                <a:latin typeface="Calibri" charset="0"/>
              </a:rPr>
              <a:t>Agile</a:t>
            </a:r>
            <a:r>
              <a:rPr lang="en-US" sz="2800" dirty="0">
                <a:latin typeface="Calibri" charset="0"/>
              </a:rPr>
              <a:t> is often a good choice for systems where you can rapidly create something very</a:t>
            </a:r>
            <a:br>
              <a:rPr lang="en-US" sz="2800" dirty="0">
                <a:latin typeface="Calibri" charset="0"/>
              </a:rPr>
            </a:b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small but useful</a:t>
            </a:r>
            <a:r>
              <a:rPr lang="en-US" sz="2800" dirty="0">
                <a:latin typeface="Calibri" charset="0"/>
              </a:rPr>
              <a:t>, and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then expand </a:t>
            </a:r>
            <a:r>
              <a:rPr lang="en-US" sz="2800" dirty="0">
                <a:latin typeface="Calibri" charset="0"/>
              </a:rPr>
              <a:t>from there.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8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What kind of process</a:t>
            </a:r>
            <a:br>
              <a:rPr lang="en-US" sz="4000" dirty="0">
                <a:latin typeface="Calibri" charset="0"/>
              </a:rPr>
            </a:br>
            <a:r>
              <a:rPr lang="en-US" sz="4000" dirty="0">
                <a:latin typeface="Calibri" charset="0"/>
              </a:rPr>
              <a:t>would you prefer to use for…?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79448"/>
            <a:ext cx="7467600" cy="487375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 nuclear missile’s guidance system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web server (plain old http)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web site for people to request prayer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program that screen-scrapes Google News to watch for </a:t>
            </a:r>
            <a:r>
              <a:rPr lang="en-US" sz="2800" dirty="0" err="1">
                <a:latin typeface="Calibri" charset="0"/>
              </a:rPr>
              <a:t>ebola</a:t>
            </a:r>
            <a:r>
              <a:rPr lang="en-US" sz="2800" dirty="0">
                <a:latin typeface="Calibri" charset="0"/>
              </a:rPr>
              <a:t> outbreaks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program to steer the Mars rovers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controller for a sprinkler system so the lawn gets less water on rainy days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</a:rPr>
              <a:t>Do you want to build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dog houses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sz="4000">
                <a:latin typeface="Calibri" charset="0"/>
              </a:rPr>
              <a:t/>
            </a:r>
            <a:br>
              <a:rPr lang="en-US" sz="4000">
                <a:latin typeface="Calibri" charset="0"/>
              </a:rPr>
            </a:br>
            <a:r>
              <a:rPr lang="en-US" sz="4000">
                <a:latin typeface="Calibri" charset="0"/>
              </a:rPr>
              <a:t>or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high rises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sz="4000">
                <a:latin typeface="Calibri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If you want to build a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dog house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you can pretty much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start with a pile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of lumber, some nails, and a few basic tools, such as a hammer, saw, and tape measure. In a few hours,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with little prior planning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you'll likely end up with a dog house that's reasonably functional...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If you want to build a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high-rise</a:t>
            </a:r>
            <a:r>
              <a:rPr lang="en-US" sz="2200" i="1" dirty="0">
                <a:latin typeface="Calibri" charset="0"/>
              </a:rPr>
              <a:t>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office building, it would be infinitely stupid for you to start with a pile of lumber, some nails, and a few basic tools. Because you are probably using other people's money, they will </a:t>
            </a:r>
            <a:r>
              <a:rPr lang="en-US" sz="2200" i="1" u="sng" dirty="0">
                <a:solidFill>
                  <a:srgbClr val="595959"/>
                </a:solidFill>
                <a:latin typeface="Calibri" charset="0"/>
              </a:rPr>
              <a:t>demand to have input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 into the size, shape, and style of the building.... You will want to </a:t>
            </a:r>
            <a:r>
              <a:rPr lang="en-US" sz="2200" i="1" dirty="0">
                <a:solidFill>
                  <a:srgbClr val="000000"/>
                </a:solidFill>
                <a:latin typeface="Calibri" charset="0"/>
              </a:rPr>
              <a:t>do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sz="2200" i="1" u="sng" dirty="0">
                <a:latin typeface="Calibri" charset="0"/>
              </a:rPr>
              <a:t>extensive planning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because </a:t>
            </a:r>
            <a:r>
              <a:rPr lang="en-US" sz="2200" i="1" u="sng" dirty="0">
                <a:solidFill>
                  <a:srgbClr val="595959"/>
                </a:solidFill>
                <a:latin typeface="Calibri" charset="0"/>
              </a:rPr>
              <a:t>the cost of failure is high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. You will be just a part of a </a:t>
            </a:r>
            <a:r>
              <a:rPr lang="en-US" sz="2200" i="1" u="sng" dirty="0">
                <a:solidFill>
                  <a:srgbClr val="595959"/>
                </a:solidFill>
                <a:latin typeface="Calibri" charset="0"/>
              </a:rPr>
              <a:t>much larger group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responsible for developing and </a:t>
            </a:r>
            <a:r>
              <a:rPr lang="en-US" sz="2200" i="1" u="sng" dirty="0">
                <a:solidFill>
                  <a:srgbClr val="595959"/>
                </a:solidFill>
                <a:latin typeface="Calibri" charset="0"/>
              </a:rPr>
              <a:t>deploying the building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and so the team will need all sorts of blueprints and models to</a:t>
            </a:r>
            <a:r>
              <a:rPr lang="en-US" sz="2200" i="1" u="sng" dirty="0">
                <a:solidFill>
                  <a:srgbClr val="595959"/>
                </a:solidFill>
                <a:latin typeface="Calibri" charset="0"/>
              </a:rPr>
              <a:t> communicate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with one another....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i="1" dirty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-- Grady </a:t>
            </a:r>
            <a:r>
              <a:rPr lang="en-US" sz="2200" i="1" dirty="0" err="1">
                <a:solidFill>
                  <a:srgbClr val="595959"/>
                </a:solidFill>
                <a:latin typeface="Calibri" charset="0"/>
              </a:rPr>
              <a:t>Booch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The Unified Modeling Language User Guide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96063"/>
            <a:ext cx="59261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http://www.amazon.com/Unified-Modeling-Language-Addison-Wesley-Technology/dp/0201571684</a:t>
            </a:r>
          </a:p>
        </p:txBody>
      </p:sp>
    </p:spTree>
    <p:extLst>
      <p:ext uri="{BB962C8B-B14F-4D97-AF65-F5344CB8AC3E}">
        <p14:creationId xmlns:p14="http://schemas.microsoft.com/office/powerpoint/2010/main" val="43222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Calibri" charset="0"/>
              </a:rPr>
              <a:t>Other Flavors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</a:rPr>
              <a:t>Rapid Prototyping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ea typeface="+mn-ea"/>
              </a:rPr>
              <a:t>Get the system </a:t>
            </a:r>
            <a:r>
              <a:rPr lang="en-US" i="1" dirty="0" smtClean="0">
                <a:solidFill>
                  <a:srgbClr val="B00000"/>
                </a:solidFill>
                <a:ea typeface="+mn-ea"/>
              </a:rPr>
              <a:t>characteristic</a:t>
            </a:r>
            <a:r>
              <a:rPr lang="en-US" i="1" dirty="0" smtClean="0">
                <a:ea typeface="+mn-ea"/>
              </a:rPr>
              <a:t> and </a:t>
            </a:r>
            <a:r>
              <a:rPr lang="en-US" i="1" dirty="0" smtClean="0">
                <a:solidFill>
                  <a:srgbClr val="B00000"/>
                </a:solidFill>
                <a:ea typeface="+mn-ea"/>
              </a:rPr>
              <a:t>design</a:t>
            </a:r>
            <a:r>
              <a:rPr lang="en-US" i="1" dirty="0" smtClean="0">
                <a:ea typeface="+mn-ea"/>
              </a:rPr>
              <a:t> done prett</a:t>
            </a:r>
            <a:r>
              <a:rPr lang="en-US" i="1" dirty="0" smtClean="0"/>
              <a:t>y </a:t>
            </a:r>
            <a:r>
              <a:rPr lang="en-US" i="1" dirty="0" smtClean="0">
                <a:ea typeface="+mn-ea"/>
              </a:rPr>
              <a:t>well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i="1" dirty="0" smtClean="0"/>
              <a:t>Then implement the system</a:t>
            </a:r>
            <a:endParaRPr lang="en-US" i="1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</a:rPr>
              <a:t>Iterative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Get the </a:t>
            </a:r>
            <a:r>
              <a:rPr lang="en-US" i="1" dirty="0" smtClean="0">
                <a:solidFill>
                  <a:srgbClr val="C00000"/>
                </a:solidFill>
                <a:ea typeface="+mn-ea"/>
              </a:rPr>
              <a:t>whole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system working </a:t>
            </a:r>
            <a:r>
              <a:rPr lang="en-US" i="1" dirty="0" smtClean="0">
                <a:solidFill>
                  <a:srgbClr val="C00000"/>
                </a:solidFill>
                <a:ea typeface="+mn-ea"/>
              </a:rPr>
              <a:t>pretty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well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Then add features throughout the system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</a:rPr>
              <a:t>Incremental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Get </a:t>
            </a:r>
            <a:r>
              <a:rPr lang="en-US" i="1" dirty="0" smtClean="0">
                <a:solidFill>
                  <a:srgbClr val="C00000"/>
                </a:solidFill>
                <a:ea typeface="+mn-ea"/>
              </a:rPr>
              <a:t>part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of the system working </a:t>
            </a:r>
            <a:r>
              <a:rPr lang="en-US" i="1" dirty="0" smtClean="0">
                <a:solidFill>
                  <a:srgbClr val="C00000"/>
                </a:solidFill>
                <a:ea typeface="+mn-ea"/>
              </a:rPr>
              <a:t>really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well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Then add more parts to the system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You can mix &amp; match iterative/incremental with waterfall/spiral/agile. E.g.: iterative agile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6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28600" y="1981200"/>
            <a:ext cx="3505200" cy="226618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r>
              <a:rPr lang="en-US" b="1" dirty="0" smtClean="0">
                <a:solidFill>
                  <a:srgbClr val="0D0D0D"/>
                </a:solidFill>
              </a:rPr>
              <a:t>Rapid Prototype</a:t>
            </a: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>
              <a:solidFill>
                <a:srgbClr val="0D0D0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 /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5486400" y="3352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Testing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2971800"/>
            <a:ext cx="16764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Implementation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90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Design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2209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Requirements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2800" y="3733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Deployment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2342388" y="2001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5400000">
            <a:off x="4038600" y="2401824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771388" y="2763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5400000">
            <a:off x="7467600" y="3144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2647188" y="3169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19" name="Curved Up Arrow 18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0" name="Curved Up Arrow 19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4343400" y="3550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2" name="Curved Up Arrow 21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6076188" y="390906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5" name="Curved Up Arrow 24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6" name="Curved Up Arrow 25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914400" y="2788920"/>
            <a:ext cx="457200" cy="411480"/>
            <a:chOff x="838200" y="3581400"/>
            <a:chExt cx="457200" cy="411480"/>
          </a:xfrm>
          <a:solidFill>
            <a:srgbClr val="0000FF"/>
          </a:solidFill>
        </p:grpSpPr>
        <p:sp>
          <p:nvSpPr>
            <p:cNvPr id="28" name="Curved Up Arrow 27"/>
            <p:cNvSpPr/>
            <p:nvPr/>
          </p:nvSpPr>
          <p:spPr>
            <a:xfrm rot="10800000" flipV="1">
              <a:off x="838200" y="38100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  <p:sp>
          <p:nvSpPr>
            <p:cNvPr id="29" name="Curved Up Arrow 28"/>
            <p:cNvSpPr/>
            <p:nvPr/>
          </p:nvSpPr>
          <p:spPr>
            <a:xfrm flipV="1">
              <a:off x="838200" y="3581400"/>
              <a:ext cx="457200" cy="182880"/>
            </a:xfrm>
            <a:prstGeom prst="curvedUpArrow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D0D0D"/>
                </a:solidFill>
              </a:endParaRPr>
            </a:p>
          </p:txBody>
        </p:sp>
      </p:grpSp>
      <p:sp>
        <p:nvSpPr>
          <p:cNvPr id="27" name="Bent Arrow 26"/>
          <p:cNvSpPr/>
          <p:nvPr/>
        </p:nvSpPr>
        <p:spPr>
          <a:xfrm rot="16200000">
            <a:off x="1447800" y="2819399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6200000">
            <a:off x="3124200" y="3200400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4800600" y="3601213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>
            <a:off x="6553200" y="3962400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B00000"/>
                </a:solidFill>
              </a:rPr>
              <a:t>Characteristics</a:t>
            </a:r>
            <a:r>
              <a:rPr lang="en-US" dirty="0" smtClean="0"/>
              <a:t>: Use </a:t>
            </a:r>
            <a:r>
              <a:rPr lang="en-US" dirty="0"/>
              <a:t>a prototype built and discarded to inform requirements and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51182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657600" y="2565400"/>
            <a:ext cx="5237988" cy="272338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r>
              <a:rPr lang="en-US" b="1" dirty="0" smtClean="0">
                <a:solidFill>
                  <a:srgbClr val="0D0D0D"/>
                </a:solidFill>
              </a:rPr>
              <a:t>Incremental Delivery of Features</a:t>
            </a: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 smtClean="0">
              <a:solidFill>
                <a:srgbClr val="0D0D0D"/>
              </a:solidFill>
            </a:endParaRPr>
          </a:p>
          <a:p>
            <a:pPr algn="ctr"/>
            <a:endParaRPr lang="en-US" b="1" dirty="0">
              <a:solidFill>
                <a:srgbClr val="0D0D0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/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B00000"/>
                </a:solidFill>
              </a:rPr>
              <a:t>Characteristics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Complete design</a:t>
            </a:r>
          </a:p>
          <a:p>
            <a:pPr lvl="1"/>
            <a:r>
              <a:rPr lang="en-US" sz="1800" dirty="0" smtClean="0"/>
              <a:t>Incremental feature delivery</a:t>
            </a:r>
          </a:p>
          <a:p>
            <a:pPr lvl="2"/>
            <a:r>
              <a:rPr lang="en-US" sz="1600" dirty="0" smtClean="0"/>
              <a:t>Always providing a working version to the client</a:t>
            </a:r>
          </a:p>
          <a:p>
            <a:pPr lvl="1"/>
            <a:r>
              <a:rPr lang="en-US" sz="1800" dirty="0" smtClean="0"/>
              <a:t>Integration of COTS-centric philosophy</a:t>
            </a:r>
          </a:p>
          <a:p>
            <a:pPr lvl="2"/>
            <a:r>
              <a:rPr lang="en-US" sz="1600" dirty="0" smtClean="0"/>
              <a:t>Integrate COTS components for certain features</a:t>
            </a:r>
          </a:p>
          <a:p>
            <a:pPr lvl="2"/>
            <a:endParaRPr lang="en-US" sz="16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5486400" y="3352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Testing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2971800"/>
            <a:ext cx="16764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Implementation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590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Design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2209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Requirements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2800" y="3733800"/>
            <a:ext cx="1600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D0D0D"/>
                </a:solidFill>
              </a:rPr>
              <a:t>Deployment</a:t>
            </a:r>
            <a:endParaRPr lang="en-US" sz="1400" b="1" dirty="0">
              <a:solidFill>
                <a:srgbClr val="0D0D0D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2342388" y="2001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5400000">
            <a:off x="4038600" y="2401824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771388" y="2763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5400000">
            <a:off x="7467600" y="3144012"/>
            <a:ext cx="248412" cy="81838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How to decide 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iterative vs</a:t>
            </a:r>
            <a:r>
              <a:rPr lang="en-US" dirty="0"/>
              <a:t>.</a:t>
            </a:r>
            <a:r>
              <a:rPr lang="en-US" dirty="0" smtClean="0">
                <a:ea typeface="+mj-ea"/>
              </a:rPr>
              <a:t> incremental development</a:t>
            </a:r>
            <a:endParaRPr lang="en-US" dirty="0">
              <a:ea typeface="+mj-ea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It all comes down to where the system’s value is: 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B00000"/>
                </a:solidFill>
                <a:latin typeface="Calibri" charset="0"/>
              </a:rPr>
              <a:t>Incremental</a:t>
            </a:r>
            <a:r>
              <a:rPr lang="en-US" dirty="0">
                <a:latin typeface="Calibri" charset="0"/>
              </a:rPr>
              <a:t> is often good when most of a system’s value is tightly concentrated in a </a:t>
            </a:r>
            <a:r>
              <a:rPr lang="en-US" dirty="0">
                <a:solidFill>
                  <a:srgbClr val="B00000"/>
                </a:solidFill>
                <a:latin typeface="Calibri" charset="0"/>
              </a:rPr>
              <a:t>small number of components</a:t>
            </a:r>
            <a:r>
              <a:rPr lang="en-US" dirty="0">
                <a:latin typeface="Calibri" charset="0"/>
              </a:rPr>
              <a:t>.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B00000"/>
                </a:solidFill>
                <a:latin typeface="Calibri" charset="0"/>
              </a:rPr>
              <a:t>Iterative</a:t>
            </a:r>
            <a:r>
              <a:rPr lang="en-US" dirty="0">
                <a:latin typeface="Calibri" charset="0"/>
              </a:rPr>
              <a:t> is often good when you need to </a:t>
            </a:r>
            <a:r>
              <a:rPr lang="en-US" dirty="0">
                <a:solidFill>
                  <a:srgbClr val="B00000"/>
                </a:solidFill>
                <a:latin typeface="Calibri" charset="0"/>
              </a:rPr>
              <a:t>implement most of a system </a:t>
            </a:r>
            <a:r>
              <a:rPr lang="en-US" dirty="0">
                <a:latin typeface="Calibri" charset="0"/>
              </a:rPr>
              <a:t>before you can get much value.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686800" y="6477000"/>
            <a:ext cx="457200" cy="3810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latin typeface="Calibri" charset="0"/>
              </a:rPr>
              <a:t>Suppose we have a customer who says he wants an “eco-friendly </a:t>
            </a:r>
            <a:r>
              <a:rPr lang="en-US" sz="3200" dirty="0" err="1">
                <a:latin typeface="Calibri" charset="0"/>
              </a:rPr>
              <a:t>Amazon.com</a:t>
            </a:r>
            <a:r>
              <a:rPr lang="en-US" sz="3200" dirty="0">
                <a:latin typeface="Calibri" charset="0"/>
              </a:rPr>
              <a:t>”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5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Example: Incremental spiral development of an e-commerce site</a:t>
            </a: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Suppose we have a customer who says he wants an “eco-friendly </a:t>
            </a:r>
            <a:r>
              <a:rPr lang="en-US" dirty="0" err="1">
                <a:latin typeface="Calibri" charset="0"/>
              </a:rPr>
              <a:t>Amazon.com</a:t>
            </a:r>
            <a:r>
              <a:rPr lang="en-US" dirty="0">
                <a:latin typeface="Calibri" charset="0"/>
              </a:rPr>
              <a:t>”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Why pick spiral over waterfall or agile?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Sounds pretty </a:t>
            </a:r>
            <a:r>
              <a:rPr lang="en-US" i="1" dirty="0">
                <a:latin typeface="Calibri" charset="0"/>
              </a:rPr>
              <a:t>big</a:t>
            </a:r>
            <a:r>
              <a:rPr lang="en-US" dirty="0">
                <a:latin typeface="Calibri" charset="0"/>
              </a:rPr>
              <a:t>, with </a:t>
            </a:r>
            <a:r>
              <a:rPr lang="en-US" i="1" dirty="0">
                <a:latin typeface="Calibri" charset="0"/>
              </a:rPr>
              <a:t>vague</a:t>
            </a:r>
            <a:r>
              <a:rPr lang="en-US" dirty="0">
                <a:latin typeface="Calibri" charset="0"/>
              </a:rPr>
              <a:t> requirements and lots of </a:t>
            </a:r>
            <a:r>
              <a:rPr lang="en-US" i="1" dirty="0">
                <a:latin typeface="Calibri" charset="0"/>
              </a:rPr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123126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Draft a menu of requirements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Should have a shopping cart, </a:t>
            </a:r>
            <a:r>
              <a:rPr lang="en-US" dirty="0" smtClean="0">
                <a:latin typeface="Calibri" charset="0"/>
              </a:rPr>
              <a:t>etc., </a:t>
            </a:r>
            <a:r>
              <a:rPr lang="en-US" dirty="0">
                <a:latin typeface="Calibri" charset="0"/>
              </a:rPr>
              <a:t>obviously.</a:t>
            </a:r>
          </a:p>
          <a:p>
            <a:pPr eaLnBrk="1" hangingPunct="1"/>
            <a:r>
              <a:rPr lang="en-US" dirty="0">
                <a:latin typeface="Calibri" charset="0"/>
              </a:rPr>
              <a:t>What does “eco-friendly” mean?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Search based on product “</a:t>
            </a:r>
            <a:r>
              <a:rPr lang="en-US" sz="2400" dirty="0" err="1">
                <a:latin typeface="Calibri" charset="0"/>
              </a:rPr>
              <a:t>ecofriendliness</a:t>
            </a:r>
            <a:r>
              <a:rPr lang="en-US" sz="2400" dirty="0">
                <a:latin typeface="Calibri" charset="0"/>
              </a:rPr>
              <a:t>” rating?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Collect data from producers?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Collect ratings from watchdog organizations?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Collect ratings from customers?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“Eco-friendly” “shipping options”?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Features for swapping/trading </a:t>
            </a:r>
            <a:r>
              <a:rPr lang="en-US" dirty="0">
                <a:solidFill>
                  <a:srgbClr val="ECF1F8"/>
                </a:solidFill>
                <a:latin typeface="Calibri" charset="0"/>
              </a:rPr>
              <a:t>items?</a:t>
            </a:r>
          </a:p>
        </p:txBody>
      </p:sp>
    </p:spTree>
    <p:extLst>
      <p:ext uri="{BB962C8B-B14F-4D97-AF65-F5344CB8AC3E}">
        <p14:creationId xmlns:p14="http://schemas.microsoft.com/office/powerpoint/2010/main" val="239347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Review prototypes with customer (and/or users), document the results</a:t>
            </a:r>
            <a:endParaRPr lang="en-US" dirty="0"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0" y="2247900"/>
            <a:ext cx="1181100" cy="7143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109913"/>
            <a:ext cx="1181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924300"/>
            <a:ext cx="1181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9"/>
          <p:cNvSpPr txBox="1">
            <a:spLocks noChangeArrowheads="1"/>
          </p:cNvSpPr>
          <p:nvPr/>
        </p:nvSpPr>
        <p:spPr bwMode="auto">
          <a:xfrm>
            <a:off x="381000" y="1752600"/>
            <a:ext cx="2341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Paper prototypes</a:t>
            </a:r>
          </a:p>
        </p:txBody>
      </p:sp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2743200" y="1752600"/>
            <a:ext cx="307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Lightweight prototypes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1963" y="2247900"/>
            <a:ext cx="1457325" cy="762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7738" y="2247900"/>
            <a:ext cx="1209675" cy="7429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086100"/>
            <a:ext cx="1200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924300"/>
            <a:ext cx="1219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35775" y="3162300"/>
            <a:ext cx="1408113" cy="6096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4825" y="3924300"/>
            <a:ext cx="1371600" cy="8001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6477000" y="1752600"/>
            <a:ext cx="212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3400" y="6257925"/>
            <a:ext cx="4442242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http://www.flickr.com/photos/carolshergold/1748174721/sizes/o/</a:t>
            </a:r>
            <a:br>
              <a:rPr lang="en-US" sz="1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lang="en-US" sz="1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http://www.flickr.com/photos/carolshergold/1920638621/sizes/o/</a:t>
            </a:r>
            <a:br>
              <a:rPr lang="en-US" sz="1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lang="en-US" sz="11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http://www.flickr.com/photos/carolshergold/1921464196/sizes/o/</a:t>
            </a:r>
          </a:p>
        </p:txBody>
      </p:sp>
      <p:sp>
        <p:nvSpPr>
          <p:cNvPr id="26640" name="TextBox 28"/>
          <p:cNvSpPr txBox="1">
            <a:spLocks noChangeArrowheads="1"/>
          </p:cNvSpPr>
          <p:nvPr/>
        </p:nvSpPr>
        <p:spPr bwMode="auto">
          <a:xfrm>
            <a:off x="58737" y="5878513"/>
            <a:ext cx="885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Let’s suppose that the customer settles on eco-friendliness options based on watchdog data.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5562600" y="1790700"/>
            <a:ext cx="762000" cy="2971800"/>
          </a:xfrm>
          <a:prstGeom prst="rightBrace">
            <a:avLst/>
          </a:prstGeom>
          <a:ln w="25400">
            <a:solidFill>
              <a:srgbClr val="129E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rot="10800000" flipH="1" flipV="1">
            <a:off x="6324600" y="3276600"/>
            <a:ext cx="266700" cy="12700"/>
          </a:xfrm>
          <a:prstGeom prst="straightConnector1">
            <a:avLst/>
          </a:prstGeom>
          <a:ln w="25400">
            <a:solidFill>
              <a:srgbClr val="129E4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3" name="TextBox 34"/>
          <p:cNvSpPr txBox="1">
            <a:spLocks noChangeArrowheads="1"/>
          </p:cNvSpPr>
          <p:nvPr/>
        </p:nvSpPr>
        <p:spPr bwMode="auto">
          <a:xfrm>
            <a:off x="228600" y="4838700"/>
            <a:ext cx="4948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These “throwaway” prototypes are cheap to make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because they are usually not interactive.</a:t>
            </a:r>
          </a:p>
        </p:txBody>
      </p:sp>
    </p:spTree>
    <p:extLst>
      <p:ext uri="{BB962C8B-B14F-4D97-AF65-F5344CB8AC3E}">
        <p14:creationId xmlns:p14="http://schemas.microsoft.com/office/powerpoint/2010/main" val="11535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Draft a menu of architectures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1677" y="2819400"/>
            <a:ext cx="151634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PHP/Apache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4316" y="2819400"/>
            <a:ext cx="8072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ea typeface="+mn-ea"/>
                <a:cs typeface="+mn-cs"/>
              </a:rPr>
              <a:t>Mysql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3489" y="1676400"/>
            <a:ext cx="3211135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ea typeface="+mn-ea"/>
                <a:cs typeface="+mn-cs"/>
              </a:rPr>
              <a:t>Web application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Watchdog data input screens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E-commerce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37566" y="1952625"/>
            <a:ext cx="12807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ea typeface="+mn-ea"/>
                <a:cs typeface="+mn-cs"/>
              </a:rPr>
              <a:t>Database</a:t>
            </a:r>
          </a:p>
        </p:txBody>
      </p:sp>
      <p:cxnSp>
        <p:nvCxnSpPr>
          <p:cNvPr id="34" name="Shape 33"/>
          <p:cNvCxnSpPr>
            <a:stCxn id="32" idx="2"/>
          </p:cNvCxnSpPr>
          <p:nvPr/>
        </p:nvCxnSpPr>
        <p:spPr>
          <a:xfrm rot="5400000">
            <a:off x="7485977" y="2613145"/>
            <a:ext cx="583168" cy="793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8" idx="2"/>
            <a:endCxn id="4" idx="0"/>
          </p:cNvCxnSpPr>
          <p:nvPr/>
        </p:nvCxnSpPr>
        <p:spPr>
          <a:xfrm rot="16200000" flipH="1">
            <a:off x="5039619" y="2709168"/>
            <a:ext cx="219670" cy="794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>
            <a:off x="6640513" y="2136775"/>
            <a:ext cx="598487" cy="1588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2481" y="3657600"/>
            <a:ext cx="7773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Linux</a:t>
            </a:r>
          </a:p>
        </p:txBody>
      </p:sp>
      <p:cxnSp>
        <p:nvCxnSpPr>
          <p:cNvPr id="65" name="Curved Connector 64"/>
          <p:cNvCxnSpPr>
            <a:stCxn id="5" idx="2"/>
            <a:endCxn id="63" idx="0"/>
          </p:cNvCxnSpPr>
          <p:nvPr/>
        </p:nvCxnSpPr>
        <p:spPr>
          <a:xfrm rot="5400000">
            <a:off x="6910111" y="2789754"/>
            <a:ext cx="468868" cy="1266825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" idx="2"/>
            <a:endCxn id="63" idx="0"/>
          </p:cNvCxnSpPr>
          <p:nvPr/>
        </p:nvCxnSpPr>
        <p:spPr>
          <a:xfrm rot="16200000" flipH="1">
            <a:off x="5596057" y="2742525"/>
            <a:ext cx="468868" cy="1361281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48200" y="5739824"/>
            <a:ext cx="1336675" cy="584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PHP/Apache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20000" y="5715000"/>
            <a:ext cx="914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ea typeface="+mn-ea"/>
                <a:cs typeface="+mn-cs"/>
              </a:rPr>
              <a:t>Mysql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4876800"/>
            <a:ext cx="224472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E-commerce interface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43800" y="5029200"/>
            <a:ext cx="1219200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  <a:ea typeface="+mn-ea"/>
                <a:cs typeface="+mn-cs"/>
              </a:rPr>
              <a:t>Database</a:t>
            </a:r>
            <a:endParaRPr lang="en-US" b="1" dirty="0">
              <a:latin typeface="+mn-lt"/>
              <a:ea typeface="+mn-ea"/>
              <a:cs typeface="+mn-cs"/>
            </a:endParaRPr>
          </a:p>
        </p:txBody>
      </p:sp>
      <p:cxnSp>
        <p:nvCxnSpPr>
          <p:cNvPr id="79" name="Shape 33"/>
          <p:cNvCxnSpPr>
            <a:stCxn id="78" idx="2"/>
            <a:endCxn id="76" idx="0"/>
          </p:cNvCxnSpPr>
          <p:nvPr/>
        </p:nvCxnSpPr>
        <p:spPr>
          <a:xfrm rot="5400000">
            <a:off x="7941677" y="5503277"/>
            <a:ext cx="347246" cy="76200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7" idx="2"/>
            <a:endCxn id="75" idx="0"/>
          </p:cNvCxnSpPr>
          <p:nvPr/>
        </p:nvCxnSpPr>
        <p:spPr>
          <a:xfrm rot="16200000" flipH="1">
            <a:off x="5206604" y="5629889"/>
            <a:ext cx="216693" cy="3175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7" idx="3"/>
            <a:endCxn id="78" idx="1"/>
          </p:cNvCxnSpPr>
          <p:nvPr/>
        </p:nvCxnSpPr>
        <p:spPr>
          <a:xfrm flipV="1">
            <a:off x="6435725" y="5198477"/>
            <a:ext cx="1108075" cy="1489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37337" y="6400800"/>
            <a:ext cx="83026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Linux</a:t>
            </a:r>
          </a:p>
        </p:txBody>
      </p:sp>
      <p:cxnSp>
        <p:nvCxnSpPr>
          <p:cNvPr id="83" name="Curved Connector 82"/>
          <p:cNvCxnSpPr>
            <a:stCxn id="76" idx="2"/>
            <a:endCxn id="82" idx="0"/>
          </p:cNvCxnSpPr>
          <p:nvPr/>
        </p:nvCxnSpPr>
        <p:spPr>
          <a:xfrm rot="5400000">
            <a:off x="7406601" y="5730201"/>
            <a:ext cx="316468" cy="1024731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66"/>
          <p:cNvCxnSpPr>
            <a:stCxn id="75" idx="2"/>
            <a:endCxn id="82" idx="0"/>
          </p:cNvCxnSpPr>
          <p:nvPr/>
        </p:nvCxnSpPr>
        <p:spPr>
          <a:xfrm rot="16200000" flipH="1">
            <a:off x="6146403" y="5494734"/>
            <a:ext cx="76200" cy="1735931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92513" y="4354512"/>
            <a:ext cx="337427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Scrapers to read watchdog data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410" y="1752600"/>
            <a:ext cx="181368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Watchdog users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" y="4953000"/>
            <a:ext cx="16081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Shopping users</a:t>
            </a:r>
          </a:p>
        </p:txBody>
      </p:sp>
      <p:cxnSp>
        <p:nvCxnSpPr>
          <p:cNvPr id="100" name="Curved Connector 99"/>
          <p:cNvCxnSpPr>
            <a:stCxn id="97" idx="3"/>
            <a:endCxn id="8" idx="1"/>
          </p:cNvCxnSpPr>
          <p:nvPr/>
        </p:nvCxnSpPr>
        <p:spPr>
          <a:xfrm>
            <a:off x="1891090" y="1937266"/>
            <a:ext cx="1652399" cy="200799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98" idx="3"/>
            <a:endCxn id="77" idx="1"/>
          </p:cNvCxnSpPr>
          <p:nvPr/>
        </p:nvCxnSpPr>
        <p:spPr>
          <a:xfrm flipV="1">
            <a:off x="1912938" y="5199966"/>
            <a:ext cx="2278062" cy="76200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85" idx="3"/>
            <a:endCxn id="82" idx="0"/>
          </p:cNvCxnSpPr>
          <p:nvPr/>
        </p:nvCxnSpPr>
        <p:spPr>
          <a:xfrm>
            <a:off x="6966792" y="4539178"/>
            <a:ext cx="85677" cy="1861622"/>
          </a:xfrm>
          <a:prstGeom prst="curvedConnector2">
            <a:avLst/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85" idx="3"/>
            <a:endCxn id="78" idx="1"/>
          </p:cNvCxnSpPr>
          <p:nvPr/>
        </p:nvCxnSpPr>
        <p:spPr>
          <a:xfrm>
            <a:off x="6966792" y="4539178"/>
            <a:ext cx="577008" cy="659299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0800000">
            <a:off x="0" y="4125912"/>
            <a:ext cx="9144000" cy="0"/>
          </a:xfrm>
          <a:prstGeom prst="line">
            <a:avLst/>
          </a:prstGeom>
          <a:ln w="12700">
            <a:solidFill>
              <a:srgbClr val="3366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04800" y="4343400"/>
            <a:ext cx="2362200" cy="369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Watchdog XML feeds</a:t>
            </a:r>
          </a:p>
        </p:txBody>
      </p:sp>
      <p:cxnSp>
        <p:nvCxnSpPr>
          <p:cNvPr id="118" name="Curved Connector 117"/>
          <p:cNvCxnSpPr>
            <a:stCxn id="116" idx="3"/>
            <a:endCxn id="85" idx="1"/>
          </p:cNvCxnSpPr>
          <p:nvPr/>
        </p:nvCxnSpPr>
        <p:spPr>
          <a:xfrm>
            <a:off x="2667000" y="4528344"/>
            <a:ext cx="925513" cy="10834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400" y="2286000"/>
            <a:ext cx="16081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Shopping users</a:t>
            </a:r>
          </a:p>
        </p:txBody>
      </p:sp>
      <p:cxnSp>
        <p:nvCxnSpPr>
          <p:cNvPr id="122" name="Curved Connector 121"/>
          <p:cNvCxnSpPr>
            <a:stCxn id="121" idx="3"/>
          </p:cNvCxnSpPr>
          <p:nvPr/>
        </p:nvCxnSpPr>
        <p:spPr>
          <a:xfrm flipV="1">
            <a:off x="1760538" y="2438400"/>
            <a:ext cx="1897062" cy="170766"/>
          </a:xfrm>
          <a:prstGeom prst="curvedConnector3">
            <a:avLst>
              <a:gd name="adj1" fmla="val 50000"/>
            </a:avLst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Review prototypes with customer (and/or users), document the results</a:t>
            </a:r>
            <a:endParaRPr lang="en-US" dirty="0"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886200"/>
            <a:ext cx="2943225" cy="847725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grpSp>
        <p:nvGrpSpPr>
          <p:cNvPr id="28676" name="Group 10"/>
          <p:cNvGrpSpPr>
            <a:grpSpLocks/>
          </p:cNvGrpSpPr>
          <p:nvPr/>
        </p:nvGrpSpPr>
        <p:grpSpPr bwMode="auto">
          <a:xfrm>
            <a:off x="381000" y="2133600"/>
            <a:ext cx="2933700" cy="990600"/>
            <a:chOff x="609600" y="2667000"/>
            <a:chExt cx="2781300" cy="742950"/>
          </a:xfrm>
        </p:grpSpPr>
        <p:pic>
          <p:nvPicPr>
            <p:cNvPr id="2868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681288"/>
              <a:ext cx="118110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2667000"/>
              <a:ext cx="1209675" cy="742950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809999"/>
            <a:ext cx="1511302" cy="762001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28678" name="TextBox 8"/>
          <p:cNvSpPr txBox="1">
            <a:spLocks noChangeArrowheads="1"/>
          </p:cNvSpPr>
          <p:nvPr/>
        </p:nvSpPr>
        <p:spPr bwMode="auto">
          <a:xfrm>
            <a:off x="457200" y="1676400"/>
            <a:ext cx="230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More prototypes</a:t>
            </a:r>
          </a:p>
        </p:txBody>
      </p:sp>
      <p:sp>
        <p:nvSpPr>
          <p:cNvPr id="28679" name="TextBox 9"/>
          <p:cNvSpPr txBox="1">
            <a:spLocks noChangeArrowheads="1"/>
          </p:cNvSpPr>
          <p:nvPr/>
        </p:nvSpPr>
        <p:spPr bwMode="auto">
          <a:xfrm>
            <a:off x="457200" y="335280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And now an XML mockup</a:t>
            </a:r>
          </a:p>
        </p:txBody>
      </p:sp>
      <p:sp>
        <p:nvSpPr>
          <p:cNvPr id="28680" name="TextBox 11"/>
          <p:cNvSpPr txBox="1">
            <a:spLocks noChangeArrowheads="1"/>
          </p:cNvSpPr>
          <p:nvPr/>
        </p:nvSpPr>
        <p:spPr bwMode="auto">
          <a:xfrm>
            <a:off x="5943600" y="3429000"/>
            <a:ext cx="212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4648200" y="2514600"/>
            <a:ext cx="762000" cy="3657600"/>
          </a:xfrm>
          <a:prstGeom prst="rightBrace">
            <a:avLst/>
          </a:prstGeom>
          <a:ln w="25400">
            <a:solidFill>
              <a:srgbClr val="129E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rot="10800000" flipH="1">
            <a:off x="5410200" y="4343400"/>
            <a:ext cx="381000" cy="1588"/>
          </a:xfrm>
          <a:prstGeom prst="straightConnector1">
            <a:avLst/>
          </a:prstGeom>
          <a:ln w="25400">
            <a:solidFill>
              <a:srgbClr val="129E4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5562600"/>
            <a:ext cx="1228725" cy="8953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8684" name="TextBox 16"/>
          <p:cNvSpPr txBox="1">
            <a:spLocks noChangeArrowheads="1"/>
          </p:cNvSpPr>
          <p:nvPr/>
        </p:nvSpPr>
        <p:spPr bwMode="auto">
          <a:xfrm>
            <a:off x="457200" y="4724400"/>
            <a:ext cx="464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And lots of analysis &amp; discussion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about pros/cons/cost/schedule/etc.</a:t>
            </a: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5486400" y="53340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Let’s suppose that the XML feed architecture is selected, omitting XML feeds for now (to be added in later increment).</a:t>
            </a:r>
          </a:p>
        </p:txBody>
      </p:sp>
    </p:spTree>
    <p:extLst>
      <p:ext uri="{BB962C8B-B14F-4D97-AF65-F5344CB8AC3E}">
        <p14:creationId xmlns:p14="http://schemas.microsoft.com/office/powerpoint/2010/main" val="410219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</a:rPr>
              <a:t>Do you want to build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dog houses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sz="4000">
                <a:latin typeface="Calibri" charset="0"/>
              </a:rPr>
              <a:t/>
            </a:r>
            <a:br>
              <a:rPr lang="en-US" sz="4000">
                <a:latin typeface="Calibri" charset="0"/>
              </a:rPr>
            </a:br>
            <a:r>
              <a:rPr lang="en-US" sz="4000">
                <a:latin typeface="Calibri" charset="0"/>
              </a:rPr>
              <a:t>or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high rises</a:t>
            </a:r>
            <a:r>
              <a:rPr lang="ja-JP" altLang="en-US" sz="4000">
                <a:latin typeface="Calibri" charset="0"/>
              </a:rPr>
              <a:t>”</a:t>
            </a:r>
            <a:r>
              <a:rPr lang="en-US" sz="4000">
                <a:latin typeface="Calibri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If you want to build a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dog house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you can pretty much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start with a pile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of lumber, some nails, and a few basic tools, such as a hammer, saw, and tape measure. In a few hours,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with little prior planning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you'll likely end up with a dog house that's reasonably functional...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If you want to build a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high-rise</a:t>
            </a:r>
            <a:r>
              <a:rPr lang="en-US" sz="2200" i="1" dirty="0">
                <a:latin typeface="Calibri" charset="0"/>
              </a:rPr>
              <a:t> 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office building, it would be infinitely stupid for you to start with a pile of lumber, some nails, and a few basic tools. Because you are probably using other people's money, they will demand to have input into the size, shape, and style of the building.... You will want to </a:t>
            </a:r>
            <a:r>
              <a:rPr lang="en-US" sz="2200" b="1" i="1" dirty="0">
                <a:solidFill>
                  <a:srgbClr val="C00000"/>
                </a:solidFill>
                <a:latin typeface="Calibri" charset="0"/>
              </a:rPr>
              <a:t>do extensive planning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because the cost of failure is high. You will be just a part of a much larger group responsible for developing and deploying the building, and so the team will need all sorts of blueprints and models to communicate with one another....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i="1" dirty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-- Grady </a:t>
            </a:r>
            <a:r>
              <a:rPr lang="en-US" sz="2200" i="1" dirty="0" err="1">
                <a:solidFill>
                  <a:srgbClr val="595959"/>
                </a:solidFill>
                <a:latin typeface="Calibri" charset="0"/>
              </a:rPr>
              <a:t>Booch</a:t>
            </a:r>
            <a:r>
              <a:rPr lang="en-US" sz="2200" i="1" dirty="0">
                <a:solidFill>
                  <a:srgbClr val="595959"/>
                </a:solidFill>
                <a:latin typeface="Calibri" charset="0"/>
              </a:rPr>
              <a:t>, The Unified Modeling Language User Guide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96063"/>
            <a:ext cx="59261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http://www.amazon.com/Unified-Modeling-Language-Addison-Wesley-Technology/dp/0201571684</a:t>
            </a:r>
          </a:p>
        </p:txBody>
      </p:sp>
    </p:spTree>
    <p:extLst>
      <p:ext uri="{BB962C8B-B14F-4D97-AF65-F5344CB8AC3E}">
        <p14:creationId xmlns:p14="http://schemas.microsoft.com/office/powerpoint/2010/main" val="263051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Draft a menu of program designs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E-commerce interface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Make each product its own object?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Make each user account its own object?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“Hide” the database from the UI code?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What code should be put into “library” classes for reuse in future increments (e.g.: XML feeds)?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3657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Review prototypes with customer (and/or users), document the results</a:t>
            </a:r>
            <a:endParaRPr lang="en-US" dirty="0">
              <a:ea typeface="+mj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75" y="2562225"/>
            <a:ext cx="1181100" cy="7143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3424238"/>
            <a:ext cx="1181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238625"/>
            <a:ext cx="1181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457200" y="2105025"/>
            <a:ext cx="323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Heavyweight prototypes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96838" y="5326063"/>
            <a:ext cx="8891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These prototypes are pretty expensive to make, since they implement some interactivity.</a:t>
            </a:r>
          </a:p>
          <a:p>
            <a:pPr eaLnBrk="1" hangingPunct="1"/>
            <a:r>
              <a:rPr lang="en-US" sz="1800">
                <a:solidFill>
                  <a:schemeClr val="tx1"/>
                </a:solidFill>
              </a:rPr>
              <a:t>Therefore, they often are incorporated into the finished product (“evolutionary” prototypes).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267200" y="2133600"/>
            <a:ext cx="762000" cy="2971800"/>
          </a:xfrm>
          <a:prstGeom prst="rightBrace">
            <a:avLst/>
          </a:prstGeom>
          <a:ln w="25400">
            <a:solidFill>
              <a:srgbClr val="129E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rot="10800000" flipH="1" flipV="1">
            <a:off x="5029200" y="3619500"/>
            <a:ext cx="266700" cy="12700"/>
          </a:xfrm>
          <a:prstGeom prst="straightConnector1">
            <a:avLst/>
          </a:prstGeom>
          <a:ln w="25400">
            <a:solidFill>
              <a:srgbClr val="129E4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0" name="TextBox 12"/>
          <p:cNvSpPr txBox="1">
            <a:spLocks noChangeArrowheads="1"/>
          </p:cNvSpPr>
          <p:nvPr/>
        </p:nvSpPr>
        <p:spPr bwMode="auto">
          <a:xfrm>
            <a:off x="5867400" y="2743200"/>
            <a:ext cx="212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rgbClr val="404040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</a:rPr>
              <a:t>Documentation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3200400"/>
            <a:ext cx="1952625" cy="13811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848100" y="6596063"/>
            <a:ext cx="5295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http://www.flickr.com/photos/dullhunk/428079229/sizes/l/in/set-72157618027570984/</a:t>
            </a:r>
          </a:p>
        </p:txBody>
      </p:sp>
    </p:spTree>
    <p:extLst>
      <p:ext uri="{BB962C8B-B14F-4D97-AF65-F5344CB8AC3E}">
        <p14:creationId xmlns:p14="http://schemas.microsoft.com/office/powerpoint/2010/main" val="4631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Implementation, Testing, Operation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Wrap up increment #1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Manually load database with product data (including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ecofriendliness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data)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Finish coding basic UI for searching/ordering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Write tests, run tests, fix bugs, test some more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Deliver code to customer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Customer tests the code some more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Fix bugs, test, fix bugs, test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Deploy to public server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Fix bugs, test, fix bugs, test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2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Increment #2: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load eco-data from XML feeds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We already know this requirement—no need to return to the requirements phase for this!</a:t>
            </a:r>
          </a:p>
          <a:p>
            <a:pPr eaLnBrk="1" hangingPunct="1"/>
            <a:r>
              <a:rPr lang="en-US">
                <a:latin typeface="Calibri" charset="0"/>
              </a:rPr>
              <a:t>Return to review the alternative </a:t>
            </a:r>
            <a:r>
              <a:rPr lang="en-US" i="1">
                <a:latin typeface="Calibri" charset="0"/>
              </a:rPr>
              <a:t>architectures</a:t>
            </a:r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Create a menu of program designs, prototype and review, implement, test, send to operation, etc</a:t>
            </a:r>
          </a:p>
        </p:txBody>
      </p:sp>
    </p:spTree>
    <p:extLst>
      <p:ext uri="{BB962C8B-B14F-4D97-AF65-F5344CB8AC3E}">
        <p14:creationId xmlns:p14="http://schemas.microsoft.com/office/powerpoint/2010/main" val="134027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farm2.static.flickr.com/1253/696080093_51688a297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0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1905000"/>
            <a:ext cx="7848600" cy="1600200"/>
          </a:xfrm>
          <a:prstGeom prst="ellipse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  <a:alpha val="63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Increment #3 and beyond</a:t>
            </a: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52400" y="2170113"/>
            <a:ext cx="716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ctr" eaLnBrk="1" hangingPunct="1"/>
            <a:r>
              <a:rPr lang="en-US" sz="2800">
                <a:solidFill>
                  <a:schemeClr val="bg1"/>
                </a:solidFill>
                <a:latin typeface="Calibri" charset="0"/>
              </a:rPr>
              <a:t>Pay attention to users, discover new requirements - Spiral, spiral, spiral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596063"/>
            <a:ext cx="347027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http://www.flickr.com/photos/villes/696080093/sizes/o/</a:t>
            </a:r>
          </a:p>
        </p:txBody>
      </p:sp>
    </p:spTree>
    <p:extLst>
      <p:ext uri="{BB962C8B-B14F-4D97-AF65-F5344CB8AC3E}">
        <p14:creationId xmlns:p14="http://schemas.microsoft.com/office/powerpoint/2010/main" val="350254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What’s next for you?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Submit your Vision Statements</a:t>
            </a:r>
          </a:p>
          <a:p>
            <a:pPr lvl="1"/>
            <a:r>
              <a:rPr lang="en-US" dirty="0" smtClean="0">
                <a:latin typeface="Calibri" charset="0"/>
              </a:rPr>
              <a:t>Canvas assignment</a:t>
            </a:r>
          </a:p>
          <a:p>
            <a:pPr eaLnBrk="1" hangingPunct="1"/>
            <a:r>
              <a:rPr lang="en-US" dirty="0" smtClean="0">
                <a:solidFill>
                  <a:srgbClr val="B00000"/>
                </a:solidFill>
                <a:latin typeface="Calibri" charset="0"/>
              </a:rPr>
              <a:t>Vote </a:t>
            </a:r>
            <a:r>
              <a:rPr lang="en-US" dirty="0" smtClean="0">
                <a:latin typeface="Calibri" charset="0"/>
              </a:rPr>
              <a:t>online for </a:t>
            </a:r>
            <a:r>
              <a:rPr lang="en-US" dirty="0">
                <a:latin typeface="Calibri" charset="0"/>
              </a:rPr>
              <a:t>vision statements: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Which visions capture your imagination???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No, you</a:t>
            </a:r>
            <a:r>
              <a:rPr lang="en-US" dirty="0">
                <a:solidFill>
                  <a:srgbClr val="B00000"/>
                </a:solidFill>
                <a:latin typeface="Calibri" charset="0"/>
              </a:rPr>
              <a:t> cannot vote </a:t>
            </a:r>
            <a:r>
              <a:rPr lang="en-US" dirty="0">
                <a:latin typeface="Calibri" charset="0"/>
              </a:rPr>
              <a:t>for your own.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You can vote for more than one (for a </a:t>
            </a:r>
            <a:r>
              <a:rPr lang="en-US" i="1" dirty="0" smtClean="0">
                <a:latin typeface="Calibri" charset="0"/>
              </a:rPr>
              <a:t>few – max 5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</a:rPr>
              <a:t>We’ll </a:t>
            </a:r>
            <a:r>
              <a:rPr lang="en-US" dirty="0">
                <a:latin typeface="Calibri" charset="0"/>
              </a:rPr>
              <a:t>assign you to a team, based on your vote(s)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One vision per team: that’s the system that your team will design using a waterfall </a:t>
            </a:r>
            <a:r>
              <a:rPr lang="en-US" dirty="0" smtClean="0">
                <a:latin typeface="Calibri" charset="0"/>
              </a:rPr>
              <a:t>process</a:t>
            </a:r>
          </a:p>
          <a:p>
            <a:pPr lvl="1"/>
            <a:r>
              <a:rPr lang="en-US" dirty="0"/>
              <a:t>Teams assigned…(next) Monday!!!</a:t>
            </a:r>
          </a:p>
          <a:p>
            <a:pPr lvl="2"/>
            <a:r>
              <a:rPr lang="en-US" dirty="0"/>
              <a:t>Open Piazza posts to introduce yourselves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Voting through Google Forms - instructions </a:t>
            </a:r>
            <a:r>
              <a:rPr lang="en-US" dirty="0" smtClean="0"/>
              <a:t>will be </a:t>
            </a:r>
            <a:r>
              <a:rPr lang="en-US" dirty="0" smtClean="0"/>
              <a:t>announced soon</a:t>
            </a:r>
            <a:r>
              <a:rPr lang="en-US" dirty="0" smtClean="0"/>
              <a:t>…</a:t>
            </a:r>
            <a:endParaRPr lang="en-US" dirty="0"/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66645"/>
            <a:ext cx="8407400" cy="3800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91200"/>
            <a:ext cx="3327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some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Accessing Syllabus, Schedule – Canvas</a:t>
            </a:r>
          </a:p>
          <a:p>
            <a:r>
              <a:rPr lang="en-US" dirty="0" smtClean="0"/>
              <a:t>Piazza – the place to get answers</a:t>
            </a:r>
          </a:p>
          <a:p>
            <a:r>
              <a:rPr lang="en-US" dirty="0" smtClean="0"/>
              <a:t>Announcements – Canvas or Piazza?</a:t>
            </a:r>
          </a:p>
          <a:p>
            <a:r>
              <a:rPr lang="en-US" dirty="0" smtClean="0"/>
              <a:t>Why no laptop policy?</a:t>
            </a:r>
          </a:p>
          <a:p>
            <a:endParaRPr lang="en-US" dirty="0"/>
          </a:p>
          <a:p>
            <a:r>
              <a:rPr lang="en-US" dirty="0" smtClean="0"/>
              <a:t>Assignment – Vision V1 – due today: 11:59 pm</a:t>
            </a:r>
          </a:p>
          <a:p>
            <a:pPr lvl="1"/>
            <a:r>
              <a:rPr lang="en-US" dirty="0" smtClean="0"/>
              <a:t>Submit to vision-v1-DUE (09/29)</a:t>
            </a:r>
          </a:p>
          <a:p>
            <a:pPr lvl="1"/>
            <a:r>
              <a:rPr lang="en-US" dirty="0" smtClean="0"/>
              <a:t>Voting </a:t>
            </a:r>
            <a:r>
              <a:rPr lang="en-US" dirty="0" smtClean="0"/>
              <a:t>on </a:t>
            </a:r>
            <a:r>
              <a:rPr lang="en-US" dirty="0" smtClean="0"/>
              <a:t>Friday!</a:t>
            </a:r>
            <a:r>
              <a:rPr lang="en-US" dirty="0" smtClean="0"/>
              <a:t>!</a:t>
            </a:r>
          </a:p>
          <a:p>
            <a:pPr marL="7315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Development process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Process = a set of ordered tasks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Typical software tasks: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Figuring out what the system should do (</a:t>
            </a:r>
            <a:r>
              <a:rPr lang="en-US" sz="2000" i="1" dirty="0">
                <a:solidFill>
                  <a:srgbClr val="C00000"/>
                </a:solidFill>
                <a:latin typeface="Calibri" charset="0"/>
              </a:rPr>
              <a:t>requirements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Figuring out how the system should do it (</a:t>
            </a:r>
            <a:r>
              <a:rPr lang="en-US" sz="2000" i="1" dirty="0">
                <a:solidFill>
                  <a:srgbClr val="C00000"/>
                </a:solidFill>
                <a:latin typeface="Calibri" charset="0"/>
              </a:rPr>
              <a:t>design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Writing the code for the system (</a:t>
            </a:r>
            <a:r>
              <a:rPr lang="en-US" sz="2000" i="1" dirty="0">
                <a:solidFill>
                  <a:srgbClr val="C00000"/>
                </a:solidFill>
                <a:latin typeface="Calibri" charset="0"/>
              </a:rPr>
              <a:t>implementation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Making sure that the code is right (</a:t>
            </a:r>
            <a:r>
              <a:rPr lang="en-US" sz="2000" i="1" dirty="0">
                <a:solidFill>
                  <a:srgbClr val="C00000"/>
                </a:solidFill>
                <a:latin typeface="Calibri" charset="0"/>
              </a:rPr>
              <a:t>testing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Using the system (</a:t>
            </a:r>
            <a:r>
              <a:rPr lang="en-US" sz="2000" i="1" dirty="0">
                <a:solidFill>
                  <a:srgbClr val="C00000"/>
                </a:solidFill>
                <a:latin typeface="Calibri" charset="0"/>
              </a:rPr>
              <a:t>operation</a:t>
            </a:r>
            <a:r>
              <a:rPr lang="en-US" sz="2000" dirty="0">
                <a:latin typeface="Calibri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Should imply some </a:t>
            </a:r>
            <a:r>
              <a:rPr lang="en-US" sz="2400" i="1" dirty="0">
                <a:solidFill>
                  <a:srgbClr val="C00000"/>
                </a:solidFill>
                <a:latin typeface="Calibri" charset="0"/>
              </a:rPr>
              <a:t>planning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Calibri" charset="0"/>
              </a:rPr>
              <a:t>risk management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Different processes order tasks differently</a:t>
            </a:r>
          </a:p>
        </p:txBody>
      </p:sp>
    </p:spTree>
    <p:extLst>
      <p:ext uri="{BB962C8B-B14F-4D97-AF65-F5344CB8AC3E}">
        <p14:creationId xmlns:p14="http://schemas.microsoft.com/office/powerpoint/2010/main" val="133417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Requirements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352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Ways to figure out what the system should do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pPr lvl="1">
              <a:buFont typeface="Arial" charset="0"/>
              <a:buChar char="–"/>
            </a:pPr>
            <a:r>
              <a:rPr lang="en-US" sz="2400" dirty="0" smtClean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Get 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the customers to write down what they want</a:t>
            </a:r>
          </a:p>
          <a:p>
            <a:pPr lvl="1">
              <a:buFont typeface="Arial" charset="0"/>
              <a:buChar char="–"/>
            </a:pP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Talk with customers and make some diagrams</a:t>
            </a:r>
          </a:p>
          <a:p>
            <a:pPr lvl="1">
              <a:buFont typeface="Arial" charset="0"/>
              <a:buChar char="–"/>
            </a:pP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Watch users in </a:t>
            </a:r>
            <a:r>
              <a:rPr lang="ja-JP" alt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“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daily life</a:t>
            </a:r>
            <a:r>
              <a:rPr lang="ja-JP" alt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”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 to see what they need</a:t>
            </a:r>
          </a:p>
          <a:p>
            <a:pPr lvl="1">
              <a:buFont typeface="Arial" charset="0"/>
              <a:buChar char="–"/>
            </a:pP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Look up the requirements from a standards body</a:t>
            </a:r>
          </a:p>
          <a:p>
            <a:pPr lvl="1">
              <a:buFont typeface="Arial" charset="0"/>
              <a:buChar char="–"/>
            </a:pPr>
            <a:r>
              <a:rPr lang="en-US" sz="2400" dirty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Gather with customers, users, and your fellow engineers to discuss/argue/negotiate a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ea typeface="ＭＳ Ｐゴシック" charset="0"/>
              </a:rPr>
              <a:t>contract</a:t>
            </a:r>
            <a:endParaRPr lang="en-US" sz="28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49658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B00000"/>
                </a:solidFill>
                <a:latin typeface="Calibri" charset="0"/>
              </a:rPr>
              <a:t>Any combination, variation, or extension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7870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Design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Architectural design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Figuring out the overall </a:t>
            </a:r>
            <a:r>
              <a:rPr lang="en-US" i="1" dirty="0">
                <a:latin typeface="Calibri" charset="0"/>
              </a:rPr>
              <a:t>structure</a:t>
            </a:r>
            <a:r>
              <a:rPr lang="en-US" dirty="0">
                <a:latin typeface="Calibri" charset="0"/>
              </a:rPr>
              <a:t> of the system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What components should be in the system?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How should the components be connected?</a:t>
            </a:r>
          </a:p>
          <a:p>
            <a:pPr lvl="2"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Program design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Figuring out how </a:t>
            </a:r>
            <a:r>
              <a:rPr lang="en-US" i="1" dirty="0">
                <a:latin typeface="Calibri" charset="0"/>
              </a:rPr>
              <a:t>code</a:t>
            </a:r>
            <a:r>
              <a:rPr lang="en-US" dirty="0">
                <a:latin typeface="Calibri" charset="0"/>
              </a:rPr>
              <a:t> should be organized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How should each component’s code be distributed among classes and/or functions?</a:t>
            </a:r>
          </a:p>
          <a:p>
            <a:pPr lvl="2" eaLnBrk="1" hangingPunct="1"/>
            <a:endParaRPr lang="en-US" dirty="0">
              <a:latin typeface="Calibri" charset="0"/>
            </a:endParaRPr>
          </a:p>
          <a:p>
            <a:pPr lvl="2"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2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8801</TotalTime>
  <Words>3275</Words>
  <Application>Microsoft Macintosh PowerPoint</Application>
  <PresentationFormat>On-screen Show (4:3)</PresentationFormat>
  <Paragraphs>503</Paragraphs>
  <Slides>45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Oriel</vt:lpstr>
      <vt:lpstr>Software Engineering Processes</vt:lpstr>
      <vt:lpstr>Do you want to build “dog houses” or “high rises”?</vt:lpstr>
      <vt:lpstr>Do you want to build “dog houses” or “high rises”?</vt:lpstr>
      <vt:lpstr>Do you want to build “dog houses” or “high rises”?</vt:lpstr>
      <vt:lpstr>Processes</vt:lpstr>
      <vt:lpstr>But first, some housekeeping</vt:lpstr>
      <vt:lpstr>Development process </vt:lpstr>
      <vt:lpstr>Requirements analysis</vt:lpstr>
      <vt:lpstr>Design</vt:lpstr>
      <vt:lpstr>Implementation</vt:lpstr>
      <vt:lpstr>Testing</vt:lpstr>
      <vt:lpstr>Operation</vt:lpstr>
      <vt:lpstr>So…. What does a process look like?</vt:lpstr>
      <vt:lpstr>Waterfall</vt:lpstr>
      <vt:lpstr>Waterfall</vt:lpstr>
      <vt:lpstr>Drawbacks of The Waterfall Model</vt:lpstr>
      <vt:lpstr>Waterfall</vt:lpstr>
      <vt:lpstr>Waterfall (a more realistic view)</vt:lpstr>
      <vt:lpstr>Waterfall (even more realism)</vt:lpstr>
      <vt:lpstr>Boehm’s Spiral Model (1986)</vt:lpstr>
      <vt:lpstr>Spiral kinds of processes</vt:lpstr>
      <vt:lpstr>Spiral kinds of processes</vt:lpstr>
      <vt:lpstr>Spiral kinds of processes</vt:lpstr>
      <vt:lpstr>Agile kinds of processes</vt:lpstr>
      <vt:lpstr>Agile Methods: Examples of Agile Process</vt:lpstr>
      <vt:lpstr>Agile Methods: Examples of Agile Process</vt:lpstr>
      <vt:lpstr>Contrasting these kinds of processes</vt:lpstr>
      <vt:lpstr>When to choose a particular kind of process</vt:lpstr>
      <vt:lpstr>What kind of process would you prefer to use for…?</vt:lpstr>
      <vt:lpstr>Other Flavors</vt:lpstr>
      <vt:lpstr>Rapid Prototyping / Waterfall</vt:lpstr>
      <vt:lpstr>Incremental Delivery / Waterfall</vt:lpstr>
      <vt:lpstr>How to decide on iterative vs. incremental development</vt:lpstr>
      <vt:lpstr>PowerPoint Presentation</vt:lpstr>
      <vt:lpstr>Example: Incremental spiral development of an e-commerce site</vt:lpstr>
      <vt:lpstr>Draft a menu of requirements</vt:lpstr>
      <vt:lpstr>Review prototypes with customer (and/or users), document the results</vt:lpstr>
      <vt:lpstr>Draft a menu of architectures</vt:lpstr>
      <vt:lpstr>Review prototypes with customer (and/or users), document the results</vt:lpstr>
      <vt:lpstr>Draft a menu of program designs</vt:lpstr>
      <vt:lpstr>Review prototypes with customer (and/or users), document the results</vt:lpstr>
      <vt:lpstr>Implementation, Testing, Operation</vt:lpstr>
      <vt:lpstr>Increment #2:  load eco-data from XML feeds</vt:lpstr>
      <vt:lpstr>Increment #3 and beyond</vt:lpstr>
      <vt:lpstr>What’s next for you?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453</cp:revision>
  <cp:lastPrinted>2012-08-20T22:15:29Z</cp:lastPrinted>
  <dcterms:created xsi:type="dcterms:W3CDTF">2011-08-23T15:20:28Z</dcterms:created>
  <dcterms:modified xsi:type="dcterms:W3CDTF">2015-09-29T22:34:12Z</dcterms:modified>
</cp:coreProperties>
</file>