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8"/>
  </p:notesMasterIdLst>
  <p:handoutMasterIdLst>
    <p:handoutMasterId r:id="rId39"/>
  </p:handoutMasterIdLst>
  <p:sldIdLst>
    <p:sldId id="258" r:id="rId2"/>
    <p:sldId id="259" r:id="rId3"/>
    <p:sldId id="260" r:id="rId4"/>
    <p:sldId id="296" r:id="rId5"/>
    <p:sldId id="262" r:id="rId6"/>
    <p:sldId id="288" r:id="rId7"/>
    <p:sldId id="284" r:id="rId8"/>
    <p:sldId id="263" r:id="rId9"/>
    <p:sldId id="264" r:id="rId10"/>
    <p:sldId id="292" r:id="rId11"/>
    <p:sldId id="265" r:id="rId12"/>
    <p:sldId id="266" r:id="rId13"/>
    <p:sldId id="267" r:id="rId14"/>
    <p:sldId id="268" r:id="rId15"/>
    <p:sldId id="269" r:id="rId16"/>
    <p:sldId id="270" r:id="rId17"/>
    <p:sldId id="271" r:id="rId18"/>
    <p:sldId id="272" r:id="rId19"/>
    <p:sldId id="273" r:id="rId20"/>
    <p:sldId id="285" r:id="rId21"/>
    <p:sldId id="274" r:id="rId22"/>
    <p:sldId id="275" r:id="rId23"/>
    <p:sldId id="276" r:id="rId24"/>
    <p:sldId id="286" r:id="rId25"/>
    <p:sldId id="278" r:id="rId26"/>
    <p:sldId id="279" r:id="rId27"/>
    <p:sldId id="301" r:id="rId28"/>
    <p:sldId id="297" r:id="rId29"/>
    <p:sldId id="298" r:id="rId30"/>
    <p:sldId id="299" r:id="rId31"/>
    <p:sldId id="300" r:id="rId32"/>
    <p:sldId id="293" r:id="rId33"/>
    <p:sldId id="294" r:id="rId34"/>
    <p:sldId id="295" r:id="rId35"/>
    <p:sldId id="287" r:id="rId36"/>
    <p:sldId id="281" r:id="rId3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B00000"/>
    <a:srgbClr val="FE5F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47" autoAdjust="0"/>
    <p:restoredTop sz="86587" autoAdjust="0"/>
  </p:normalViewPr>
  <p:slideViewPr>
    <p:cSldViewPr>
      <p:cViewPr>
        <p:scale>
          <a:sx n="94" d="100"/>
          <a:sy n="94" d="100"/>
        </p:scale>
        <p:origin x="-77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490"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A2C23E42-9E75-49F6-8269-E5F78871D9C0}" type="datetimeFigureOut">
              <a:rPr lang="en-US" smtClean="0"/>
              <a:pPr/>
              <a:t>9/30/15</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50FC0C77-309F-49B9-A1DE-C292518BDBE5}" type="slidenum">
              <a:rPr lang="en-US" smtClean="0"/>
              <a:pPr/>
              <a:t>‹#›</a:t>
            </a:fld>
            <a:endParaRPr lang="en-US"/>
          </a:p>
        </p:txBody>
      </p:sp>
    </p:spTree>
    <p:extLst>
      <p:ext uri="{BB962C8B-B14F-4D97-AF65-F5344CB8AC3E}">
        <p14:creationId xmlns:p14="http://schemas.microsoft.com/office/powerpoint/2010/main" val="24683026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6FD28C31-7109-4CCC-AD93-EF45F2801D2E}" type="datetimeFigureOut">
              <a:rPr lang="en-US" smtClean="0"/>
              <a:pPr/>
              <a:t>9/30/15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1583F039-B55D-49A2-8B86-BDD989500E15}" type="slidenum">
              <a:rPr lang="en-US" smtClean="0"/>
              <a:pPr/>
              <a:t>‹#›</a:t>
            </a:fld>
            <a:endParaRPr lang="en-US"/>
          </a:p>
        </p:txBody>
      </p:sp>
    </p:spTree>
    <p:extLst>
      <p:ext uri="{BB962C8B-B14F-4D97-AF65-F5344CB8AC3E}">
        <p14:creationId xmlns:p14="http://schemas.microsoft.com/office/powerpoint/2010/main" val="188329729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Calibri" charset="0"/>
                <a:ea typeface="ＭＳ Ｐゴシック" charset="0"/>
              </a:defRPr>
            </a:lvl1pPr>
            <a:lvl2pPr marL="785372" indent="-302066">
              <a:defRPr sz="1300">
                <a:solidFill>
                  <a:schemeClr val="tx1"/>
                </a:solidFill>
                <a:latin typeface="Calibri" charset="0"/>
                <a:ea typeface="ＭＳ Ｐゴシック" charset="0"/>
              </a:defRPr>
            </a:lvl2pPr>
            <a:lvl3pPr marL="1208265" indent="-241653">
              <a:defRPr sz="1300">
                <a:solidFill>
                  <a:schemeClr val="tx1"/>
                </a:solidFill>
                <a:latin typeface="Calibri" charset="0"/>
                <a:ea typeface="ＭＳ Ｐゴシック" charset="0"/>
              </a:defRPr>
            </a:lvl3pPr>
            <a:lvl4pPr marL="1691571" indent="-241653">
              <a:defRPr sz="1300">
                <a:solidFill>
                  <a:schemeClr val="tx1"/>
                </a:solidFill>
                <a:latin typeface="Calibri" charset="0"/>
                <a:ea typeface="ＭＳ Ｐゴシック" charset="0"/>
              </a:defRPr>
            </a:lvl4pPr>
            <a:lvl5pPr marL="2174878" indent="-241653">
              <a:defRPr sz="1300">
                <a:solidFill>
                  <a:schemeClr val="tx1"/>
                </a:solidFill>
                <a:latin typeface="Calibri" charset="0"/>
                <a:ea typeface="ＭＳ Ｐゴシック" charset="0"/>
              </a:defRPr>
            </a:lvl5pPr>
            <a:lvl6pPr marL="2658184" indent="-241653" eaLnBrk="0" fontAlgn="base" hangingPunct="0">
              <a:spcBef>
                <a:spcPct val="30000"/>
              </a:spcBef>
              <a:spcAft>
                <a:spcPct val="0"/>
              </a:spcAft>
              <a:defRPr sz="1300">
                <a:solidFill>
                  <a:schemeClr val="tx1"/>
                </a:solidFill>
                <a:latin typeface="Calibri" charset="0"/>
                <a:ea typeface="ＭＳ Ｐゴシック" charset="0"/>
              </a:defRPr>
            </a:lvl6pPr>
            <a:lvl7pPr marL="3141490" indent="-241653" eaLnBrk="0" fontAlgn="base" hangingPunct="0">
              <a:spcBef>
                <a:spcPct val="30000"/>
              </a:spcBef>
              <a:spcAft>
                <a:spcPct val="0"/>
              </a:spcAft>
              <a:defRPr sz="1300">
                <a:solidFill>
                  <a:schemeClr val="tx1"/>
                </a:solidFill>
                <a:latin typeface="Calibri" charset="0"/>
                <a:ea typeface="ＭＳ Ｐゴシック" charset="0"/>
              </a:defRPr>
            </a:lvl7pPr>
            <a:lvl8pPr marL="3624796" indent="-241653" eaLnBrk="0" fontAlgn="base" hangingPunct="0">
              <a:spcBef>
                <a:spcPct val="30000"/>
              </a:spcBef>
              <a:spcAft>
                <a:spcPct val="0"/>
              </a:spcAft>
              <a:defRPr sz="1300">
                <a:solidFill>
                  <a:schemeClr val="tx1"/>
                </a:solidFill>
                <a:latin typeface="Calibri" charset="0"/>
                <a:ea typeface="ＭＳ Ｐゴシック" charset="0"/>
              </a:defRPr>
            </a:lvl8pPr>
            <a:lvl9pPr marL="4108102" indent="-241653" eaLnBrk="0" fontAlgn="base" hangingPunct="0">
              <a:spcBef>
                <a:spcPct val="30000"/>
              </a:spcBef>
              <a:spcAft>
                <a:spcPct val="0"/>
              </a:spcAft>
              <a:defRPr sz="1300">
                <a:solidFill>
                  <a:schemeClr val="tx1"/>
                </a:solidFill>
                <a:latin typeface="Calibri" charset="0"/>
                <a:ea typeface="ＭＳ Ｐゴシック" charset="0"/>
              </a:defRPr>
            </a:lvl9pPr>
          </a:lstStyle>
          <a:p>
            <a:fld id="{C3B8F687-45B4-7445-9424-ABE314B148AC}" type="slidenum">
              <a:rPr lang="en-US"/>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1583F039-B55D-49A2-8B86-BDD989500E15}"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r>
              <a:rPr lang="en-US" dirty="0" smtClean="0">
                <a:latin typeface="Calibri" charset="0"/>
              </a:rPr>
              <a:t>39.8%</a:t>
            </a:r>
            <a:endParaRPr lang="en-US" dirty="0">
              <a:latin typeface="Calibri" charset="0"/>
            </a:endParaRPr>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Calibri" charset="0"/>
                <a:ea typeface="ＭＳ Ｐゴシック" charset="0"/>
              </a:defRPr>
            </a:lvl1pPr>
            <a:lvl2pPr marL="785372" indent="-302066">
              <a:defRPr sz="1300">
                <a:solidFill>
                  <a:schemeClr val="tx1"/>
                </a:solidFill>
                <a:latin typeface="Calibri" charset="0"/>
                <a:ea typeface="ＭＳ Ｐゴシック" charset="0"/>
              </a:defRPr>
            </a:lvl2pPr>
            <a:lvl3pPr marL="1208265" indent="-241653">
              <a:defRPr sz="1300">
                <a:solidFill>
                  <a:schemeClr val="tx1"/>
                </a:solidFill>
                <a:latin typeface="Calibri" charset="0"/>
                <a:ea typeface="ＭＳ Ｐゴシック" charset="0"/>
              </a:defRPr>
            </a:lvl3pPr>
            <a:lvl4pPr marL="1691571" indent="-241653">
              <a:defRPr sz="1300">
                <a:solidFill>
                  <a:schemeClr val="tx1"/>
                </a:solidFill>
                <a:latin typeface="Calibri" charset="0"/>
                <a:ea typeface="ＭＳ Ｐゴシック" charset="0"/>
              </a:defRPr>
            </a:lvl4pPr>
            <a:lvl5pPr marL="2174878" indent="-241653">
              <a:defRPr sz="1300">
                <a:solidFill>
                  <a:schemeClr val="tx1"/>
                </a:solidFill>
                <a:latin typeface="Calibri" charset="0"/>
                <a:ea typeface="ＭＳ Ｐゴシック" charset="0"/>
              </a:defRPr>
            </a:lvl5pPr>
            <a:lvl6pPr marL="2658184" indent="-241653" eaLnBrk="0" fontAlgn="base" hangingPunct="0">
              <a:spcBef>
                <a:spcPct val="30000"/>
              </a:spcBef>
              <a:spcAft>
                <a:spcPct val="0"/>
              </a:spcAft>
              <a:defRPr sz="1300">
                <a:solidFill>
                  <a:schemeClr val="tx1"/>
                </a:solidFill>
                <a:latin typeface="Calibri" charset="0"/>
                <a:ea typeface="ＭＳ Ｐゴシック" charset="0"/>
              </a:defRPr>
            </a:lvl6pPr>
            <a:lvl7pPr marL="3141490" indent="-241653" eaLnBrk="0" fontAlgn="base" hangingPunct="0">
              <a:spcBef>
                <a:spcPct val="30000"/>
              </a:spcBef>
              <a:spcAft>
                <a:spcPct val="0"/>
              </a:spcAft>
              <a:defRPr sz="1300">
                <a:solidFill>
                  <a:schemeClr val="tx1"/>
                </a:solidFill>
                <a:latin typeface="Calibri" charset="0"/>
                <a:ea typeface="ＭＳ Ｐゴシック" charset="0"/>
              </a:defRPr>
            </a:lvl7pPr>
            <a:lvl8pPr marL="3624796" indent="-241653" eaLnBrk="0" fontAlgn="base" hangingPunct="0">
              <a:spcBef>
                <a:spcPct val="30000"/>
              </a:spcBef>
              <a:spcAft>
                <a:spcPct val="0"/>
              </a:spcAft>
              <a:defRPr sz="1300">
                <a:solidFill>
                  <a:schemeClr val="tx1"/>
                </a:solidFill>
                <a:latin typeface="Calibri" charset="0"/>
                <a:ea typeface="ＭＳ Ｐゴシック" charset="0"/>
              </a:defRPr>
            </a:lvl8pPr>
            <a:lvl9pPr marL="4108102" indent="-241653" eaLnBrk="0" fontAlgn="base" hangingPunct="0">
              <a:spcBef>
                <a:spcPct val="30000"/>
              </a:spcBef>
              <a:spcAft>
                <a:spcPct val="0"/>
              </a:spcAft>
              <a:defRPr sz="1300">
                <a:solidFill>
                  <a:schemeClr val="tx1"/>
                </a:solidFill>
                <a:latin typeface="Calibri" charset="0"/>
                <a:ea typeface="ＭＳ Ｐゴシック" charset="0"/>
              </a:defRPr>
            </a:lvl9pPr>
          </a:lstStyle>
          <a:p>
            <a:fld id="{D7900C72-EBFA-3D43-8B88-864D25C0DB14}" type="slidenum">
              <a:rPr lang="en-US"/>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Calibri" charset="0"/>
                <a:ea typeface="ＭＳ Ｐゴシック" charset="0"/>
              </a:defRPr>
            </a:lvl1pPr>
            <a:lvl2pPr marL="785372" indent="-302066">
              <a:defRPr sz="1300">
                <a:solidFill>
                  <a:schemeClr val="tx1"/>
                </a:solidFill>
                <a:latin typeface="Calibri" charset="0"/>
                <a:ea typeface="ＭＳ Ｐゴシック" charset="0"/>
              </a:defRPr>
            </a:lvl2pPr>
            <a:lvl3pPr marL="1208265" indent="-241653">
              <a:defRPr sz="1300">
                <a:solidFill>
                  <a:schemeClr val="tx1"/>
                </a:solidFill>
                <a:latin typeface="Calibri" charset="0"/>
                <a:ea typeface="ＭＳ Ｐゴシック" charset="0"/>
              </a:defRPr>
            </a:lvl3pPr>
            <a:lvl4pPr marL="1691571" indent="-241653">
              <a:defRPr sz="1300">
                <a:solidFill>
                  <a:schemeClr val="tx1"/>
                </a:solidFill>
                <a:latin typeface="Calibri" charset="0"/>
                <a:ea typeface="ＭＳ Ｐゴシック" charset="0"/>
              </a:defRPr>
            </a:lvl4pPr>
            <a:lvl5pPr marL="2174878" indent="-241653">
              <a:defRPr sz="1300">
                <a:solidFill>
                  <a:schemeClr val="tx1"/>
                </a:solidFill>
                <a:latin typeface="Calibri" charset="0"/>
                <a:ea typeface="ＭＳ Ｐゴシック" charset="0"/>
              </a:defRPr>
            </a:lvl5pPr>
            <a:lvl6pPr marL="2658184" indent="-241653" eaLnBrk="0" fontAlgn="base" hangingPunct="0">
              <a:spcBef>
                <a:spcPct val="30000"/>
              </a:spcBef>
              <a:spcAft>
                <a:spcPct val="0"/>
              </a:spcAft>
              <a:defRPr sz="1300">
                <a:solidFill>
                  <a:schemeClr val="tx1"/>
                </a:solidFill>
                <a:latin typeface="Calibri" charset="0"/>
                <a:ea typeface="ＭＳ Ｐゴシック" charset="0"/>
              </a:defRPr>
            </a:lvl6pPr>
            <a:lvl7pPr marL="3141490" indent="-241653" eaLnBrk="0" fontAlgn="base" hangingPunct="0">
              <a:spcBef>
                <a:spcPct val="30000"/>
              </a:spcBef>
              <a:spcAft>
                <a:spcPct val="0"/>
              </a:spcAft>
              <a:defRPr sz="1300">
                <a:solidFill>
                  <a:schemeClr val="tx1"/>
                </a:solidFill>
                <a:latin typeface="Calibri" charset="0"/>
                <a:ea typeface="ＭＳ Ｐゴシック" charset="0"/>
              </a:defRPr>
            </a:lvl7pPr>
            <a:lvl8pPr marL="3624796" indent="-241653" eaLnBrk="0" fontAlgn="base" hangingPunct="0">
              <a:spcBef>
                <a:spcPct val="30000"/>
              </a:spcBef>
              <a:spcAft>
                <a:spcPct val="0"/>
              </a:spcAft>
              <a:defRPr sz="1300">
                <a:solidFill>
                  <a:schemeClr val="tx1"/>
                </a:solidFill>
                <a:latin typeface="Calibri" charset="0"/>
                <a:ea typeface="ＭＳ Ｐゴシック" charset="0"/>
              </a:defRPr>
            </a:lvl8pPr>
            <a:lvl9pPr marL="4108102" indent="-241653" eaLnBrk="0" fontAlgn="base" hangingPunct="0">
              <a:spcBef>
                <a:spcPct val="30000"/>
              </a:spcBef>
              <a:spcAft>
                <a:spcPct val="0"/>
              </a:spcAft>
              <a:defRPr sz="1300">
                <a:solidFill>
                  <a:schemeClr val="tx1"/>
                </a:solidFill>
                <a:latin typeface="Calibri" charset="0"/>
                <a:ea typeface="ＭＳ Ｐゴシック" charset="0"/>
              </a:defRPr>
            </a:lvl9pPr>
          </a:lstStyle>
          <a:p>
            <a:fld id="{E6BCC984-093A-1D4E-906F-73801AD19B59}" type="slidenum">
              <a:rPr lang="en-US"/>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Aft>
                <a:spcPts val="0"/>
              </a:spcAft>
              <a:buFont typeface="Arial" panose="020B0604020202020204" pitchFamily="34" charset="0"/>
              <a:buChar char="•"/>
              <a:defRPr/>
            </a:pPr>
            <a:r>
              <a:rPr lang="en-US" dirty="0" smtClean="0">
                <a:ea typeface="+mn-ea"/>
                <a:cs typeface="+mn-cs"/>
              </a:rPr>
              <a:t>Reliability</a:t>
            </a:r>
          </a:p>
          <a:p>
            <a:pPr eaLnBrk="1" fontAlgn="auto" hangingPunct="1">
              <a:spcAft>
                <a:spcPts val="0"/>
              </a:spcAft>
              <a:buFont typeface="Arial" panose="020B0604020202020204" pitchFamily="34" charset="0"/>
              <a:buChar char="•"/>
              <a:defRPr/>
            </a:pPr>
            <a:r>
              <a:rPr lang="en-US" dirty="0" smtClean="0">
                <a:ea typeface="+mn-ea"/>
                <a:cs typeface="+mn-cs"/>
              </a:rPr>
              <a:t>Efficiency</a:t>
            </a:r>
          </a:p>
          <a:p>
            <a:pPr eaLnBrk="1" fontAlgn="auto" hangingPunct="1">
              <a:spcAft>
                <a:spcPts val="0"/>
              </a:spcAft>
              <a:buFont typeface="Arial" panose="020B0604020202020204" pitchFamily="34" charset="0"/>
              <a:buChar char="•"/>
              <a:defRPr/>
            </a:pPr>
            <a:r>
              <a:rPr lang="en-US" dirty="0" smtClean="0">
                <a:ea typeface="+mn-ea"/>
                <a:cs typeface="+mn-cs"/>
              </a:rPr>
              <a:t>Integrity</a:t>
            </a:r>
          </a:p>
          <a:p>
            <a:pPr eaLnBrk="1" fontAlgn="auto" hangingPunct="1">
              <a:spcAft>
                <a:spcPts val="0"/>
              </a:spcAft>
              <a:buFont typeface="Arial" panose="020B0604020202020204" pitchFamily="34" charset="0"/>
              <a:buChar char="•"/>
              <a:defRPr/>
            </a:pPr>
            <a:r>
              <a:rPr lang="en-US" dirty="0" smtClean="0">
                <a:ea typeface="+mn-ea"/>
                <a:cs typeface="+mn-cs"/>
              </a:rPr>
              <a:t>Usability</a:t>
            </a:r>
          </a:p>
          <a:p>
            <a:pPr eaLnBrk="1" fontAlgn="auto" hangingPunct="1">
              <a:spcAft>
                <a:spcPts val="0"/>
              </a:spcAft>
              <a:buFont typeface="Arial" panose="020B0604020202020204" pitchFamily="34" charset="0"/>
              <a:buChar char="•"/>
              <a:defRPr/>
            </a:pPr>
            <a:r>
              <a:rPr lang="en-US" dirty="0" smtClean="0">
                <a:ea typeface="+mn-ea"/>
                <a:cs typeface="+mn-cs"/>
              </a:rPr>
              <a:t>Maintainability</a:t>
            </a:r>
          </a:p>
          <a:p>
            <a:endParaRPr lang="en-US" dirty="0"/>
          </a:p>
        </p:txBody>
      </p:sp>
      <p:sp>
        <p:nvSpPr>
          <p:cNvPr id="4" name="Slide Number Placeholder 3"/>
          <p:cNvSpPr>
            <a:spLocks noGrp="1"/>
          </p:cNvSpPr>
          <p:nvPr>
            <p:ph type="sldNum" sz="quarter" idx="10"/>
          </p:nvPr>
        </p:nvSpPr>
        <p:spPr/>
        <p:txBody>
          <a:bodyPr/>
          <a:lstStyle/>
          <a:p>
            <a:fld id="{1583F039-B55D-49A2-8B86-BDD989500E15}" type="slidenum">
              <a:rPr lang="en-US" smtClean="0"/>
              <a:pPr/>
              <a:t>24</a:t>
            </a:fld>
            <a:endParaRPr lang="en-US"/>
          </a:p>
        </p:txBody>
      </p:sp>
    </p:spTree>
    <p:extLst>
      <p:ext uri="{BB962C8B-B14F-4D97-AF65-F5344CB8AC3E}">
        <p14:creationId xmlns:p14="http://schemas.microsoft.com/office/powerpoint/2010/main" val="704308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ambiguity</a:t>
            </a:r>
            <a:endParaRPr lang="en-US" dirty="0"/>
          </a:p>
        </p:txBody>
      </p:sp>
      <p:sp>
        <p:nvSpPr>
          <p:cNvPr id="4" name="Slide Number Placeholder 3"/>
          <p:cNvSpPr>
            <a:spLocks noGrp="1"/>
          </p:cNvSpPr>
          <p:nvPr>
            <p:ph type="sldNum" sz="quarter" idx="10"/>
          </p:nvPr>
        </p:nvSpPr>
        <p:spPr/>
        <p:txBody>
          <a:bodyPr/>
          <a:lstStyle/>
          <a:p>
            <a:fld id="{1583F039-B55D-49A2-8B86-BDD989500E15}" type="slidenum">
              <a:rPr lang="en-US" smtClean="0"/>
              <a:pPr/>
              <a:t>30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83F039-B55D-49A2-8B86-BDD989500E15}" type="slidenum">
              <a:rPr lang="en-US" smtClean="0"/>
              <a:pPr/>
              <a:t>36</a:t>
            </a:fld>
            <a:endParaRPr lang="en-US"/>
          </a:p>
        </p:txBody>
      </p:sp>
    </p:spTree>
    <p:extLst>
      <p:ext uri="{BB962C8B-B14F-4D97-AF65-F5344CB8AC3E}">
        <p14:creationId xmlns:p14="http://schemas.microsoft.com/office/powerpoint/2010/main" val="3289310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27" name="Rectangle 26"/>
          <p:cNvSpPr/>
          <p:nvPr/>
        </p:nvSpPr>
        <p:spPr bwMode="auto">
          <a:xfrm>
            <a:off x="1219200" y="19050"/>
            <a:ext cx="76200" cy="6705600"/>
          </a:xfrm>
          <a:prstGeom prst="rect">
            <a:avLst/>
          </a:prstGeom>
          <a:solidFill>
            <a:schemeClr val="bg1">
              <a:lumMod val="85000"/>
              <a:alpha val="51000"/>
            </a:schemeClr>
          </a:solidFill>
          <a:ln w="38100" cap="rnd" cmpd="sng" algn="ctr">
            <a:solidFill>
              <a:schemeClr val="bg1">
                <a:lumMod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286000" y="2057400"/>
            <a:ext cx="6172200" cy="1894362"/>
          </a:xfrm>
        </p:spPr>
        <p:txBody>
          <a:bodyPr/>
          <a:lstStyle>
            <a:lvl1pPr>
              <a:defRPr b="1">
                <a:solidFill>
                  <a:srgbClr val="B00000"/>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2286000" y="40889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7" name="Footer Placeholder 16"/>
          <p:cNvSpPr>
            <a:spLocks noGrp="1"/>
          </p:cNvSpPr>
          <p:nvPr>
            <p:ph type="ftr" sz="quarter" idx="11"/>
          </p:nvPr>
        </p:nvSpPr>
        <p:spPr bwMode="auto">
          <a:xfrm rot="5400000">
            <a:off x="6833523" y="3937925"/>
            <a:ext cx="4145092" cy="384048"/>
          </a:xfrm>
          <a:prstGeom prst="rect">
            <a:avLst/>
          </a:prstGeom>
        </p:spPr>
        <p:txBody>
          <a:bodyPr/>
          <a:lstStyle/>
          <a:p>
            <a:r>
              <a:rPr lang="en-US" dirty="0" smtClean="0"/>
              <a:t>CSCE 361, Software Engineering, Fall 2013</a:t>
            </a:r>
            <a:endParaRPr lang="en-US" dirty="0"/>
          </a:p>
        </p:txBody>
      </p:sp>
      <p:sp>
        <p:nvSpPr>
          <p:cNvPr id="10" name="Rectangle 9"/>
          <p:cNvSpPr/>
          <p:nvPr/>
        </p:nvSpPr>
        <p:spPr bwMode="auto">
          <a:xfrm>
            <a:off x="381000" y="0"/>
            <a:ext cx="609600" cy="6858000"/>
          </a:xfrm>
          <a:prstGeom prst="rect">
            <a:avLst/>
          </a:prstGeom>
          <a:solidFill>
            <a:schemeClr val="bg1">
              <a:lumMod val="75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bg1">
              <a:lumMod val="85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bg1">
              <a:lumMod val="85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bg1">
                <a:lumMod val="75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3">
                <a:lumMod val="40000"/>
                <a:lumOff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447800" y="0"/>
            <a:ext cx="0" cy="6858000"/>
          </a:xfrm>
          <a:prstGeom prst="line">
            <a:avLst/>
          </a:prstGeom>
          <a:noFill/>
          <a:ln w="28575" cap="flat" cmpd="sng" algn="ctr">
            <a:solidFill>
              <a:schemeClr val="bg1">
                <a:lumMod val="75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rgbClr val="FF6600"/>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bg1">
                <a:lumMod val="5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1" name="Rectangle 30"/>
          <p:cNvSpPr/>
          <p:nvPr userDrawn="1"/>
        </p:nvSpPr>
        <p:spPr bwMode="auto">
          <a:xfrm>
            <a:off x="1141320" y="0"/>
            <a:ext cx="230280" cy="6858000"/>
          </a:xfrm>
          <a:prstGeom prst="rect">
            <a:avLst/>
          </a:prstGeom>
          <a:solidFill>
            <a:schemeClr val="bg1">
              <a:lumMod val="85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4" name="Straight Connector 33"/>
          <p:cNvSpPr>
            <a:spLocks noChangeShapeType="1"/>
          </p:cNvSpPr>
          <p:nvPr userDrawn="1"/>
        </p:nvSpPr>
        <p:spPr bwMode="auto">
          <a:xfrm>
            <a:off x="867228" y="0"/>
            <a:ext cx="0" cy="6858000"/>
          </a:xfrm>
          <a:prstGeom prst="line">
            <a:avLst/>
          </a:prstGeom>
          <a:noFill/>
          <a:ln w="28575" cap="flat" cmpd="sng" algn="ctr">
            <a:solidFill>
              <a:srgbClr val="C00000">
                <a:alpha val="82000"/>
              </a:srgb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atin typeface="Calibri" pitchFamily="34" charset="0"/>
              </a:defRPr>
            </a:lvl1pPr>
          </a:lstStyle>
          <a:p>
            <a:r>
              <a:rPr kumimoji="0" lang="en-US" dirty="0" smtClean="0"/>
              <a:t>Click to edit Master title style</a:t>
            </a:r>
            <a:endParaRPr kumimoji="0" lang="en-US" dirty="0"/>
          </a:p>
        </p:txBody>
      </p:sp>
      <p:sp>
        <p:nvSpPr>
          <p:cNvPr id="8" name="Content Placeholder 7"/>
          <p:cNvSpPr>
            <a:spLocks noGrp="1"/>
          </p:cNvSpPr>
          <p:nvPr>
            <p:ph sz="quarter" idx="1"/>
          </p:nvPr>
        </p:nvSpPr>
        <p:spPr>
          <a:xfrm>
            <a:off x="457200" y="1600200"/>
            <a:ext cx="7467600" cy="4873752"/>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Date Placeholder 6"/>
          <p:cNvSpPr>
            <a:spLocks noGrp="1"/>
          </p:cNvSpPr>
          <p:nvPr>
            <p:ph type="dt" sz="half" idx="14"/>
          </p:nvPr>
        </p:nvSpPr>
        <p:spPr/>
        <p:txBody>
          <a:bodyPr rtlCol="0"/>
          <a:lstStyle>
            <a:lvl1pPr>
              <a:defRPr>
                <a:solidFill>
                  <a:srgbClr val="C00000"/>
                </a:solidFill>
              </a:defRPr>
            </a:lvl1pPr>
          </a:lstStyle>
          <a:p>
            <a:fld id="{5366E685-CE65-954C-A6BF-7DFCB4CE1C7E}" type="datetime1">
              <a:rPr lang="en-US" smtClean="0"/>
              <a:t>9/30/15</a:t>
            </a:fld>
            <a:endParaRPr lang="en-US" dirty="0"/>
          </a:p>
        </p:txBody>
      </p:sp>
      <p:sp>
        <p:nvSpPr>
          <p:cNvPr id="11" name="Slide Number Placeholder 28"/>
          <p:cNvSpPr>
            <a:spLocks noGrp="1"/>
          </p:cNvSpPr>
          <p:nvPr>
            <p:ph type="sldNum" sz="quarter" idx="12"/>
          </p:nvPr>
        </p:nvSpPr>
        <p:spPr bwMode="auto">
          <a:xfrm>
            <a:off x="8153400" y="6500750"/>
            <a:ext cx="609600" cy="304800"/>
          </a:xfrm>
          <a:prstGeom prst="rect">
            <a:avLst/>
          </a:prstGeom>
        </p:spPr>
        <p:txBody>
          <a:bodyPr/>
          <a:lstStyle>
            <a:lvl1pPr>
              <a:defRPr>
                <a:solidFill>
                  <a:srgbClr val="B00000"/>
                </a:solidFill>
              </a:defRPr>
            </a:lvl1pPr>
          </a:lstStyle>
          <a:p>
            <a:fld id="{2BBB5E19-F10A-4C2F-BF6F-11C513378A2E}" type="slidenum">
              <a:rPr lang="en-US" smtClean="0"/>
              <a:pPr/>
              <a:t>‹#›</a:t>
            </a:fld>
            <a:endParaRPr lang="en-US" dirty="0"/>
          </a:p>
        </p:txBody>
      </p:sp>
      <p:cxnSp>
        <p:nvCxnSpPr>
          <p:cNvPr id="13" name="Straight Connector 12"/>
          <p:cNvCxnSpPr/>
          <p:nvPr userDrawn="1"/>
        </p:nvCxnSpPr>
        <p:spPr>
          <a:xfrm>
            <a:off x="457200" y="1418772"/>
            <a:ext cx="74676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Footer Placeholder 2"/>
          <p:cNvSpPr>
            <a:spLocks noGrp="1"/>
          </p:cNvSpPr>
          <p:nvPr>
            <p:ph type="ftr" sz="quarter" idx="3"/>
          </p:nvPr>
        </p:nvSpPr>
        <p:spPr>
          <a:xfrm>
            <a:off x="2400300" y="6492240"/>
            <a:ext cx="4343400" cy="365760"/>
          </a:xfrm>
          <a:prstGeom prst="rect">
            <a:avLst/>
          </a:prstGeom>
        </p:spPr>
        <p:txBody>
          <a:bodyPr vert="horz" anchor="ctr" anchorCtr="0"/>
          <a:lstStyle>
            <a:lvl1pPr algn="r" eaLnBrk="1" latinLnBrk="0" hangingPunct="1">
              <a:defRPr kumimoji="0" sz="1200">
                <a:solidFill>
                  <a:srgbClr val="B00000"/>
                </a:solidFill>
              </a:defRPr>
            </a:lvl1pPr>
          </a:lstStyle>
          <a:p>
            <a:r>
              <a:rPr lang="en-US" dirty="0" smtClean="0"/>
              <a:t>CSCE 361, Software Engineering, Fall 2013</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lvl1pPr>
              <a:defRPr>
                <a:solidFill>
                  <a:srgbClr val="C00000"/>
                </a:solidFill>
              </a:defRPr>
            </a:lvl1pPr>
          </a:lstStyle>
          <a:p>
            <a:fld id="{53FFC343-80C2-0147-9424-049E886FB794}" type="datetime1">
              <a:rPr lang="en-US" smtClean="0"/>
              <a:t>9/30/15</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Slide Number Placeholder 28"/>
          <p:cNvSpPr>
            <a:spLocks noGrp="1"/>
          </p:cNvSpPr>
          <p:nvPr>
            <p:ph type="sldNum" sz="quarter" idx="12"/>
          </p:nvPr>
        </p:nvSpPr>
        <p:spPr bwMode="auto">
          <a:xfrm>
            <a:off x="8153400" y="6500750"/>
            <a:ext cx="609600" cy="304800"/>
          </a:xfrm>
          <a:prstGeom prst="rect">
            <a:avLst/>
          </a:prstGeom>
        </p:spPr>
        <p:txBody>
          <a:bodyPr/>
          <a:lstStyle>
            <a:lvl1pPr>
              <a:defRPr>
                <a:solidFill>
                  <a:srgbClr val="B00000"/>
                </a:solidFill>
              </a:defRPr>
            </a:lvl1pPr>
          </a:lstStyle>
          <a:p>
            <a:fld id="{2BBB5E19-F10A-4C2F-BF6F-11C513378A2E}" type="slidenum">
              <a:rPr lang="en-US" smtClean="0"/>
              <a:pPr/>
              <a:t>‹#›</a:t>
            </a:fld>
            <a:endParaRPr lang="en-US" dirty="0"/>
          </a:p>
        </p:txBody>
      </p:sp>
      <p:sp>
        <p:nvSpPr>
          <p:cNvPr id="10" name="Footer Placeholder 2"/>
          <p:cNvSpPr>
            <a:spLocks noGrp="1"/>
          </p:cNvSpPr>
          <p:nvPr>
            <p:ph type="ftr" sz="quarter" idx="3"/>
          </p:nvPr>
        </p:nvSpPr>
        <p:spPr>
          <a:xfrm>
            <a:off x="2400300" y="6492240"/>
            <a:ext cx="4343400" cy="365760"/>
          </a:xfrm>
          <a:prstGeom prst="rect">
            <a:avLst/>
          </a:prstGeom>
        </p:spPr>
        <p:txBody>
          <a:bodyPr vert="horz" anchor="ctr" anchorCtr="0"/>
          <a:lstStyle>
            <a:lvl1pPr algn="r" eaLnBrk="1" latinLnBrk="0" hangingPunct="1">
              <a:defRPr kumimoji="0" sz="1200">
                <a:solidFill>
                  <a:srgbClr val="B00000"/>
                </a:solidFill>
              </a:defRPr>
            </a:lvl1pPr>
          </a:lstStyle>
          <a:p>
            <a:r>
              <a:rPr lang="en-US" dirty="0" smtClean="0"/>
              <a:t>CSCE 361, Software Engineering, Fall 2013</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dirty="0" smtClean="0"/>
              <a:t>Click to edit Master title style</a:t>
            </a:r>
            <a:endParaRPr kumimoji="0" lang="en-US" dirty="0"/>
          </a:p>
        </p:txBody>
      </p:sp>
      <p:sp>
        <p:nvSpPr>
          <p:cNvPr id="7" name="Date Placeholder 6"/>
          <p:cNvSpPr>
            <a:spLocks noGrp="1"/>
          </p:cNvSpPr>
          <p:nvPr>
            <p:ph type="dt" sz="half" idx="10"/>
          </p:nvPr>
        </p:nvSpPr>
        <p:spPr/>
        <p:txBody>
          <a:bodyPr/>
          <a:lstStyle>
            <a:lvl1pPr>
              <a:defRPr>
                <a:solidFill>
                  <a:srgbClr val="C00000"/>
                </a:solidFill>
              </a:defRPr>
            </a:lvl1pPr>
          </a:lstStyle>
          <a:p>
            <a:fld id="{ABF2B4C0-B925-7C4F-8B4D-60DEA720C27A}" type="datetime1">
              <a:rPr lang="en-US" smtClean="0"/>
              <a:t>9/30/15</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bg1">
              <a:lumMod val="50000"/>
            </a:schemeClr>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dirty="0"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bg1">
              <a:lumMod val="50000"/>
            </a:schemeClr>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dirty="0" smtClean="0"/>
              <a:t>Click to edit Master text styles</a:t>
            </a:r>
          </a:p>
        </p:txBody>
      </p:sp>
      <p:sp>
        <p:nvSpPr>
          <p:cNvPr id="9" name="Slide Number Placeholder 28"/>
          <p:cNvSpPr>
            <a:spLocks noGrp="1"/>
          </p:cNvSpPr>
          <p:nvPr>
            <p:ph type="sldNum" sz="quarter" idx="12"/>
          </p:nvPr>
        </p:nvSpPr>
        <p:spPr bwMode="auto">
          <a:xfrm>
            <a:off x="8153400" y="6500750"/>
            <a:ext cx="609600" cy="304800"/>
          </a:xfrm>
          <a:prstGeom prst="rect">
            <a:avLst/>
          </a:prstGeom>
        </p:spPr>
        <p:txBody>
          <a:bodyPr/>
          <a:lstStyle>
            <a:lvl1pPr>
              <a:defRPr>
                <a:solidFill>
                  <a:srgbClr val="B00000"/>
                </a:solidFill>
              </a:defRPr>
            </a:lvl1pPr>
          </a:lstStyle>
          <a:p>
            <a:fld id="{2BBB5E19-F10A-4C2F-BF6F-11C513378A2E}" type="slidenum">
              <a:rPr lang="en-US" smtClean="0"/>
              <a:pPr/>
              <a:t>‹#›</a:t>
            </a:fld>
            <a:endParaRPr lang="en-US" dirty="0"/>
          </a:p>
        </p:txBody>
      </p:sp>
      <p:sp>
        <p:nvSpPr>
          <p:cNvPr id="15" name="Footer Placeholder 2"/>
          <p:cNvSpPr>
            <a:spLocks noGrp="1"/>
          </p:cNvSpPr>
          <p:nvPr>
            <p:ph type="ftr" sz="quarter" idx="13"/>
          </p:nvPr>
        </p:nvSpPr>
        <p:spPr>
          <a:xfrm>
            <a:off x="2400300" y="6492240"/>
            <a:ext cx="4343400" cy="365760"/>
          </a:xfrm>
          <a:prstGeom prst="rect">
            <a:avLst/>
          </a:prstGeom>
        </p:spPr>
        <p:txBody>
          <a:bodyPr vert="horz" anchor="ctr" anchorCtr="0"/>
          <a:lstStyle>
            <a:lvl1pPr algn="r" eaLnBrk="1" latinLnBrk="0" hangingPunct="1">
              <a:defRPr kumimoji="0" sz="1200">
                <a:solidFill>
                  <a:srgbClr val="B00000"/>
                </a:solidFill>
              </a:defRPr>
            </a:lvl1pPr>
          </a:lstStyle>
          <a:p>
            <a:r>
              <a:rPr lang="en-US" dirty="0" smtClean="0"/>
              <a:t>CSCE 361, Software Engineering, Fall 2013</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Rectangle 18"/>
          <p:cNvSpPr/>
          <p:nvPr userDrawn="1"/>
        </p:nvSpPr>
        <p:spPr bwMode="auto">
          <a:xfrm>
            <a:off x="8704944" y="0"/>
            <a:ext cx="439056" cy="6858000"/>
          </a:xfrm>
          <a:prstGeom prst="rect">
            <a:avLst/>
          </a:prstGeom>
          <a:solidFill>
            <a:schemeClr val="tx1">
              <a:lumMod val="85000"/>
              <a:lumOff val="15000"/>
            </a:schemeClr>
          </a:solidFill>
          <a:ln w="38100" cap="rnd" cmpd="sng" algn="ctr">
            <a:noFill/>
            <a:prstDash val="solid"/>
          </a:ln>
          <a:effectLst>
            <a:outerShdw blurRad="50800" dist="50800" dir="5400000" algn="ctr" rotWithShape="0">
              <a:schemeClr val="bg1"/>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329184" y="6473952"/>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B524F051-AA04-5B40-A53D-9684FE83EF79}" type="datetime1">
              <a:rPr lang="en-US" smtClean="0">
                <a:solidFill>
                  <a:schemeClr val="tx2"/>
                </a:solidFill>
              </a:rPr>
              <a:t>9/30/15</a:t>
            </a:fld>
            <a:endParaRPr lang="en-US" dirty="0">
              <a:solidFill>
                <a:schemeClr val="tx2"/>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bg1">
                <a:lumMod val="75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Straight Connector 10"/>
          <p:cNvSpPr>
            <a:spLocks noChangeShapeType="1"/>
          </p:cNvSpPr>
          <p:nvPr/>
        </p:nvSpPr>
        <p:spPr bwMode="auto">
          <a:xfrm>
            <a:off x="8900886" y="0"/>
            <a:ext cx="0" cy="6858000"/>
          </a:xfrm>
          <a:prstGeom prst="line">
            <a:avLst/>
          </a:prstGeom>
          <a:noFill/>
          <a:ln w="9525" cap="flat" cmpd="sng" algn="ctr">
            <a:solidFill>
              <a:srgbClr val="FF6600"/>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userDrawn="1"/>
        </p:nvSpPr>
        <p:spPr bwMode="auto">
          <a:xfrm>
            <a:off x="8977086" y="-7254"/>
            <a:ext cx="0" cy="6858000"/>
          </a:xfrm>
          <a:prstGeom prst="line">
            <a:avLst/>
          </a:prstGeom>
          <a:noFill/>
          <a:ln w="9525" cap="flat" cmpd="sng" algn="ctr">
            <a:solidFill>
              <a:srgbClr val="FF6600"/>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ooter Placeholder 2"/>
          <p:cNvSpPr>
            <a:spLocks noGrp="1"/>
          </p:cNvSpPr>
          <p:nvPr>
            <p:ph type="ftr" sz="quarter" idx="3"/>
          </p:nvPr>
        </p:nvSpPr>
        <p:spPr>
          <a:xfrm>
            <a:off x="2400300" y="6492240"/>
            <a:ext cx="4343400" cy="365760"/>
          </a:xfrm>
          <a:prstGeom prst="rect">
            <a:avLst/>
          </a:prstGeom>
        </p:spPr>
        <p:txBody>
          <a:bodyPr vert="horz" anchor="ctr" anchorCtr="0"/>
          <a:lstStyle>
            <a:lvl1pPr algn="r" eaLnBrk="1" latinLnBrk="0" hangingPunct="1">
              <a:defRPr kumimoji="0" sz="1200">
                <a:solidFill>
                  <a:srgbClr val="B00000"/>
                </a:solidFill>
              </a:defRPr>
            </a:lvl1pPr>
          </a:lstStyle>
          <a:p>
            <a:r>
              <a:rPr lang="en-US" dirty="0" smtClean="0"/>
              <a:t>CSCE 361, Software Engineering, Fall 2013</a:t>
            </a:r>
            <a:endParaRPr lang="en-US" dirty="0"/>
          </a:p>
        </p:txBody>
      </p:sp>
      <p:sp>
        <p:nvSpPr>
          <p:cNvPr id="15" name="Slide Number Placeholder 28"/>
          <p:cNvSpPr>
            <a:spLocks noGrp="1"/>
          </p:cNvSpPr>
          <p:nvPr>
            <p:ph type="sldNum" sz="quarter" idx="4"/>
          </p:nvPr>
        </p:nvSpPr>
        <p:spPr bwMode="auto">
          <a:xfrm>
            <a:off x="8153400" y="6500750"/>
            <a:ext cx="609600" cy="304800"/>
          </a:xfrm>
          <a:prstGeom prst="rect">
            <a:avLst/>
          </a:prstGeom>
        </p:spPr>
        <p:txBody>
          <a:bodyPr/>
          <a:lstStyle>
            <a:lvl1pPr>
              <a:defRPr>
                <a:solidFill>
                  <a:srgbClr val="B00000"/>
                </a:solidFill>
              </a:defRPr>
            </a:lvl1pPr>
          </a:lstStyle>
          <a:p>
            <a:fld id="{2BBB5E19-F10A-4C2F-BF6F-11C513378A2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7" r:id="rId4"/>
  </p:sldLayoutIdLst>
  <p:timing>
    <p:tnLst>
      <p:par>
        <p:cTn xmlns:p14="http://schemas.microsoft.com/office/powerpoint/2010/main" id="1" dur="indefinite" restart="never" nodeType="tmRoot"/>
      </p:par>
    </p:tnLst>
  </p:timing>
  <p:hf hdr="0"/>
  <p:txStyles>
    <p:titleStyle>
      <a:lvl1pPr algn="l" rtl="0" eaLnBrk="1" latinLnBrk="0" hangingPunct="1">
        <a:spcBef>
          <a:spcPct val="0"/>
        </a:spcBef>
        <a:buNone/>
        <a:defRPr kumimoji="0" sz="3000" b="0" kern="1200" cap="none" baseline="0">
          <a:solidFill>
            <a:srgbClr val="B00000"/>
          </a:solidFill>
          <a:latin typeface="+mj-lt"/>
          <a:ea typeface="+mj-ea"/>
          <a:cs typeface="+mj-cs"/>
        </a:defRPr>
      </a:lvl1pPr>
    </p:titleStyle>
    <p:bodyStyle>
      <a:lvl1pPr marL="274320" indent="-274320" algn="l" rtl="0" eaLnBrk="1" latinLnBrk="0" hangingPunct="1">
        <a:spcBef>
          <a:spcPts val="600"/>
        </a:spcBef>
        <a:buClr>
          <a:srgbClr val="C00000"/>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rgbClr val="C00000"/>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rgbClr val="C00000"/>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rgbClr val="C00000"/>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rgbClr val="C00000"/>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farm2.static.flickr.com/1380/1416652608_5f9c2ba768_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0" y="0"/>
            <a:ext cx="9144000" cy="6858000"/>
          </a:xfrm>
          <a:prstGeom prst="rect">
            <a:avLst/>
          </a:prstGeom>
          <a:solidFill>
            <a:schemeClr val="bg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100" name="TextBox 6"/>
          <p:cNvSpPr txBox="1">
            <a:spLocks noChangeArrowheads="1"/>
          </p:cNvSpPr>
          <p:nvPr/>
        </p:nvSpPr>
        <p:spPr bwMode="auto">
          <a:xfrm>
            <a:off x="152400" y="5791200"/>
            <a:ext cx="423110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eaLnBrk="1" hangingPunct="1"/>
            <a:r>
              <a:rPr lang="en-US" sz="5400" b="1" dirty="0"/>
              <a:t>Requirements</a:t>
            </a:r>
          </a:p>
        </p:txBody>
      </p:sp>
      <p:sp>
        <p:nvSpPr>
          <p:cNvPr id="8" name="TextBox 7"/>
          <p:cNvSpPr txBox="1"/>
          <p:nvPr/>
        </p:nvSpPr>
        <p:spPr>
          <a:xfrm>
            <a:off x="0" y="6611938"/>
            <a:ext cx="4343400" cy="246062"/>
          </a:xfrm>
          <a:prstGeom prst="rect">
            <a:avLst/>
          </a:prstGeom>
          <a:noFill/>
        </p:spPr>
        <p:txBody>
          <a:bodyPr>
            <a:spAutoFit/>
          </a:bodyPr>
          <a:lstStyle/>
          <a:p>
            <a:pPr eaLnBrk="1" fontAlgn="auto" hangingPunct="1">
              <a:spcBef>
                <a:spcPts val="0"/>
              </a:spcBef>
              <a:spcAft>
                <a:spcPts val="0"/>
              </a:spcAft>
              <a:defRPr/>
            </a:pPr>
            <a:r>
              <a:rPr lang="en-US" sz="1000" dirty="0">
                <a:solidFill>
                  <a:schemeClr val="tx1">
                    <a:lumMod val="50000"/>
                    <a:lumOff val="50000"/>
                  </a:schemeClr>
                </a:solidFill>
                <a:latin typeface="+mn-lt"/>
                <a:ea typeface="+mn-ea"/>
                <a:cs typeface="+mn-cs"/>
              </a:rPr>
              <a:t>http://www.flickr.com/photos/buglugs/1416652608/sizes/o/</a:t>
            </a:r>
          </a:p>
        </p:txBody>
      </p:sp>
    </p:spTree>
    <p:extLst>
      <p:ext uri="{BB962C8B-B14F-4D97-AF65-F5344CB8AC3E}">
        <p14:creationId xmlns:p14="http://schemas.microsoft.com/office/powerpoint/2010/main" val="10637398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1143000"/>
          </a:xfrm>
        </p:spPr>
        <p:txBody>
          <a:bodyPr rtlCol="0">
            <a:normAutofit fontScale="90000"/>
          </a:bodyPr>
          <a:lstStyle/>
          <a:p>
            <a:pPr eaLnBrk="1" fontAlgn="auto" hangingPunct="1">
              <a:spcAft>
                <a:spcPts val="0"/>
              </a:spcAft>
              <a:defRPr/>
            </a:pPr>
            <a:r>
              <a:rPr lang="en-US" dirty="0" smtClean="0">
                <a:ea typeface="+mj-ea"/>
              </a:rPr>
              <a:t>Typical parts of requirements documentation</a:t>
            </a:r>
            <a:endParaRPr lang="en-US" dirty="0">
              <a:ea typeface="+mj-ea"/>
            </a:endParaRPr>
          </a:p>
        </p:txBody>
      </p:sp>
      <p:sp>
        <p:nvSpPr>
          <p:cNvPr id="3" name="Content Placeholder 2"/>
          <p:cNvSpPr>
            <a:spLocks noGrp="1"/>
          </p:cNvSpPr>
          <p:nvPr>
            <p:ph idx="1"/>
          </p:nvPr>
        </p:nvSpPr>
        <p:spPr/>
        <p:txBody>
          <a:bodyPr rtlCol="0">
            <a:normAutofit fontScale="92500" lnSpcReduction="20000"/>
          </a:bodyPr>
          <a:lstStyle/>
          <a:p>
            <a:pPr eaLnBrk="1" fontAlgn="auto" hangingPunct="1">
              <a:spcAft>
                <a:spcPts val="0"/>
              </a:spcAft>
              <a:buFont typeface="Arial" panose="020B0604020202020204" pitchFamily="34" charset="0"/>
              <a:buChar char="•"/>
              <a:defRPr/>
            </a:pPr>
            <a:r>
              <a:rPr lang="en-US" sz="2800" dirty="0" smtClean="0">
                <a:ea typeface="+mn-ea"/>
              </a:rPr>
              <a:t>Functional requirements</a:t>
            </a:r>
          </a:p>
          <a:p>
            <a:pPr lvl="1" eaLnBrk="1" fontAlgn="auto" hangingPunct="1">
              <a:spcAft>
                <a:spcPts val="0"/>
              </a:spcAft>
              <a:buFont typeface="Arial" panose="020B0604020202020204" pitchFamily="34" charset="0"/>
              <a:buChar char="–"/>
              <a:defRPr/>
            </a:pPr>
            <a:r>
              <a:rPr lang="en-US" sz="2400" dirty="0" smtClean="0">
                <a:ea typeface="+mn-ea"/>
              </a:rPr>
              <a:t>Unstructured text</a:t>
            </a:r>
          </a:p>
          <a:p>
            <a:pPr lvl="1" eaLnBrk="1" fontAlgn="auto" hangingPunct="1">
              <a:spcAft>
                <a:spcPts val="0"/>
              </a:spcAft>
              <a:buFont typeface="Arial" panose="020B0604020202020204" pitchFamily="34" charset="0"/>
              <a:buChar char="–"/>
              <a:defRPr/>
            </a:pPr>
            <a:r>
              <a:rPr lang="en-US" sz="2400" dirty="0" smtClean="0">
                <a:ea typeface="+mn-ea"/>
              </a:rPr>
              <a:t>Use cases</a:t>
            </a:r>
          </a:p>
          <a:p>
            <a:pPr eaLnBrk="1" fontAlgn="auto" hangingPunct="1">
              <a:spcAft>
                <a:spcPts val="0"/>
              </a:spcAft>
              <a:buFont typeface="Arial" panose="020B0604020202020204" pitchFamily="34" charset="0"/>
              <a:buChar char="•"/>
              <a:defRPr/>
            </a:pPr>
            <a:r>
              <a:rPr lang="en-US" sz="2800" dirty="0" smtClean="0">
                <a:ea typeface="+mn-ea"/>
              </a:rPr>
              <a:t>Non-functional requirements</a:t>
            </a:r>
          </a:p>
          <a:p>
            <a:pPr lvl="1" eaLnBrk="1" fontAlgn="auto" hangingPunct="1">
              <a:spcAft>
                <a:spcPts val="0"/>
              </a:spcAft>
              <a:buFont typeface="Arial" panose="020B0604020202020204" pitchFamily="34" charset="0"/>
              <a:buChar char="–"/>
              <a:defRPr/>
            </a:pPr>
            <a:r>
              <a:rPr lang="en-US" sz="2400" dirty="0" smtClean="0">
                <a:ea typeface="+mn-ea"/>
              </a:rPr>
              <a:t>Unstructured text</a:t>
            </a:r>
          </a:p>
          <a:p>
            <a:pPr lvl="2" eaLnBrk="1" fontAlgn="auto" hangingPunct="1">
              <a:spcAft>
                <a:spcPts val="0"/>
              </a:spcAft>
              <a:buFont typeface="Arial" panose="020B0604020202020204" pitchFamily="34" charset="0"/>
              <a:buChar char="•"/>
              <a:defRPr/>
            </a:pPr>
            <a:r>
              <a:rPr lang="en-US" sz="2000" dirty="0" smtClean="0">
                <a:ea typeface="+mn-ea"/>
              </a:rPr>
              <a:t>Fit criteria</a:t>
            </a:r>
          </a:p>
          <a:p>
            <a:pPr eaLnBrk="1" fontAlgn="auto" hangingPunct="1">
              <a:spcAft>
                <a:spcPts val="0"/>
              </a:spcAft>
              <a:buFont typeface="Arial" panose="020B0604020202020204" pitchFamily="34" charset="0"/>
              <a:buChar char="•"/>
              <a:defRPr/>
            </a:pPr>
            <a:r>
              <a:rPr lang="en-US" sz="2800" dirty="0" smtClean="0">
                <a:solidFill>
                  <a:schemeClr val="bg1">
                    <a:lumMod val="65000"/>
                  </a:schemeClr>
                </a:solidFill>
                <a:ea typeface="+mn-ea"/>
              </a:rPr>
              <a:t>Specifications </a:t>
            </a:r>
          </a:p>
          <a:p>
            <a:pPr lvl="1">
              <a:buFont typeface="Arial" panose="020B0604020202020204" pitchFamily="34" charset="0"/>
              <a:buChar char="–"/>
              <a:defRPr/>
            </a:pPr>
            <a:r>
              <a:rPr lang="en-US" sz="2800" dirty="0" smtClean="0">
                <a:solidFill>
                  <a:schemeClr val="bg1">
                    <a:lumMod val="65000"/>
                  </a:schemeClr>
                </a:solidFill>
              </a:rPr>
              <a:t>Logic (operational vs. descriptive), temporal logic</a:t>
            </a:r>
          </a:p>
          <a:p>
            <a:pPr lvl="1">
              <a:buFont typeface="Arial" panose="020B0604020202020204" pitchFamily="34" charset="0"/>
              <a:buChar char="–"/>
              <a:defRPr/>
            </a:pPr>
            <a:r>
              <a:rPr lang="en-US" sz="2800" dirty="0" smtClean="0">
                <a:solidFill>
                  <a:schemeClr val="bg1">
                    <a:lumMod val="65000"/>
                  </a:schemeClr>
                </a:solidFill>
              </a:rPr>
              <a:t> Algebraic specifications</a:t>
            </a:r>
            <a:endParaRPr lang="en-US" sz="2800" dirty="0">
              <a:solidFill>
                <a:schemeClr val="bg1">
                  <a:lumMod val="65000"/>
                </a:schemeClr>
              </a:solidFill>
            </a:endParaRPr>
          </a:p>
          <a:p>
            <a:pPr eaLnBrk="1" fontAlgn="auto" hangingPunct="1">
              <a:spcAft>
                <a:spcPts val="0"/>
              </a:spcAft>
              <a:buFont typeface="Arial" panose="020B0604020202020204" pitchFamily="34" charset="0"/>
              <a:buChar char="•"/>
              <a:defRPr/>
            </a:pPr>
            <a:r>
              <a:rPr lang="en-US" sz="2700" dirty="0" smtClean="0"/>
              <a:t>Diagrams</a:t>
            </a:r>
          </a:p>
          <a:p>
            <a:pPr lvl="1">
              <a:buFont typeface="Arial" panose="020B0604020202020204" pitchFamily="34" charset="0"/>
              <a:buChar char="–"/>
              <a:defRPr/>
            </a:pPr>
            <a:r>
              <a:rPr lang="en-US" sz="2800" dirty="0"/>
              <a:t>Class diagrams and entity-relationship diagrams</a:t>
            </a:r>
          </a:p>
          <a:p>
            <a:pPr lvl="1">
              <a:buFont typeface="Arial" panose="020B0604020202020204" pitchFamily="34" charset="0"/>
              <a:buChar char="–"/>
              <a:defRPr/>
            </a:pPr>
            <a:r>
              <a:rPr lang="en-US" sz="2800" dirty="0"/>
              <a:t>Dataflow, sequence, and state diagrams</a:t>
            </a:r>
          </a:p>
          <a:p>
            <a:pPr eaLnBrk="1" fontAlgn="auto" hangingPunct="1">
              <a:spcAft>
                <a:spcPts val="0"/>
              </a:spcAft>
              <a:buFont typeface="Arial" panose="020B0604020202020204" pitchFamily="34" charset="0"/>
              <a:buChar char="•"/>
              <a:defRPr/>
            </a:pPr>
            <a:endParaRPr lang="en-US" sz="2700" dirty="0"/>
          </a:p>
          <a:p>
            <a:pPr lvl="1" eaLnBrk="1" fontAlgn="auto" hangingPunct="1">
              <a:spcAft>
                <a:spcPts val="0"/>
              </a:spcAft>
              <a:buFont typeface="Arial" panose="020B0604020202020204" pitchFamily="34" charset="0"/>
              <a:buChar char="–"/>
              <a:defRPr/>
            </a:pPr>
            <a:endParaRPr lang="en-US" sz="2400" dirty="0" smtClean="0">
              <a:ea typeface="+mn-ea"/>
            </a:endParaRPr>
          </a:p>
          <a:p>
            <a:pPr eaLnBrk="1" fontAlgn="auto" hangingPunct="1">
              <a:spcAft>
                <a:spcPts val="0"/>
              </a:spcAft>
              <a:buFont typeface="Arial" panose="020B0604020202020204" pitchFamily="34" charset="0"/>
              <a:buChar char="•"/>
              <a:defRPr/>
            </a:pPr>
            <a:endParaRPr lang="en-US" sz="2800" dirty="0">
              <a:ea typeface="+mn-ea"/>
            </a:endParaRPr>
          </a:p>
        </p:txBody>
      </p:sp>
    </p:spTree>
    <p:extLst>
      <p:ext uri="{BB962C8B-B14F-4D97-AF65-F5344CB8AC3E}">
        <p14:creationId xmlns:p14="http://schemas.microsoft.com/office/powerpoint/2010/main" val="50262252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ea typeface="+mj-ea"/>
              </a:rPr>
              <a:t>Functional requirements: tell what the system should do</a:t>
            </a:r>
            <a:endParaRPr lang="en-US" dirty="0">
              <a:ea typeface="+mj-ea"/>
            </a:endParaRP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anose="020B0604020202020204" pitchFamily="34" charset="0"/>
              <a:buChar char="•"/>
              <a:defRPr/>
            </a:pPr>
            <a:r>
              <a:rPr lang="en-US" sz="2800" dirty="0" smtClean="0">
                <a:ea typeface="+mn-ea"/>
              </a:rPr>
              <a:t>Can be written as unstructured text</a:t>
            </a:r>
          </a:p>
          <a:p>
            <a:pPr lvl="1" eaLnBrk="1" fontAlgn="auto" hangingPunct="1">
              <a:spcAft>
                <a:spcPts val="0"/>
              </a:spcAft>
              <a:buFont typeface="Arial" panose="020B0604020202020204" pitchFamily="34" charset="0"/>
              <a:buChar char="–"/>
              <a:defRPr/>
            </a:pPr>
            <a:r>
              <a:rPr lang="en-US" sz="2400" dirty="0" smtClean="0">
                <a:ea typeface="+mn-ea"/>
              </a:rPr>
              <a:t>Can be written from</a:t>
            </a:r>
          </a:p>
          <a:p>
            <a:pPr lvl="2" eaLnBrk="1" fontAlgn="auto" hangingPunct="1">
              <a:spcAft>
                <a:spcPts val="0"/>
              </a:spcAft>
              <a:buFont typeface="Arial" panose="020B0604020202020204" pitchFamily="34" charset="0"/>
              <a:buChar char="•"/>
              <a:defRPr/>
            </a:pPr>
            <a:r>
              <a:rPr lang="en-US" sz="2000" dirty="0" smtClean="0">
                <a:ea typeface="+mn-ea"/>
              </a:rPr>
              <a:t>External viewpoint (requirements definition)</a:t>
            </a:r>
          </a:p>
          <a:p>
            <a:pPr lvl="2" eaLnBrk="1" fontAlgn="auto" hangingPunct="1">
              <a:spcAft>
                <a:spcPts val="0"/>
              </a:spcAft>
              <a:buFont typeface="Arial" panose="020B0604020202020204" pitchFamily="34" charset="0"/>
              <a:buChar char="•"/>
              <a:defRPr/>
            </a:pPr>
            <a:r>
              <a:rPr lang="en-US" sz="2000" dirty="0" smtClean="0">
                <a:ea typeface="+mn-ea"/>
              </a:rPr>
              <a:t>System viewpoint (requirements specification)</a:t>
            </a:r>
          </a:p>
          <a:p>
            <a:pPr eaLnBrk="1" fontAlgn="auto" hangingPunct="1">
              <a:spcAft>
                <a:spcPts val="0"/>
              </a:spcAft>
              <a:buFont typeface="Arial" panose="020B0604020202020204" pitchFamily="34" charset="0"/>
              <a:buChar char="•"/>
              <a:defRPr/>
            </a:pPr>
            <a:r>
              <a:rPr lang="en-US" sz="2800" dirty="0" smtClean="0">
                <a:ea typeface="+mn-ea"/>
              </a:rPr>
              <a:t>Can be written as structured use cases</a:t>
            </a:r>
            <a:endParaRPr lang="en-US" dirty="0" smtClean="0">
              <a:ea typeface="+mn-ea"/>
            </a:endParaRPr>
          </a:p>
          <a:p>
            <a:pPr lvl="1" eaLnBrk="1" fontAlgn="auto" hangingPunct="1">
              <a:spcAft>
                <a:spcPts val="0"/>
              </a:spcAft>
              <a:buFont typeface="Arial" panose="020B0604020202020204" pitchFamily="34" charset="0"/>
              <a:buChar char="–"/>
              <a:defRPr/>
            </a:pPr>
            <a:endParaRPr lang="en-US" dirty="0">
              <a:ea typeface="+mn-ea"/>
            </a:endParaRPr>
          </a:p>
        </p:txBody>
      </p:sp>
      <p:sp>
        <p:nvSpPr>
          <p:cNvPr id="4" name="5-Point Star 3"/>
          <p:cNvSpPr/>
          <p:nvPr/>
        </p:nvSpPr>
        <p:spPr>
          <a:xfrm>
            <a:off x="8763000" y="6477000"/>
            <a:ext cx="381000" cy="381000"/>
          </a:xfrm>
          <a:prstGeom prst="star5">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extLst>
      <p:ext uri="{BB962C8B-B14F-4D97-AF65-F5344CB8AC3E}">
        <p14:creationId xmlns:p14="http://schemas.microsoft.com/office/powerpoint/2010/main" val="172896317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r>
              <a:rPr lang="en-US" sz="4000" dirty="0">
                <a:latin typeface="Calibri" charset="0"/>
              </a:rPr>
              <a:t>Unstructured text… external </a:t>
            </a:r>
            <a:r>
              <a:rPr lang="en-US" sz="4000" dirty="0" smtClean="0">
                <a:latin typeface="Calibri" charset="0"/>
              </a:rPr>
              <a:t>vs. </a:t>
            </a:r>
            <a:r>
              <a:rPr lang="en-US" sz="4000" dirty="0">
                <a:latin typeface="Calibri" charset="0"/>
              </a:rPr>
              <a:t>system viewpoint</a:t>
            </a: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anose="020B0604020202020204" pitchFamily="34" charset="0"/>
              <a:buChar char="•"/>
              <a:defRPr/>
            </a:pPr>
            <a:r>
              <a:rPr lang="en-US" dirty="0" smtClean="0">
                <a:ea typeface="+mn-ea"/>
              </a:rPr>
              <a:t>A requirements </a:t>
            </a:r>
            <a:r>
              <a:rPr lang="en-US" i="1" dirty="0" smtClean="0">
                <a:ea typeface="+mn-ea"/>
              </a:rPr>
              <a:t>definition </a:t>
            </a:r>
            <a:r>
              <a:rPr lang="en-US" dirty="0" smtClean="0">
                <a:ea typeface="+mn-ea"/>
              </a:rPr>
              <a:t>is stated from the viewpoint of somebody outside the system:</a:t>
            </a:r>
          </a:p>
          <a:p>
            <a:pPr lvl="1" eaLnBrk="1" fontAlgn="auto" hangingPunct="1">
              <a:spcAft>
                <a:spcPts val="0"/>
              </a:spcAft>
              <a:buFont typeface="Arial" panose="020B0604020202020204" pitchFamily="34" charset="0"/>
              <a:buChar char="–"/>
              <a:defRPr/>
            </a:pPr>
            <a:r>
              <a:rPr lang="en-US" dirty="0" smtClean="0">
                <a:ea typeface="+mn-ea"/>
              </a:rPr>
              <a:t>The system is a black box with some interface</a:t>
            </a:r>
          </a:p>
          <a:p>
            <a:pPr lvl="1" eaLnBrk="1" fontAlgn="auto" hangingPunct="1">
              <a:spcAft>
                <a:spcPts val="0"/>
              </a:spcAft>
              <a:buFont typeface="Arial" panose="020B0604020202020204" pitchFamily="34" charset="0"/>
              <a:buChar char="–"/>
              <a:defRPr/>
            </a:pPr>
            <a:r>
              <a:rPr lang="en-US" dirty="0" smtClean="0">
                <a:ea typeface="+mn-ea"/>
              </a:rPr>
              <a:t>The emphasis is on the </a:t>
            </a:r>
            <a:r>
              <a:rPr lang="en-US" b="1" dirty="0" smtClean="0">
                <a:solidFill>
                  <a:srgbClr val="FF0000"/>
                </a:solidFill>
                <a:ea typeface="+mn-ea"/>
              </a:rPr>
              <a:t>role of the system</a:t>
            </a:r>
          </a:p>
          <a:p>
            <a:pPr eaLnBrk="1" fontAlgn="auto" hangingPunct="1">
              <a:spcAft>
                <a:spcPts val="0"/>
              </a:spcAft>
              <a:buFont typeface="Arial" panose="020B0604020202020204" pitchFamily="34" charset="0"/>
              <a:buChar char="•"/>
              <a:defRPr/>
            </a:pPr>
            <a:endParaRPr lang="en-US" dirty="0" smtClean="0">
              <a:ea typeface="+mn-ea"/>
            </a:endParaRPr>
          </a:p>
          <a:p>
            <a:pPr eaLnBrk="1" fontAlgn="auto" hangingPunct="1">
              <a:spcAft>
                <a:spcPts val="0"/>
              </a:spcAft>
              <a:buFont typeface="Arial" panose="020B0604020202020204" pitchFamily="34" charset="0"/>
              <a:buChar char="•"/>
              <a:defRPr/>
            </a:pPr>
            <a:r>
              <a:rPr lang="en-US" dirty="0" smtClean="0">
                <a:ea typeface="+mn-ea"/>
              </a:rPr>
              <a:t>A requirements </a:t>
            </a:r>
            <a:r>
              <a:rPr lang="en-US" i="1" dirty="0" smtClean="0">
                <a:ea typeface="+mn-ea"/>
              </a:rPr>
              <a:t>specification </a:t>
            </a:r>
            <a:r>
              <a:rPr lang="en-US" dirty="0" smtClean="0">
                <a:ea typeface="+mn-ea"/>
              </a:rPr>
              <a:t>is stated from the viewpoint of somebody inside the system:</a:t>
            </a:r>
          </a:p>
          <a:p>
            <a:pPr lvl="1" eaLnBrk="1" fontAlgn="auto" hangingPunct="1">
              <a:spcAft>
                <a:spcPts val="0"/>
              </a:spcAft>
              <a:buFont typeface="Arial" panose="020B0604020202020204" pitchFamily="34" charset="0"/>
              <a:buChar char="–"/>
              <a:defRPr/>
            </a:pPr>
            <a:r>
              <a:rPr lang="en-US" dirty="0" smtClean="0">
                <a:ea typeface="+mn-ea"/>
              </a:rPr>
              <a:t>The environment is accessed via inputs &amp; outputs</a:t>
            </a:r>
          </a:p>
          <a:p>
            <a:pPr lvl="1" eaLnBrk="1" fontAlgn="auto" hangingPunct="1">
              <a:spcAft>
                <a:spcPts val="0"/>
              </a:spcAft>
              <a:buFont typeface="Arial" panose="020B0604020202020204" pitchFamily="34" charset="0"/>
              <a:buChar char="–"/>
              <a:defRPr/>
            </a:pPr>
            <a:r>
              <a:rPr lang="en-US" dirty="0" smtClean="0">
                <a:ea typeface="+mn-ea"/>
              </a:rPr>
              <a:t>The emphasis is on </a:t>
            </a:r>
            <a:r>
              <a:rPr lang="en-US" b="1" dirty="0" smtClean="0">
                <a:solidFill>
                  <a:srgbClr val="FF0000"/>
                </a:solidFill>
                <a:ea typeface="+mn-ea"/>
              </a:rPr>
              <a:t>how the system works</a:t>
            </a:r>
          </a:p>
        </p:txBody>
      </p:sp>
      <p:sp>
        <p:nvSpPr>
          <p:cNvPr id="5" name="5-Point Star 4"/>
          <p:cNvSpPr/>
          <p:nvPr/>
        </p:nvSpPr>
        <p:spPr>
          <a:xfrm>
            <a:off x="8763000" y="6477000"/>
            <a:ext cx="381000" cy="381000"/>
          </a:xfrm>
          <a:prstGeom prst="star5">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extLst>
      <p:ext uri="{BB962C8B-B14F-4D97-AF65-F5344CB8AC3E}">
        <p14:creationId xmlns:p14="http://schemas.microsoft.com/office/powerpoint/2010/main" val="366277641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ea typeface="+mj-ea"/>
              </a:rPr>
              <a:t>External vs. system viewpoint, example</a:t>
            </a:r>
            <a:endParaRPr lang="en-US" dirty="0">
              <a:ea typeface="+mj-ea"/>
            </a:endParaRPr>
          </a:p>
        </p:txBody>
      </p:sp>
      <p:sp>
        <p:nvSpPr>
          <p:cNvPr id="3" name="Content Placeholder 2"/>
          <p:cNvSpPr>
            <a:spLocks noGrp="1"/>
          </p:cNvSpPr>
          <p:nvPr>
            <p:ph idx="1"/>
          </p:nvPr>
        </p:nvSpPr>
        <p:spPr/>
        <p:txBody>
          <a:bodyPr>
            <a:normAutofit/>
          </a:bodyPr>
          <a:lstStyle/>
          <a:p>
            <a:pPr eaLnBrk="1" hangingPunct="1"/>
            <a:r>
              <a:rPr lang="en-US">
                <a:solidFill>
                  <a:srgbClr val="595959"/>
                </a:solidFill>
                <a:latin typeface="Calibri" charset="0"/>
              </a:rPr>
              <a:t>External, stated from the viewpoint of somebody outside the system boundary:</a:t>
            </a:r>
          </a:p>
          <a:p>
            <a:pPr lvl="1" eaLnBrk="1" hangingPunct="1">
              <a:buFont typeface="Arial" charset="0"/>
              <a:buNone/>
            </a:pPr>
            <a:r>
              <a:rPr lang="en-US">
                <a:solidFill>
                  <a:srgbClr val="595959"/>
                </a:solidFill>
                <a:latin typeface="Calibri" charset="0"/>
              </a:rPr>
              <a:t>e.g.: </a:t>
            </a:r>
            <a:r>
              <a:rPr lang="ja-JP" altLang="en-US">
                <a:solidFill>
                  <a:srgbClr val="595959"/>
                </a:solidFill>
                <a:latin typeface="Calibri" charset="0"/>
              </a:rPr>
              <a:t>“</a:t>
            </a:r>
            <a:r>
              <a:rPr lang="en-US">
                <a:solidFill>
                  <a:srgbClr val="595959"/>
                </a:solidFill>
                <a:latin typeface="Calibri" charset="0"/>
              </a:rPr>
              <a:t>The sprinkler never runs on rainy days</a:t>
            </a:r>
            <a:r>
              <a:rPr lang="ja-JP" altLang="en-US">
                <a:solidFill>
                  <a:srgbClr val="595959"/>
                </a:solidFill>
                <a:latin typeface="Calibri" charset="0"/>
              </a:rPr>
              <a:t>”</a:t>
            </a:r>
            <a:endParaRPr lang="en-US">
              <a:solidFill>
                <a:srgbClr val="595959"/>
              </a:solidFill>
              <a:latin typeface="Calibri" charset="0"/>
            </a:endParaRPr>
          </a:p>
          <a:p>
            <a:pPr lvl="1" eaLnBrk="1" hangingPunct="1"/>
            <a:endParaRPr lang="en-US">
              <a:solidFill>
                <a:srgbClr val="595959"/>
              </a:solidFill>
              <a:latin typeface="Calibri" charset="0"/>
            </a:endParaRPr>
          </a:p>
          <a:p>
            <a:pPr eaLnBrk="1" hangingPunct="1"/>
            <a:r>
              <a:rPr lang="en-US">
                <a:solidFill>
                  <a:srgbClr val="595959"/>
                </a:solidFill>
                <a:latin typeface="Calibri" charset="0"/>
              </a:rPr>
              <a:t>Internal, stated from the viewpoint of somebody inside the system boundary:</a:t>
            </a:r>
          </a:p>
          <a:p>
            <a:pPr lvl="1" eaLnBrk="1" hangingPunct="1">
              <a:buFont typeface="Arial" charset="0"/>
              <a:buNone/>
            </a:pPr>
            <a:r>
              <a:rPr lang="en-US">
                <a:solidFill>
                  <a:srgbClr val="595959"/>
                </a:solidFill>
                <a:latin typeface="Calibri" charset="0"/>
              </a:rPr>
              <a:t>e.g.: </a:t>
            </a:r>
            <a:r>
              <a:rPr lang="ja-JP" altLang="en-US">
                <a:solidFill>
                  <a:srgbClr val="595959"/>
                </a:solidFill>
                <a:latin typeface="Calibri" charset="0"/>
              </a:rPr>
              <a:t>“</a:t>
            </a:r>
            <a:r>
              <a:rPr lang="en-US">
                <a:solidFill>
                  <a:srgbClr val="595959"/>
                </a:solidFill>
                <a:latin typeface="Calibri" charset="0"/>
              </a:rPr>
              <a:t>The controller will not engage the water pump any time the ambient water sensor is triggered.</a:t>
            </a:r>
            <a:r>
              <a:rPr lang="ja-JP" altLang="en-US">
                <a:solidFill>
                  <a:srgbClr val="595959"/>
                </a:solidFill>
                <a:latin typeface="Calibri" charset="0"/>
              </a:rPr>
              <a:t>”</a:t>
            </a:r>
            <a:endParaRPr lang="en-US">
              <a:solidFill>
                <a:srgbClr val="595959"/>
              </a:solidFill>
              <a:latin typeface="Calibri" charset="0"/>
            </a:endParaRPr>
          </a:p>
        </p:txBody>
      </p:sp>
    </p:spTree>
    <p:extLst>
      <p:ext uri="{BB962C8B-B14F-4D97-AF65-F5344CB8AC3E}">
        <p14:creationId xmlns:p14="http://schemas.microsoft.com/office/powerpoint/2010/main" val="49230198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ea typeface="+mj-ea"/>
              </a:rPr>
              <a:t>Which of these are definitions?</a:t>
            </a:r>
            <a:br>
              <a:rPr lang="en-US" dirty="0" smtClean="0">
                <a:ea typeface="+mj-ea"/>
              </a:rPr>
            </a:br>
            <a:r>
              <a:rPr lang="en-US" dirty="0" smtClean="0">
                <a:ea typeface="+mj-ea"/>
              </a:rPr>
              <a:t>Which are specifications?</a:t>
            </a:r>
            <a:endParaRPr lang="en-US" dirty="0">
              <a:ea typeface="+mj-ea"/>
            </a:endParaRPr>
          </a:p>
        </p:txBody>
      </p:sp>
      <p:sp>
        <p:nvSpPr>
          <p:cNvPr id="3" name="Content Placeholder 2"/>
          <p:cNvSpPr>
            <a:spLocks noGrp="1"/>
          </p:cNvSpPr>
          <p:nvPr>
            <p:ph idx="1"/>
          </p:nvPr>
        </p:nvSpPr>
        <p:spPr/>
        <p:txBody>
          <a:bodyPr>
            <a:normAutofit/>
          </a:bodyPr>
          <a:lstStyle/>
          <a:p>
            <a:pPr eaLnBrk="1" hangingPunct="1"/>
            <a:r>
              <a:rPr lang="ja-JP" altLang="en-US">
                <a:solidFill>
                  <a:srgbClr val="595959"/>
                </a:solidFill>
                <a:latin typeface="Calibri" charset="0"/>
              </a:rPr>
              <a:t>“</a:t>
            </a:r>
            <a:r>
              <a:rPr lang="en-US">
                <a:solidFill>
                  <a:srgbClr val="595959"/>
                </a:solidFill>
                <a:latin typeface="Calibri" charset="0"/>
              </a:rPr>
              <a:t>If the system detects that the drawbridge is down at noon, then it will raise the bridge for 10 minutes by activating the lift actuators.</a:t>
            </a:r>
            <a:r>
              <a:rPr lang="ja-JP" altLang="en-US">
                <a:solidFill>
                  <a:srgbClr val="595959"/>
                </a:solidFill>
                <a:latin typeface="Calibri" charset="0"/>
              </a:rPr>
              <a:t>”</a:t>
            </a:r>
            <a:endParaRPr lang="en-US">
              <a:solidFill>
                <a:srgbClr val="595959"/>
              </a:solidFill>
              <a:latin typeface="Calibri" charset="0"/>
            </a:endParaRPr>
          </a:p>
          <a:p>
            <a:pPr eaLnBrk="1" hangingPunct="1"/>
            <a:r>
              <a:rPr lang="ja-JP" altLang="en-US">
                <a:solidFill>
                  <a:srgbClr val="595959"/>
                </a:solidFill>
                <a:latin typeface="Calibri" charset="0"/>
              </a:rPr>
              <a:t>“</a:t>
            </a:r>
            <a:r>
              <a:rPr lang="en-US">
                <a:solidFill>
                  <a:srgbClr val="595959"/>
                </a:solidFill>
                <a:latin typeface="Calibri" charset="0"/>
              </a:rPr>
              <a:t>The bridge will open 12:00-12:10pm daily.</a:t>
            </a:r>
            <a:r>
              <a:rPr lang="ja-JP" altLang="en-US">
                <a:solidFill>
                  <a:srgbClr val="595959"/>
                </a:solidFill>
                <a:latin typeface="Calibri" charset="0"/>
              </a:rPr>
              <a:t>”</a:t>
            </a:r>
            <a:endParaRPr lang="en-US">
              <a:solidFill>
                <a:srgbClr val="595959"/>
              </a:solidFill>
              <a:latin typeface="Calibri" charset="0"/>
            </a:endParaRPr>
          </a:p>
          <a:p>
            <a:pPr eaLnBrk="1" hangingPunct="1"/>
            <a:r>
              <a:rPr lang="ja-JP" altLang="en-US">
                <a:solidFill>
                  <a:srgbClr val="595959"/>
                </a:solidFill>
                <a:latin typeface="Calibri" charset="0"/>
              </a:rPr>
              <a:t>“</a:t>
            </a:r>
            <a:r>
              <a:rPr lang="en-US">
                <a:solidFill>
                  <a:srgbClr val="595959"/>
                </a:solidFill>
                <a:latin typeface="Calibri" charset="0"/>
              </a:rPr>
              <a:t>Web sites will be spidered every day</a:t>
            </a:r>
            <a:r>
              <a:rPr lang="ja-JP" altLang="en-US">
                <a:solidFill>
                  <a:srgbClr val="595959"/>
                </a:solidFill>
                <a:latin typeface="Calibri" charset="0"/>
              </a:rPr>
              <a:t>”</a:t>
            </a:r>
            <a:endParaRPr lang="en-US">
              <a:solidFill>
                <a:srgbClr val="595959"/>
              </a:solidFill>
              <a:latin typeface="Calibri" charset="0"/>
            </a:endParaRPr>
          </a:p>
          <a:p>
            <a:pPr eaLnBrk="1" hangingPunct="1"/>
            <a:r>
              <a:rPr lang="ja-JP" altLang="en-US">
                <a:solidFill>
                  <a:srgbClr val="595959"/>
                </a:solidFill>
                <a:latin typeface="Calibri" charset="0"/>
              </a:rPr>
              <a:t>“</a:t>
            </a:r>
            <a:r>
              <a:rPr lang="en-US">
                <a:solidFill>
                  <a:srgbClr val="595959"/>
                </a:solidFill>
                <a:latin typeface="Calibri" charset="0"/>
              </a:rPr>
              <a:t>The pilot can retract the landing gear by pressing a button</a:t>
            </a:r>
            <a:r>
              <a:rPr lang="ja-JP" altLang="en-US">
                <a:solidFill>
                  <a:srgbClr val="595959"/>
                </a:solidFill>
                <a:latin typeface="Calibri" charset="0"/>
              </a:rPr>
              <a:t>”</a:t>
            </a:r>
            <a:endParaRPr lang="en-US">
              <a:solidFill>
                <a:srgbClr val="595959"/>
              </a:solidFill>
              <a:latin typeface="Calibri" charset="0"/>
            </a:endParaRPr>
          </a:p>
          <a:p>
            <a:pPr eaLnBrk="1" hangingPunct="1"/>
            <a:r>
              <a:rPr lang="ja-JP" altLang="en-US">
                <a:solidFill>
                  <a:srgbClr val="595959"/>
                </a:solidFill>
                <a:latin typeface="Calibri" charset="0"/>
              </a:rPr>
              <a:t>“</a:t>
            </a:r>
            <a:r>
              <a:rPr lang="en-US">
                <a:solidFill>
                  <a:srgbClr val="595959"/>
                </a:solidFill>
                <a:latin typeface="Calibri" charset="0"/>
              </a:rPr>
              <a:t>When it receives an http DELETE operation, the system will mark the record as deleted.</a:t>
            </a:r>
            <a:r>
              <a:rPr lang="ja-JP" altLang="en-US">
                <a:solidFill>
                  <a:srgbClr val="595959"/>
                </a:solidFill>
                <a:latin typeface="Calibri" charset="0"/>
              </a:rPr>
              <a:t>”</a:t>
            </a:r>
            <a:endParaRPr lang="en-US">
              <a:solidFill>
                <a:srgbClr val="595959"/>
              </a:solidFill>
              <a:latin typeface="Calibri" charset="0"/>
            </a:endParaRPr>
          </a:p>
        </p:txBody>
      </p:sp>
    </p:spTree>
    <p:extLst>
      <p:ext uri="{BB962C8B-B14F-4D97-AF65-F5344CB8AC3E}">
        <p14:creationId xmlns:p14="http://schemas.microsoft.com/office/powerpoint/2010/main" val="70073602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ea typeface="+mj-ea"/>
              </a:rPr>
              <a:t>Use cases: </a:t>
            </a:r>
            <a:br>
              <a:rPr lang="en-US" dirty="0" smtClean="0">
                <a:ea typeface="+mj-ea"/>
              </a:rPr>
            </a:br>
            <a:r>
              <a:rPr lang="en-US" i="1" dirty="0" smtClean="0">
                <a:ea typeface="+mj-ea"/>
              </a:rPr>
              <a:t>structured</a:t>
            </a:r>
            <a:r>
              <a:rPr lang="en-US" dirty="0" smtClean="0">
                <a:ea typeface="+mj-ea"/>
              </a:rPr>
              <a:t> requirements definitions</a:t>
            </a:r>
            <a:endParaRPr lang="en-US" dirty="0">
              <a:ea typeface="+mj-ea"/>
            </a:endParaRPr>
          </a:p>
        </p:txBody>
      </p:sp>
      <p:sp>
        <p:nvSpPr>
          <p:cNvPr id="3" name="Content Placeholder 2"/>
          <p:cNvSpPr>
            <a:spLocks noGrp="1"/>
          </p:cNvSpPr>
          <p:nvPr>
            <p:ph idx="1"/>
          </p:nvPr>
        </p:nvSpPr>
        <p:spPr/>
        <p:txBody>
          <a:bodyPr>
            <a:normAutofit/>
          </a:bodyPr>
          <a:lstStyle/>
          <a:p>
            <a:pPr eaLnBrk="1" hangingPunct="1"/>
            <a:r>
              <a:rPr lang="en-US">
                <a:solidFill>
                  <a:srgbClr val="595959"/>
                </a:solidFill>
                <a:latin typeface="Calibri" charset="0"/>
              </a:rPr>
              <a:t>Each use case describes an activity supported by the system</a:t>
            </a:r>
          </a:p>
          <a:p>
            <a:pPr lvl="1" eaLnBrk="1" hangingPunct="1"/>
            <a:r>
              <a:rPr lang="en-US">
                <a:solidFill>
                  <a:srgbClr val="595959"/>
                </a:solidFill>
                <a:latin typeface="Calibri" charset="0"/>
              </a:rPr>
              <a:t>Put another way, each use case describes a way to use the system</a:t>
            </a:r>
          </a:p>
          <a:p>
            <a:pPr lvl="1" eaLnBrk="1" hangingPunct="1"/>
            <a:r>
              <a:rPr lang="en-US">
                <a:solidFill>
                  <a:srgbClr val="595959"/>
                </a:solidFill>
                <a:latin typeface="Calibri" charset="0"/>
              </a:rPr>
              <a:t>Each use case is like a </a:t>
            </a:r>
            <a:r>
              <a:rPr lang="ja-JP" altLang="en-US">
                <a:solidFill>
                  <a:srgbClr val="595959"/>
                </a:solidFill>
                <a:latin typeface="Calibri" charset="0"/>
              </a:rPr>
              <a:t>“</a:t>
            </a:r>
            <a:r>
              <a:rPr lang="en-US">
                <a:solidFill>
                  <a:srgbClr val="595959"/>
                </a:solidFill>
                <a:latin typeface="Calibri" charset="0"/>
              </a:rPr>
              <a:t>bundle of scenarios</a:t>
            </a:r>
            <a:r>
              <a:rPr lang="ja-JP" altLang="en-US">
                <a:solidFill>
                  <a:srgbClr val="595959"/>
                </a:solidFill>
                <a:latin typeface="Calibri" charset="0"/>
              </a:rPr>
              <a:t>”</a:t>
            </a:r>
            <a:r>
              <a:rPr lang="en-US">
                <a:solidFill>
                  <a:srgbClr val="595959"/>
                </a:solidFill>
                <a:latin typeface="Calibri" charset="0"/>
              </a:rPr>
              <a:t> that are all the same except for very minor details</a:t>
            </a:r>
          </a:p>
          <a:p>
            <a:pPr lvl="1" eaLnBrk="1" hangingPunct="1"/>
            <a:endParaRPr lang="en-US">
              <a:solidFill>
                <a:srgbClr val="595959"/>
              </a:solidFill>
              <a:latin typeface="Calibri" charset="0"/>
            </a:endParaRPr>
          </a:p>
          <a:p>
            <a:pPr eaLnBrk="1" hangingPunct="1"/>
            <a:r>
              <a:rPr lang="en-US">
                <a:solidFill>
                  <a:srgbClr val="595959"/>
                </a:solidFill>
                <a:latin typeface="Calibri" charset="0"/>
              </a:rPr>
              <a:t>Being structured, use cases are a little more formal and precise than unstructured text.</a:t>
            </a:r>
          </a:p>
          <a:p>
            <a:pPr lvl="1" eaLnBrk="1" hangingPunct="1"/>
            <a:endParaRPr lang="en-US">
              <a:solidFill>
                <a:srgbClr val="595959"/>
              </a:solidFill>
              <a:latin typeface="Calibri" charset="0"/>
            </a:endParaRPr>
          </a:p>
          <a:p>
            <a:pPr lvl="1" eaLnBrk="1" hangingPunct="1"/>
            <a:endParaRPr lang="en-US">
              <a:solidFill>
                <a:srgbClr val="595959"/>
              </a:solidFill>
              <a:latin typeface="Calibri" charset="0"/>
            </a:endParaRPr>
          </a:p>
        </p:txBody>
      </p:sp>
    </p:spTree>
    <p:extLst>
      <p:ext uri="{BB962C8B-B14F-4D97-AF65-F5344CB8AC3E}">
        <p14:creationId xmlns:p14="http://schemas.microsoft.com/office/powerpoint/2010/main" val="393519139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latin typeface="Calibri" charset="0"/>
              </a:rPr>
              <a:t>What’s </a:t>
            </a:r>
            <a:r>
              <a:rPr lang="en-US" dirty="0">
                <a:latin typeface="Calibri" charset="0"/>
              </a:rPr>
              <a:t>in a (basic) use case?</a:t>
            </a:r>
          </a:p>
        </p:txBody>
      </p:sp>
      <p:sp>
        <p:nvSpPr>
          <p:cNvPr id="3" name="Content Placeholder 2"/>
          <p:cNvSpPr>
            <a:spLocks noGrp="1"/>
          </p:cNvSpPr>
          <p:nvPr>
            <p:ph idx="1"/>
          </p:nvPr>
        </p:nvSpPr>
        <p:spPr/>
        <p:txBody>
          <a:bodyPr>
            <a:normAutofit/>
          </a:bodyPr>
          <a:lstStyle/>
          <a:p>
            <a:pPr eaLnBrk="1" hangingPunct="1"/>
            <a:r>
              <a:rPr lang="en-US" b="1" dirty="0">
                <a:solidFill>
                  <a:schemeClr val="tx1"/>
                </a:solidFill>
                <a:latin typeface="Calibri" charset="0"/>
              </a:rPr>
              <a:t>Use case name</a:t>
            </a:r>
            <a:r>
              <a:rPr lang="en-US" dirty="0">
                <a:solidFill>
                  <a:schemeClr val="tx1"/>
                </a:solidFill>
                <a:latin typeface="Calibri" charset="0"/>
              </a:rPr>
              <a:t>:</a:t>
            </a:r>
            <a:r>
              <a:rPr lang="en-US" dirty="0">
                <a:solidFill>
                  <a:srgbClr val="595959"/>
                </a:solidFill>
                <a:latin typeface="Calibri" charset="0"/>
              </a:rPr>
              <a:t> </a:t>
            </a:r>
            <a:r>
              <a:rPr lang="en-US" sz="2600" dirty="0">
                <a:solidFill>
                  <a:srgbClr val="595959"/>
                </a:solidFill>
                <a:latin typeface="Calibri" charset="0"/>
              </a:rPr>
              <a:t>succinct and meaningful</a:t>
            </a:r>
          </a:p>
          <a:p>
            <a:pPr lvl="1" eaLnBrk="1" hangingPunct="1"/>
            <a:endParaRPr lang="en-US" sz="2000" dirty="0">
              <a:solidFill>
                <a:srgbClr val="595959"/>
              </a:solidFill>
              <a:latin typeface="Calibri" charset="0"/>
            </a:endParaRPr>
          </a:p>
          <a:p>
            <a:pPr eaLnBrk="1" hangingPunct="1"/>
            <a:r>
              <a:rPr lang="en-US" b="1" dirty="0">
                <a:solidFill>
                  <a:schemeClr val="tx1"/>
                </a:solidFill>
                <a:latin typeface="Calibri" charset="0"/>
              </a:rPr>
              <a:t>Actor</a:t>
            </a:r>
            <a:r>
              <a:rPr lang="en-US" dirty="0">
                <a:solidFill>
                  <a:schemeClr val="tx1"/>
                </a:solidFill>
                <a:latin typeface="Calibri" charset="0"/>
              </a:rPr>
              <a:t>:</a:t>
            </a:r>
            <a:r>
              <a:rPr lang="en-US" dirty="0">
                <a:solidFill>
                  <a:srgbClr val="595959"/>
                </a:solidFill>
                <a:latin typeface="Calibri" charset="0"/>
              </a:rPr>
              <a:t> </a:t>
            </a:r>
            <a:r>
              <a:rPr lang="en-US" sz="2600" dirty="0">
                <a:solidFill>
                  <a:srgbClr val="595959"/>
                </a:solidFill>
                <a:latin typeface="Calibri" charset="0"/>
              </a:rPr>
              <a:t>who </a:t>
            </a:r>
            <a:r>
              <a:rPr lang="ja-JP" altLang="en-US" sz="2600" dirty="0">
                <a:solidFill>
                  <a:srgbClr val="595959"/>
                </a:solidFill>
                <a:latin typeface="Calibri" charset="0"/>
              </a:rPr>
              <a:t>“</a:t>
            </a:r>
            <a:r>
              <a:rPr lang="en-US" sz="2600" dirty="0">
                <a:solidFill>
                  <a:srgbClr val="595959"/>
                </a:solidFill>
                <a:latin typeface="Calibri" charset="0"/>
              </a:rPr>
              <a:t>does</a:t>
            </a:r>
            <a:r>
              <a:rPr lang="ja-JP" altLang="en-US" sz="2600" dirty="0">
                <a:solidFill>
                  <a:srgbClr val="595959"/>
                </a:solidFill>
                <a:latin typeface="Calibri" charset="0"/>
              </a:rPr>
              <a:t>”</a:t>
            </a:r>
            <a:r>
              <a:rPr lang="en-US" sz="2600" dirty="0">
                <a:solidFill>
                  <a:srgbClr val="595959"/>
                </a:solidFill>
                <a:latin typeface="Calibri" charset="0"/>
              </a:rPr>
              <a:t> the activity?</a:t>
            </a:r>
          </a:p>
          <a:p>
            <a:pPr lvl="1" eaLnBrk="1" hangingPunct="1"/>
            <a:endParaRPr lang="en-US" sz="2000" dirty="0">
              <a:solidFill>
                <a:srgbClr val="595959"/>
              </a:solidFill>
              <a:latin typeface="Calibri" charset="0"/>
            </a:endParaRPr>
          </a:p>
          <a:p>
            <a:pPr eaLnBrk="1" hangingPunct="1"/>
            <a:r>
              <a:rPr lang="en-US" b="1" dirty="0">
                <a:solidFill>
                  <a:schemeClr val="tx1"/>
                </a:solidFill>
                <a:latin typeface="Calibri" charset="0"/>
              </a:rPr>
              <a:t>Preconditions</a:t>
            </a:r>
            <a:r>
              <a:rPr lang="en-US" dirty="0">
                <a:solidFill>
                  <a:schemeClr val="tx1"/>
                </a:solidFill>
                <a:latin typeface="Calibri" charset="0"/>
              </a:rPr>
              <a:t>:</a:t>
            </a:r>
            <a:r>
              <a:rPr lang="en-US" dirty="0">
                <a:solidFill>
                  <a:srgbClr val="595959"/>
                </a:solidFill>
                <a:latin typeface="Calibri" charset="0"/>
              </a:rPr>
              <a:t> </a:t>
            </a:r>
            <a:r>
              <a:rPr lang="en-US" sz="2600" dirty="0">
                <a:solidFill>
                  <a:srgbClr val="595959"/>
                </a:solidFill>
                <a:latin typeface="Calibri" charset="0"/>
              </a:rPr>
              <a:t>what is true </a:t>
            </a:r>
            <a:r>
              <a:rPr lang="en-US" sz="2600" i="1" dirty="0">
                <a:solidFill>
                  <a:srgbClr val="595959"/>
                </a:solidFill>
                <a:latin typeface="Calibri" charset="0"/>
              </a:rPr>
              <a:t>before</a:t>
            </a:r>
            <a:r>
              <a:rPr lang="en-US" sz="2600" dirty="0">
                <a:solidFill>
                  <a:srgbClr val="595959"/>
                </a:solidFill>
                <a:latin typeface="Calibri" charset="0"/>
              </a:rPr>
              <a:t> the activity?</a:t>
            </a:r>
          </a:p>
          <a:p>
            <a:pPr lvl="1" eaLnBrk="1" hangingPunct="1"/>
            <a:endParaRPr lang="en-US" sz="2000" dirty="0">
              <a:solidFill>
                <a:srgbClr val="595959"/>
              </a:solidFill>
              <a:latin typeface="Calibri" charset="0"/>
            </a:endParaRPr>
          </a:p>
          <a:p>
            <a:pPr eaLnBrk="1" hangingPunct="1"/>
            <a:r>
              <a:rPr lang="en-US" b="1" dirty="0" err="1">
                <a:solidFill>
                  <a:schemeClr val="tx1"/>
                </a:solidFill>
                <a:latin typeface="Calibri" charset="0"/>
              </a:rPr>
              <a:t>Postconditions</a:t>
            </a:r>
            <a:r>
              <a:rPr lang="en-US" dirty="0">
                <a:solidFill>
                  <a:schemeClr val="tx1"/>
                </a:solidFill>
                <a:latin typeface="Calibri" charset="0"/>
              </a:rPr>
              <a:t>:</a:t>
            </a:r>
            <a:r>
              <a:rPr lang="en-US" dirty="0">
                <a:solidFill>
                  <a:srgbClr val="595959"/>
                </a:solidFill>
                <a:latin typeface="Calibri" charset="0"/>
              </a:rPr>
              <a:t> </a:t>
            </a:r>
            <a:r>
              <a:rPr lang="en-US" sz="2600" dirty="0">
                <a:solidFill>
                  <a:srgbClr val="595959"/>
                </a:solidFill>
                <a:latin typeface="Calibri" charset="0"/>
              </a:rPr>
              <a:t>what is true </a:t>
            </a:r>
            <a:r>
              <a:rPr lang="en-US" sz="2600" i="1" dirty="0">
                <a:solidFill>
                  <a:srgbClr val="595959"/>
                </a:solidFill>
                <a:latin typeface="Calibri" charset="0"/>
              </a:rPr>
              <a:t>after</a:t>
            </a:r>
            <a:r>
              <a:rPr lang="en-US" sz="2600" dirty="0">
                <a:solidFill>
                  <a:srgbClr val="595959"/>
                </a:solidFill>
                <a:latin typeface="Calibri" charset="0"/>
              </a:rPr>
              <a:t> the activity?</a:t>
            </a:r>
          </a:p>
          <a:p>
            <a:pPr lvl="1" eaLnBrk="1" hangingPunct="1"/>
            <a:endParaRPr lang="en-US" sz="2000" dirty="0">
              <a:solidFill>
                <a:srgbClr val="595959"/>
              </a:solidFill>
              <a:latin typeface="Calibri" charset="0"/>
            </a:endParaRPr>
          </a:p>
          <a:p>
            <a:pPr eaLnBrk="1" hangingPunct="1"/>
            <a:r>
              <a:rPr lang="en-US" b="1" dirty="0">
                <a:solidFill>
                  <a:schemeClr val="tx1"/>
                </a:solidFill>
                <a:latin typeface="Calibri" charset="0"/>
              </a:rPr>
              <a:t>Flow of events</a:t>
            </a:r>
            <a:r>
              <a:rPr lang="en-US" dirty="0">
                <a:solidFill>
                  <a:schemeClr val="tx1"/>
                </a:solidFill>
                <a:latin typeface="Calibri" charset="0"/>
              </a:rPr>
              <a:t>:</a:t>
            </a:r>
            <a:r>
              <a:rPr lang="en-US" dirty="0">
                <a:solidFill>
                  <a:srgbClr val="595959"/>
                </a:solidFill>
                <a:latin typeface="Calibri" charset="0"/>
              </a:rPr>
              <a:t> </a:t>
            </a:r>
            <a:r>
              <a:rPr lang="en-US" sz="2600" dirty="0">
                <a:solidFill>
                  <a:srgbClr val="595959"/>
                </a:solidFill>
                <a:latin typeface="Calibri" charset="0"/>
              </a:rPr>
              <a:t>what steps do the actor and the system perform during the scenario?</a:t>
            </a:r>
          </a:p>
        </p:txBody>
      </p:sp>
      <p:sp>
        <p:nvSpPr>
          <p:cNvPr id="5" name="5-Point Star 4"/>
          <p:cNvSpPr/>
          <p:nvPr/>
        </p:nvSpPr>
        <p:spPr>
          <a:xfrm>
            <a:off x="8763000" y="6477000"/>
            <a:ext cx="381000" cy="381000"/>
          </a:xfrm>
          <a:prstGeom prst="star5">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extLst>
      <p:ext uri="{BB962C8B-B14F-4D97-AF65-F5344CB8AC3E}">
        <p14:creationId xmlns:p14="http://schemas.microsoft.com/office/powerpoint/2010/main" val="97299009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ea typeface="+mj-ea"/>
              </a:rPr>
              <a:t>Example</a:t>
            </a:r>
            <a:br>
              <a:rPr lang="en-US" dirty="0" smtClean="0">
                <a:ea typeface="+mj-ea"/>
              </a:rPr>
            </a:br>
            <a:r>
              <a:rPr lang="en-US" dirty="0" smtClean="0">
                <a:ea typeface="+mj-ea"/>
              </a:rPr>
              <a:t>Use case #1: Report repression</a:t>
            </a:r>
            <a:endParaRPr lang="en-US" dirty="0">
              <a:ea typeface="+mj-ea"/>
            </a:endParaRP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anose="020B0604020202020204" pitchFamily="34" charset="0"/>
              <a:buNone/>
              <a:defRPr/>
            </a:pPr>
            <a:r>
              <a:rPr lang="en-US" dirty="0" smtClean="0">
                <a:ea typeface="+mn-ea"/>
              </a:rPr>
              <a:t>Actor: Citizen in repressive country</a:t>
            </a:r>
          </a:p>
          <a:p>
            <a:pPr eaLnBrk="1" fontAlgn="auto" hangingPunct="1">
              <a:spcAft>
                <a:spcPts val="0"/>
              </a:spcAft>
              <a:buFont typeface="Arial" panose="020B0604020202020204" pitchFamily="34" charset="0"/>
              <a:buNone/>
              <a:defRPr/>
            </a:pPr>
            <a:endParaRPr lang="en-US" sz="2000" dirty="0" smtClean="0">
              <a:ea typeface="+mn-ea"/>
            </a:endParaRPr>
          </a:p>
          <a:p>
            <a:pPr eaLnBrk="1" fontAlgn="auto" hangingPunct="1">
              <a:spcAft>
                <a:spcPts val="0"/>
              </a:spcAft>
              <a:buFont typeface="Arial" panose="020B0604020202020204" pitchFamily="34" charset="0"/>
              <a:buNone/>
              <a:defRPr/>
            </a:pPr>
            <a:r>
              <a:rPr lang="en-US" dirty="0" smtClean="0">
                <a:ea typeface="+mn-ea"/>
              </a:rPr>
              <a:t>Preconditions:</a:t>
            </a:r>
          </a:p>
          <a:p>
            <a:pPr eaLnBrk="1" fontAlgn="auto" hangingPunct="1">
              <a:spcAft>
                <a:spcPts val="0"/>
              </a:spcAft>
              <a:buFontTx/>
              <a:buChar char="-"/>
              <a:defRPr/>
            </a:pPr>
            <a:r>
              <a:rPr lang="en-US" dirty="0" smtClean="0">
                <a:ea typeface="+mn-ea"/>
              </a:rPr>
              <a:t>User has a cell phone connectivity</a:t>
            </a:r>
          </a:p>
          <a:p>
            <a:pPr eaLnBrk="1" fontAlgn="auto" hangingPunct="1">
              <a:spcAft>
                <a:spcPts val="0"/>
              </a:spcAft>
              <a:buFontTx/>
              <a:buChar char="-"/>
              <a:defRPr/>
            </a:pPr>
            <a:r>
              <a:rPr lang="en-US" dirty="0" smtClean="0">
                <a:ea typeface="+mn-ea"/>
              </a:rPr>
              <a:t>User has Twitter account</a:t>
            </a:r>
          </a:p>
          <a:p>
            <a:pPr eaLnBrk="1" fontAlgn="auto" hangingPunct="1">
              <a:spcAft>
                <a:spcPts val="0"/>
              </a:spcAft>
              <a:buFont typeface="Arial" panose="020B0604020202020204" pitchFamily="34" charset="0"/>
              <a:buNone/>
              <a:defRPr/>
            </a:pPr>
            <a:endParaRPr lang="en-US" sz="2000" dirty="0" smtClean="0">
              <a:ea typeface="+mn-ea"/>
            </a:endParaRPr>
          </a:p>
          <a:p>
            <a:pPr eaLnBrk="1" fontAlgn="auto" hangingPunct="1">
              <a:spcAft>
                <a:spcPts val="0"/>
              </a:spcAft>
              <a:buFont typeface="Arial" panose="020B0604020202020204" pitchFamily="34" charset="0"/>
              <a:buNone/>
              <a:defRPr/>
            </a:pPr>
            <a:r>
              <a:rPr lang="en-US" dirty="0" err="1" smtClean="0">
                <a:ea typeface="+mn-ea"/>
              </a:rPr>
              <a:t>Postconditions</a:t>
            </a:r>
            <a:r>
              <a:rPr lang="en-US" dirty="0" smtClean="0">
                <a:ea typeface="+mn-ea"/>
              </a:rPr>
              <a:t>:</a:t>
            </a:r>
          </a:p>
          <a:p>
            <a:pPr eaLnBrk="1" fontAlgn="auto" hangingPunct="1">
              <a:spcAft>
                <a:spcPts val="0"/>
              </a:spcAft>
              <a:buFontTx/>
              <a:buChar char="-"/>
              <a:defRPr/>
            </a:pPr>
            <a:r>
              <a:rPr lang="en-US" dirty="0" smtClean="0">
                <a:ea typeface="+mn-ea"/>
              </a:rPr>
              <a:t>System has recorded information about a repressive event, including location &amp; details</a:t>
            </a:r>
          </a:p>
          <a:p>
            <a:pPr eaLnBrk="1" fontAlgn="auto" hangingPunct="1">
              <a:spcAft>
                <a:spcPts val="0"/>
              </a:spcAft>
              <a:buFontTx/>
              <a:buChar char="-"/>
              <a:defRPr/>
            </a:pPr>
            <a:endParaRPr lang="en-US" dirty="0">
              <a:ea typeface="+mn-ea"/>
            </a:endParaRPr>
          </a:p>
        </p:txBody>
      </p:sp>
    </p:spTree>
    <p:extLst>
      <p:ext uri="{BB962C8B-B14F-4D97-AF65-F5344CB8AC3E}">
        <p14:creationId xmlns:p14="http://schemas.microsoft.com/office/powerpoint/2010/main" val="57978240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r>
              <a:rPr lang="en-US" sz="4000">
                <a:latin typeface="Calibri" charset="0"/>
              </a:rPr>
              <a:t>Example continued…</a:t>
            </a:r>
            <a:br>
              <a:rPr lang="en-US" sz="4000">
                <a:latin typeface="Calibri" charset="0"/>
              </a:rPr>
            </a:br>
            <a:r>
              <a:rPr lang="en-US" sz="4000">
                <a:latin typeface="Calibri" charset="0"/>
              </a:rPr>
              <a:t>Use case #1: Report repression</a:t>
            </a: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anose="020B0604020202020204" pitchFamily="34" charset="0"/>
              <a:buNone/>
              <a:defRPr/>
            </a:pPr>
            <a:r>
              <a:rPr lang="en-US" dirty="0" smtClean="0">
                <a:ea typeface="+mn-ea"/>
              </a:rPr>
              <a:t>Flow of events:</a:t>
            </a:r>
          </a:p>
          <a:p>
            <a:pPr eaLnBrk="1" fontAlgn="auto" hangingPunct="1">
              <a:spcAft>
                <a:spcPts val="0"/>
              </a:spcAft>
              <a:buFontTx/>
              <a:buChar char="-"/>
              <a:defRPr/>
            </a:pPr>
            <a:r>
              <a:rPr lang="en-US" dirty="0" smtClean="0">
                <a:ea typeface="+mn-ea"/>
              </a:rPr>
              <a:t>User posts a tweet giving city &amp; country name, description of repression, and tag #repression</a:t>
            </a:r>
          </a:p>
          <a:p>
            <a:pPr eaLnBrk="1" fontAlgn="auto" hangingPunct="1">
              <a:spcAft>
                <a:spcPts val="0"/>
              </a:spcAft>
              <a:buFontTx/>
              <a:buChar char="-"/>
              <a:defRPr/>
            </a:pPr>
            <a:r>
              <a:rPr lang="en-US" dirty="0" smtClean="0">
                <a:ea typeface="+mn-ea"/>
              </a:rPr>
              <a:t>System periodically retrieves all #repression tweets via Twitter API</a:t>
            </a:r>
          </a:p>
          <a:p>
            <a:pPr eaLnBrk="1" fontAlgn="auto" hangingPunct="1">
              <a:spcAft>
                <a:spcPts val="0"/>
              </a:spcAft>
              <a:buFontTx/>
              <a:buChar char="-"/>
              <a:defRPr/>
            </a:pPr>
            <a:r>
              <a:rPr lang="en-US" dirty="0" smtClean="0">
                <a:ea typeface="+mn-ea"/>
              </a:rPr>
              <a:t>System parses tweet and </a:t>
            </a:r>
            <a:r>
              <a:rPr lang="en-US" dirty="0" err="1" smtClean="0">
                <a:ea typeface="+mn-ea"/>
              </a:rPr>
              <a:t>geocodes</a:t>
            </a:r>
            <a:r>
              <a:rPr lang="en-US" dirty="0" smtClean="0">
                <a:ea typeface="+mn-ea"/>
              </a:rPr>
              <a:t> locations</a:t>
            </a:r>
          </a:p>
          <a:p>
            <a:pPr eaLnBrk="1" fontAlgn="auto" hangingPunct="1">
              <a:spcAft>
                <a:spcPts val="0"/>
              </a:spcAft>
              <a:buFontTx/>
              <a:buChar char="-"/>
              <a:defRPr/>
            </a:pPr>
            <a:r>
              <a:rPr lang="en-US" dirty="0" smtClean="0">
                <a:ea typeface="+mn-ea"/>
              </a:rPr>
              <a:t>If location is ambiguous, system asks user to clarify (UC #2: Clarify tweet)</a:t>
            </a:r>
          </a:p>
          <a:p>
            <a:pPr eaLnBrk="1" fontAlgn="auto" hangingPunct="1">
              <a:spcAft>
                <a:spcPts val="0"/>
              </a:spcAft>
              <a:buFontTx/>
              <a:buChar char="-"/>
              <a:defRPr/>
            </a:pPr>
            <a:r>
              <a:rPr lang="en-US" dirty="0" smtClean="0">
                <a:ea typeface="+mn-ea"/>
              </a:rPr>
              <a:t>System records location and event in database</a:t>
            </a:r>
            <a:endParaRPr lang="en-US" dirty="0">
              <a:ea typeface="+mn-ea"/>
            </a:endParaRPr>
          </a:p>
        </p:txBody>
      </p:sp>
    </p:spTree>
    <p:extLst>
      <p:ext uri="{BB962C8B-B14F-4D97-AF65-F5344CB8AC3E}">
        <p14:creationId xmlns:p14="http://schemas.microsoft.com/office/powerpoint/2010/main" val="104377547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ea typeface="+mj-ea"/>
              </a:rPr>
              <a:t>Example</a:t>
            </a:r>
            <a:br>
              <a:rPr lang="en-US" dirty="0" smtClean="0">
                <a:ea typeface="+mj-ea"/>
              </a:rPr>
            </a:br>
            <a:r>
              <a:rPr lang="en-US" dirty="0" smtClean="0">
                <a:ea typeface="+mj-ea"/>
              </a:rPr>
              <a:t>Use case #2: Clarify tweet</a:t>
            </a:r>
            <a:endParaRPr lang="en-US" dirty="0">
              <a:ea typeface="+mj-ea"/>
            </a:endParaRP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anose="020B0604020202020204" pitchFamily="34" charset="0"/>
              <a:buNone/>
              <a:defRPr/>
            </a:pPr>
            <a:r>
              <a:rPr lang="en-US" dirty="0" smtClean="0">
                <a:ea typeface="+mn-ea"/>
              </a:rPr>
              <a:t>Actor</a:t>
            </a:r>
            <a:r>
              <a:rPr lang="en-US" dirty="0" smtClean="0"/>
              <a:t>: ?</a:t>
            </a:r>
            <a:endParaRPr lang="en-US" dirty="0" smtClean="0">
              <a:ea typeface="+mn-ea"/>
            </a:endParaRPr>
          </a:p>
          <a:p>
            <a:pPr eaLnBrk="1" fontAlgn="auto" hangingPunct="1">
              <a:spcAft>
                <a:spcPts val="0"/>
              </a:spcAft>
              <a:buFont typeface="Arial" panose="020B0604020202020204" pitchFamily="34" charset="0"/>
              <a:buNone/>
              <a:defRPr/>
            </a:pPr>
            <a:endParaRPr lang="en-US" dirty="0" smtClean="0">
              <a:ea typeface="+mn-ea"/>
            </a:endParaRPr>
          </a:p>
          <a:p>
            <a:pPr eaLnBrk="1" fontAlgn="auto" hangingPunct="1">
              <a:spcAft>
                <a:spcPts val="0"/>
              </a:spcAft>
              <a:buFont typeface="Arial" panose="020B0604020202020204" pitchFamily="34" charset="0"/>
              <a:buNone/>
              <a:defRPr/>
            </a:pPr>
            <a:r>
              <a:rPr lang="en-US" dirty="0" smtClean="0">
                <a:ea typeface="+mn-ea"/>
              </a:rPr>
              <a:t>Preconditions: ?</a:t>
            </a:r>
          </a:p>
          <a:p>
            <a:pPr eaLnBrk="1" fontAlgn="auto" hangingPunct="1">
              <a:spcAft>
                <a:spcPts val="0"/>
              </a:spcAft>
              <a:buFont typeface="Arial" panose="020B0604020202020204" pitchFamily="34" charset="0"/>
              <a:buNone/>
              <a:defRPr/>
            </a:pPr>
            <a:endParaRPr lang="en-US" dirty="0" smtClean="0">
              <a:ea typeface="+mn-ea"/>
            </a:endParaRPr>
          </a:p>
          <a:p>
            <a:pPr eaLnBrk="1" fontAlgn="auto" hangingPunct="1">
              <a:spcAft>
                <a:spcPts val="0"/>
              </a:spcAft>
              <a:buFont typeface="Arial" panose="020B0604020202020204" pitchFamily="34" charset="0"/>
              <a:buNone/>
              <a:defRPr/>
            </a:pPr>
            <a:endParaRPr lang="en-US" dirty="0" smtClean="0">
              <a:ea typeface="+mn-ea"/>
            </a:endParaRPr>
          </a:p>
          <a:p>
            <a:pPr eaLnBrk="1" fontAlgn="auto" hangingPunct="1">
              <a:spcAft>
                <a:spcPts val="0"/>
              </a:spcAft>
              <a:buFont typeface="Arial" panose="020B0604020202020204" pitchFamily="34" charset="0"/>
              <a:buNone/>
              <a:defRPr/>
            </a:pPr>
            <a:r>
              <a:rPr lang="en-US" dirty="0" err="1" smtClean="0">
                <a:ea typeface="+mn-ea"/>
              </a:rPr>
              <a:t>Postconditions</a:t>
            </a:r>
            <a:r>
              <a:rPr lang="en-US" dirty="0" smtClean="0">
                <a:ea typeface="+mn-ea"/>
              </a:rPr>
              <a:t>: ?</a:t>
            </a:r>
          </a:p>
          <a:p>
            <a:pPr eaLnBrk="1" fontAlgn="auto" hangingPunct="1">
              <a:spcAft>
                <a:spcPts val="0"/>
              </a:spcAft>
              <a:buFont typeface="Arial" panose="020B0604020202020204" pitchFamily="34" charset="0"/>
              <a:buNone/>
              <a:defRPr/>
            </a:pPr>
            <a:endParaRPr lang="en-US" dirty="0" smtClean="0">
              <a:ea typeface="+mn-ea"/>
            </a:endParaRPr>
          </a:p>
          <a:p>
            <a:pPr eaLnBrk="1" fontAlgn="auto" hangingPunct="1">
              <a:spcAft>
                <a:spcPts val="0"/>
              </a:spcAft>
              <a:buFont typeface="Arial" panose="020B0604020202020204" pitchFamily="34" charset="0"/>
              <a:buNone/>
              <a:defRPr/>
            </a:pPr>
            <a:endParaRPr lang="en-US" dirty="0"/>
          </a:p>
          <a:p>
            <a:pPr eaLnBrk="1" fontAlgn="auto" hangingPunct="1">
              <a:spcAft>
                <a:spcPts val="0"/>
              </a:spcAft>
              <a:buFont typeface="Arial" panose="020B0604020202020204" pitchFamily="34" charset="0"/>
              <a:buNone/>
              <a:defRPr/>
            </a:pPr>
            <a:r>
              <a:rPr lang="en-US" dirty="0" smtClean="0">
                <a:ea typeface="+mn-ea"/>
              </a:rPr>
              <a:t>Flow of events?</a:t>
            </a:r>
            <a:endParaRPr lang="en-US" dirty="0">
              <a:ea typeface="+mn-ea"/>
            </a:endParaRPr>
          </a:p>
        </p:txBody>
      </p:sp>
    </p:spTree>
    <p:extLst>
      <p:ext uri="{BB962C8B-B14F-4D97-AF65-F5344CB8AC3E}">
        <p14:creationId xmlns:p14="http://schemas.microsoft.com/office/powerpoint/2010/main" val="102647347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r>
              <a:rPr lang="en-US" sz="4000" dirty="0">
                <a:latin typeface="Calibri" charset="0"/>
              </a:rPr>
              <a:t>Just Right</a:t>
            </a:r>
            <a:r>
              <a:rPr lang="en-US" sz="4000" dirty="0" smtClean="0">
                <a:latin typeface="Calibri" charset="0"/>
              </a:rPr>
              <a:t>? Or </a:t>
            </a:r>
            <a:r>
              <a:rPr lang="ja-JP" altLang="en-US" sz="4000" dirty="0">
                <a:latin typeface="Calibri" charset="0"/>
              </a:rPr>
              <a:t>“</a:t>
            </a:r>
            <a:r>
              <a:rPr lang="en-US" sz="4000" dirty="0">
                <a:latin typeface="Calibri" charset="0"/>
              </a:rPr>
              <a:t>all kinds of wrong</a:t>
            </a:r>
            <a:r>
              <a:rPr lang="ja-JP" altLang="en-US" sz="4000" dirty="0">
                <a:latin typeface="Calibri" charset="0"/>
              </a:rPr>
              <a:t>”</a:t>
            </a:r>
            <a:r>
              <a:rPr lang="en-US" sz="4000" dirty="0">
                <a:latin typeface="Calibri" charset="0"/>
              </a:rPr>
              <a:t>?</a:t>
            </a:r>
          </a:p>
        </p:txBody>
      </p:sp>
      <p:sp>
        <p:nvSpPr>
          <p:cNvPr id="3" name="Content Placeholder 2"/>
          <p:cNvSpPr>
            <a:spLocks noGrp="1"/>
          </p:cNvSpPr>
          <p:nvPr>
            <p:ph idx="1"/>
          </p:nvPr>
        </p:nvSpPr>
        <p:spPr>
          <a:xfrm>
            <a:off x="381000" y="6172200"/>
            <a:ext cx="8229600" cy="533400"/>
          </a:xfrm>
        </p:spPr>
        <p:txBody>
          <a:bodyPr>
            <a:normAutofit/>
          </a:bodyPr>
          <a:lstStyle/>
          <a:p>
            <a:pPr algn="ctr" eaLnBrk="1" hangingPunct="1">
              <a:lnSpc>
                <a:spcPct val="90000"/>
              </a:lnSpc>
              <a:buFont typeface="Arial" charset="0"/>
              <a:buNone/>
            </a:pPr>
            <a:r>
              <a:rPr lang="en-US">
                <a:solidFill>
                  <a:srgbClr val="595959"/>
                </a:solidFill>
                <a:latin typeface="Calibri" charset="0"/>
              </a:rPr>
              <a:t>It depends on the system</a:t>
            </a:r>
            <a:r>
              <a:rPr lang="ja-JP" altLang="en-US">
                <a:solidFill>
                  <a:srgbClr val="595959"/>
                </a:solidFill>
                <a:latin typeface="Calibri" charset="0"/>
              </a:rPr>
              <a:t>’</a:t>
            </a:r>
            <a:r>
              <a:rPr lang="en-US">
                <a:solidFill>
                  <a:srgbClr val="595959"/>
                </a:solidFill>
                <a:latin typeface="Calibri" charset="0"/>
              </a:rPr>
              <a:t>s purpose.</a:t>
            </a:r>
          </a:p>
        </p:txBody>
      </p:sp>
      <p:pic>
        <p:nvPicPr>
          <p:cNvPr id="6148" name="Picture 2" descr="http://farm2.static.flickr.com/1380/1416652608_5f9c2ba768_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00200"/>
            <a:ext cx="6019800" cy="451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0" y="6611938"/>
            <a:ext cx="4343400" cy="246062"/>
          </a:xfrm>
          <a:prstGeom prst="rect">
            <a:avLst/>
          </a:prstGeom>
          <a:noFill/>
        </p:spPr>
        <p:txBody>
          <a:bodyPr>
            <a:spAutoFit/>
          </a:bodyPr>
          <a:lstStyle/>
          <a:p>
            <a:pPr eaLnBrk="1" fontAlgn="auto" hangingPunct="1">
              <a:spcBef>
                <a:spcPts val="0"/>
              </a:spcBef>
              <a:spcAft>
                <a:spcPts val="0"/>
              </a:spcAft>
              <a:defRPr/>
            </a:pPr>
            <a:r>
              <a:rPr lang="en-US" sz="1000" dirty="0">
                <a:solidFill>
                  <a:srgbClr val="7F7F7F"/>
                </a:solidFill>
                <a:latin typeface="+mn-lt"/>
                <a:ea typeface="+mn-ea"/>
                <a:cs typeface="+mn-cs"/>
              </a:rPr>
              <a:t>http://www.flickr.com/photos/buglugs/1416652608/sizes/o/</a:t>
            </a:r>
          </a:p>
        </p:txBody>
      </p:sp>
    </p:spTree>
    <p:extLst>
      <p:ext uri="{BB962C8B-B14F-4D97-AF65-F5344CB8AC3E}">
        <p14:creationId xmlns:p14="http://schemas.microsoft.com/office/powerpoint/2010/main" val="113049790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ea typeface="+mj-ea"/>
              </a:rPr>
              <a:t>Example</a:t>
            </a:r>
            <a:br>
              <a:rPr lang="en-US" dirty="0" smtClean="0">
                <a:ea typeface="+mj-ea"/>
              </a:rPr>
            </a:br>
            <a:r>
              <a:rPr lang="en-US" dirty="0" smtClean="0">
                <a:ea typeface="+mj-ea"/>
              </a:rPr>
              <a:t>Use case #2: Clarify tweet</a:t>
            </a:r>
            <a:endParaRPr lang="en-US" dirty="0">
              <a:ea typeface="+mj-ea"/>
            </a:endParaRP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anose="020B0604020202020204" pitchFamily="34" charset="0"/>
              <a:buNone/>
              <a:defRPr/>
            </a:pPr>
            <a:r>
              <a:rPr lang="en-US" dirty="0" smtClean="0">
                <a:ea typeface="+mn-ea"/>
              </a:rPr>
              <a:t>Actor: Citizen in repressive country</a:t>
            </a:r>
          </a:p>
          <a:p>
            <a:pPr eaLnBrk="1" fontAlgn="auto" hangingPunct="1">
              <a:spcAft>
                <a:spcPts val="0"/>
              </a:spcAft>
              <a:buFont typeface="Arial" panose="020B0604020202020204" pitchFamily="34" charset="0"/>
              <a:buNone/>
              <a:defRPr/>
            </a:pPr>
            <a:endParaRPr lang="en-US" dirty="0" smtClean="0">
              <a:ea typeface="+mn-ea"/>
            </a:endParaRPr>
          </a:p>
          <a:p>
            <a:pPr eaLnBrk="1" fontAlgn="auto" hangingPunct="1">
              <a:spcAft>
                <a:spcPts val="0"/>
              </a:spcAft>
              <a:buFont typeface="Arial" panose="020B0604020202020204" pitchFamily="34" charset="0"/>
              <a:buNone/>
              <a:defRPr/>
            </a:pPr>
            <a:r>
              <a:rPr lang="en-US" dirty="0" smtClean="0">
                <a:ea typeface="+mn-ea"/>
              </a:rPr>
              <a:t>Preconditions:</a:t>
            </a:r>
          </a:p>
          <a:p>
            <a:pPr eaLnBrk="1" fontAlgn="auto" hangingPunct="1">
              <a:spcAft>
                <a:spcPts val="0"/>
              </a:spcAft>
              <a:buFont typeface="Arial" panose="020B0604020202020204" pitchFamily="34" charset="0"/>
              <a:buNone/>
              <a:defRPr/>
            </a:pPr>
            <a:r>
              <a:rPr lang="en-US" dirty="0" smtClean="0">
                <a:ea typeface="+mn-ea"/>
              </a:rPr>
              <a:t>- User sent a tweet with ambiguous location</a:t>
            </a:r>
          </a:p>
          <a:p>
            <a:pPr eaLnBrk="1" fontAlgn="auto" hangingPunct="1">
              <a:spcAft>
                <a:spcPts val="0"/>
              </a:spcAft>
              <a:buFont typeface="Arial" panose="020B0604020202020204" pitchFamily="34" charset="0"/>
              <a:buNone/>
              <a:defRPr/>
            </a:pPr>
            <a:endParaRPr lang="en-US" dirty="0" smtClean="0">
              <a:ea typeface="+mn-ea"/>
            </a:endParaRPr>
          </a:p>
          <a:p>
            <a:pPr eaLnBrk="1" fontAlgn="auto" hangingPunct="1">
              <a:spcAft>
                <a:spcPts val="0"/>
              </a:spcAft>
              <a:buFont typeface="Arial" panose="020B0604020202020204" pitchFamily="34" charset="0"/>
              <a:buNone/>
              <a:defRPr/>
            </a:pPr>
            <a:r>
              <a:rPr lang="en-US" dirty="0" err="1" smtClean="0">
                <a:ea typeface="+mn-ea"/>
              </a:rPr>
              <a:t>Postconditions</a:t>
            </a:r>
            <a:r>
              <a:rPr lang="en-US" dirty="0" smtClean="0">
                <a:ea typeface="+mn-ea"/>
              </a:rPr>
              <a:t>:</a:t>
            </a:r>
          </a:p>
          <a:p>
            <a:pPr eaLnBrk="1" fontAlgn="auto" hangingPunct="1">
              <a:spcAft>
                <a:spcPts val="0"/>
              </a:spcAft>
              <a:buFont typeface="Arial" panose="020B0604020202020204" pitchFamily="34" charset="0"/>
              <a:buNone/>
              <a:defRPr/>
            </a:pPr>
            <a:r>
              <a:rPr lang="en-US" dirty="0" smtClean="0">
                <a:ea typeface="+mn-ea"/>
              </a:rPr>
              <a:t>- System has gotten clarification of location</a:t>
            </a:r>
            <a:endParaRPr lang="en-US" dirty="0">
              <a:ea typeface="+mn-ea"/>
            </a:endParaRPr>
          </a:p>
        </p:txBody>
      </p:sp>
    </p:spTree>
    <p:extLst>
      <p:ext uri="{BB962C8B-B14F-4D97-AF65-F5344CB8AC3E}">
        <p14:creationId xmlns:p14="http://schemas.microsoft.com/office/powerpoint/2010/main" val="299038747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r>
              <a:rPr lang="en-US" sz="4000">
                <a:latin typeface="Calibri" charset="0"/>
              </a:rPr>
              <a:t>Example continued…</a:t>
            </a:r>
            <a:br>
              <a:rPr lang="en-US" sz="4000">
                <a:latin typeface="Calibri" charset="0"/>
              </a:rPr>
            </a:br>
            <a:r>
              <a:rPr lang="en-US" sz="4000">
                <a:latin typeface="Calibri" charset="0"/>
              </a:rPr>
              <a:t>Use case #2: Clarify tweet</a:t>
            </a: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anose="020B0604020202020204" pitchFamily="34" charset="0"/>
              <a:buNone/>
              <a:defRPr/>
            </a:pPr>
            <a:r>
              <a:rPr lang="en-US" dirty="0" smtClean="0">
                <a:ea typeface="+mn-ea"/>
              </a:rPr>
              <a:t>Flow of events:</a:t>
            </a:r>
          </a:p>
          <a:p>
            <a:pPr eaLnBrk="1" fontAlgn="auto" hangingPunct="1">
              <a:spcAft>
                <a:spcPts val="0"/>
              </a:spcAft>
              <a:buFontTx/>
              <a:buChar char="-"/>
              <a:defRPr/>
            </a:pPr>
            <a:r>
              <a:rPr lang="en-US" dirty="0" smtClean="0">
                <a:ea typeface="+mn-ea"/>
              </a:rPr>
              <a:t>System replies to user, asking for user to clarify the city and country of the initial post</a:t>
            </a:r>
          </a:p>
          <a:p>
            <a:pPr eaLnBrk="1" fontAlgn="auto" hangingPunct="1">
              <a:spcAft>
                <a:spcPts val="0"/>
              </a:spcAft>
              <a:buFontTx/>
              <a:buChar char="-"/>
              <a:defRPr/>
            </a:pPr>
            <a:r>
              <a:rPr lang="en-US" dirty="0" smtClean="0">
                <a:ea typeface="+mn-ea"/>
              </a:rPr>
              <a:t>User edits and re-tweets the original message</a:t>
            </a:r>
          </a:p>
          <a:p>
            <a:pPr eaLnBrk="1" fontAlgn="auto" hangingPunct="1">
              <a:spcAft>
                <a:spcPts val="0"/>
              </a:spcAft>
              <a:buFontTx/>
              <a:buChar char="-"/>
              <a:defRPr/>
            </a:pPr>
            <a:r>
              <a:rPr lang="en-US" dirty="0" smtClean="0">
                <a:ea typeface="+mn-ea"/>
              </a:rPr>
              <a:t>Repeat above two steps until system can determine the location of the tweet</a:t>
            </a:r>
            <a:endParaRPr lang="en-US" dirty="0">
              <a:ea typeface="+mn-ea"/>
            </a:endParaRPr>
          </a:p>
        </p:txBody>
      </p:sp>
    </p:spTree>
    <p:extLst>
      <p:ext uri="{BB962C8B-B14F-4D97-AF65-F5344CB8AC3E}">
        <p14:creationId xmlns:p14="http://schemas.microsoft.com/office/powerpoint/2010/main" val="168997375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ea typeface="+mj-ea"/>
              </a:rPr>
              <a:t>Sometimes, use cases are drawn in a cute (?) little diagram</a:t>
            </a:r>
            <a:endParaRPr lang="en-US" dirty="0">
              <a:ea typeface="+mj-ea"/>
            </a:endParaRPr>
          </a:p>
        </p:txBody>
      </p:sp>
      <p:grpSp>
        <p:nvGrpSpPr>
          <p:cNvPr id="24579" name="Group 14"/>
          <p:cNvGrpSpPr>
            <a:grpSpLocks/>
          </p:cNvGrpSpPr>
          <p:nvPr/>
        </p:nvGrpSpPr>
        <p:grpSpPr bwMode="auto">
          <a:xfrm>
            <a:off x="1219200" y="1905000"/>
            <a:ext cx="609600" cy="1323975"/>
            <a:chOff x="1371600" y="2819400"/>
            <a:chExt cx="609600" cy="1323975"/>
          </a:xfrm>
        </p:grpSpPr>
        <p:sp>
          <p:nvSpPr>
            <p:cNvPr id="4" name="Smiley Face 3"/>
            <p:cNvSpPr/>
            <p:nvPr/>
          </p:nvSpPr>
          <p:spPr>
            <a:xfrm>
              <a:off x="1447800" y="2819400"/>
              <a:ext cx="381000" cy="381000"/>
            </a:xfrm>
            <a:prstGeom prst="smileyFace">
              <a:avLst/>
            </a:prstGeom>
            <a:solidFill>
              <a:schemeClr val="accent6">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6" name="Straight Connector 5"/>
            <p:cNvCxnSpPr>
              <a:stCxn id="4" idx="4"/>
            </p:cNvCxnSpPr>
            <p:nvPr/>
          </p:nvCxnSpPr>
          <p:spPr>
            <a:xfrm rot="5400000">
              <a:off x="1319213" y="3509962"/>
              <a:ext cx="628650" cy="9525"/>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371600" y="3276600"/>
              <a:ext cx="609600"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flipH="1" flipV="1">
              <a:off x="1357312" y="3852863"/>
              <a:ext cx="276225" cy="24765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V="1">
              <a:off x="1571625" y="3914775"/>
              <a:ext cx="295275" cy="161925"/>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24580" name="TextBox 21"/>
          <p:cNvSpPr txBox="1">
            <a:spLocks noChangeArrowheads="1"/>
          </p:cNvSpPr>
          <p:nvPr/>
        </p:nvSpPr>
        <p:spPr bwMode="auto">
          <a:xfrm>
            <a:off x="609600" y="3200400"/>
            <a:ext cx="1809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eaLnBrk="1" hangingPunct="1"/>
            <a:r>
              <a:rPr lang="en-US" sz="1800"/>
              <a:t>Repressed citizen</a:t>
            </a:r>
          </a:p>
        </p:txBody>
      </p:sp>
      <p:grpSp>
        <p:nvGrpSpPr>
          <p:cNvPr id="24581" name="Group 25"/>
          <p:cNvGrpSpPr>
            <a:grpSpLocks/>
          </p:cNvGrpSpPr>
          <p:nvPr/>
        </p:nvGrpSpPr>
        <p:grpSpPr bwMode="auto">
          <a:xfrm>
            <a:off x="2971800" y="1905000"/>
            <a:ext cx="2971800" cy="533400"/>
            <a:chOff x="3124200" y="3200400"/>
            <a:chExt cx="2971800" cy="533400"/>
          </a:xfrm>
        </p:grpSpPr>
        <p:sp>
          <p:nvSpPr>
            <p:cNvPr id="25" name="Oval 24"/>
            <p:cNvSpPr/>
            <p:nvPr/>
          </p:nvSpPr>
          <p:spPr>
            <a:xfrm>
              <a:off x="3124200" y="3200400"/>
              <a:ext cx="2971800" cy="533400"/>
            </a:xfrm>
            <a:prstGeom prst="ellipse">
              <a:avLst/>
            </a:prstGeom>
            <a:solidFill>
              <a:schemeClr val="accent6">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610" name="TextBox 23"/>
            <p:cNvSpPr txBox="1">
              <a:spLocks noChangeArrowheads="1"/>
            </p:cNvSpPr>
            <p:nvPr/>
          </p:nvSpPr>
          <p:spPr bwMode="auto">
            <a:xfrm>
              <a:off x="3352800" y="3276600"/>
              <a:ext cx="25662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ctr" eaLnBrk="1" hangingPunct="1"/>
              <a:r>
                <a:rPr lang="en-US" sz="1800"/>
                <a:t>UC#1: Report repression</a:t>
              </a:r>
            </a:p>
          </p:txBody>
        </p:sp>
      </p:grpSp>
      <p:grpSp>
        <p:nvGrpSpPr>
          <p:cNvPr id="24582" name="Group 26"/>
          <p:cNvGrpSpPr>
            <a:grpSpLocks/>
          </p:cNvGrpSpPr>
          <p:nvPr/>
        </p:nvGrpSpPr>
        <p:grpSpPr bwMode="auto">
          <a:xfrm>
            <a:off x="5410200" y="2667000"/>
            <a:ext cx="2971800" cy="533400"/>
            <a:chOff x="2971800" y="3200400"/>
            <a:chExt cx="2971800" cy="533400"/>
          </a:xfrm>
        </p:grpSpPr>
        <p:sp>
          <p:nvSpPr>
            <p:cNvPr id="28" name="Oval 27"/>
            <p:cNvSpPr/>
            <p:nvPr/>
          </p:nvSpPr>
          <p:spPr>
            <a:xfrm>
              <a:off x="2971800" y="3200400"/>
              <a:ext cx="2971800" cy="533400"/>
            </a:xfrm>
            <a:prstGeom prst="ellipse">
              <a:avLst/>
            </a:prstGeom>
            <a:solidFill>
              <a:schemeClr val="accent6">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608" name="TextBox 28"/>
            <p:cNvSpPr txBox="1">
              <a:spLocks noChangeArrowheads="1"/>
            </p:cNvSpPr>
            <p:nvPr/>
          </p:nvSpPr>
          <p:spPr bwMode="auto">
            <a:xfrm>
              <a:off x="3636567" y="3276600"/>
              <a:ext cx="19987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ctr" eaLnBrk="1" hangingPunct="1"/>
              <a:r>
                <a:rPr lang="en-US" sz="1800" dirty="0"/>
                <a:t>UC#2: Clarify tweet</a:t>
              </a:r>
            </a:p>
          </p:txBody>
        </p:sp>
      </p:grpSp>
      <p:cxnSp>
        <p:nvCxnSpPr>
          <p:cNvPr id="34" name="Straight Arrow Connector 33"/>
          <p:cNvCxnSpPr/>
          <p:nvPr/>
        </p:nvCxnSpPr>
        <p:spPr>
          <a:xfrm rot="16200000" flipH="1">
            <a:off x="5561012" y="2308226"/>
            <a:ext cx="384175" cy="488950"/>
          </a:xfrm>
          <a:prstGeom prst="straightConnector1">
            <a:avLst/>
          </a:prstGeom>
          <a:ln w="25400">
            <a:solidFill>
              <a:schemeClr val="accent6"/>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1828800" y="2171700"/>
            <a:ext cx="1143000" cy="190500"/>
          </a:xfrm>
          <a:prstGeom prst="straightConnector1">
            <a:avLst/>
          </a:prstGeom>
          <a:ln w="25400">
            <a:solidFill>
              <a:schemeClr val="accent6"/>
            </a:solidFill>
            <a:tailEnd type="arrow"/>
          </a:ln>
        </p:spPr>
        <p:style>
          <a:lnRef idx="1">
            <a:schemeClr val="accent1"/>
          </a:lnRef>
          <a:fillRef idx="0">
            <a:schemeClr val="accent1"/>
          </a:fillRef>
          <a:effectRef idx="0">
            <a:schemeClr val="accent1"/>
          </a:effectRef>
          <a:fontRef idx="minor">
            <a:schemeClr val="tx1"/>
          </a:fontRef>
        </p:style>
      </p:cxnSp>
      <p:grpSp>
        <p:nvGrpSpPr>
          <p:cNvPr id="24585" name="Group 15"/>
          <p:cNvGrpSpPr>
            <a:grpSpLocks/>
          </p:cNvGrpSpPr>
          <p:nvPr/>
        </p:nvGrpSpPr>
        <p:grpSpPr bwMode="auto">
          <a:xfrm>
            <a:off x="1219200" y="4114800"/>
            <a:ext cx="609600" cy="1323975"/>
            <a:chOff x="1371600" y="2819400"/>
            <a:chExt cx="609600" cy="1323975"/>
          </a:xfrm>
        </p:grpSpPr>
        <p:sp>
          <p:nvSpPr>
            <p:cNvPr id="64" name="Smiley Face 63"/>
            <p:cNvSpPr/>
            <p:nvPr/>
          </p:nvSpPr>
          <p:spPr>
            <a:xfrm>
              <a:off x="1447800" y="2819400"/>
              <a:ext cx="381000" cy="381000"/>
            </a:xfrm>
            <a:prstGeom prst="smileyFace">
              <a:avLst/>
            </a:prstGeom>
            <a:solidFill>
              <a:schemeClr val="accent6">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65" name="Straight Connector 64"/>
            <p:cNvCxnSpPr>
              <a:stCxn id="64" idx="4"/>
            </p:cNvCxnSpPr>
            <p:nvPr/>
          </p:nvCxnSpPr>
          <p:spPr>
            <a:xfrm rot="5400000">
              <a:off x="1319213" y="3509962"/>
              <a:ext cx="628650" cy="9525"/>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371600" y="3276600"/>
              <a:ext cx="609600"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flipH="1" flipV="1">
              <a:off x="1357312" y="3852863"/>
              <a:ext cx="276225" cy="24765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V="1">
              <a:off x="1571625" y="3914775"/>
              <a:ext cx="295275" cy="161925"/>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24586" name="TextBox 68"/>
          <p:cNvSpPr txBox="1">
            <a:spLocks noChangeArrowheads="1"/>
          </p:cNvSpPr>
          <p:nvPr/>
        </p:nvSpPr>
        <p:spPr bwMode="auto">
          <a:xfrm>
            <a:off x="609600" y="5410200"/>
            <a:ext cx="1825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eaLnBrk="1" hangingPunct="1"/>
            <a:r>
              <a:rPr lang="en-US" sz="1800"/>
              <a:t>Concerned public</a:t>
            </a:r>
          </a:p>
        </p:txBody>
      </p:sp>
      <p:grpSp>
        <p:nvGrpSpPr>
          <p:cNvPr id="24587" name="Group 29"/>
          <p:cNvGrpSpPr>
            <a:grpSpLocks/>
          </p:cNvGrpSpPr>
          <p:nvPr/>
        </p:nvGrpSpPr>
        <p:grpSpPr bwMode="auto">
          <a:xfrm>
            <a:off x="3352800" y="4343400"/>
            <a:ext cx="2971800" cy="533400"/>
            <a:chOff x="3124200" y="3200400"/>
            <a:chExt cx="2971800" cy="533400"/>
          </a:xfrm>
        </p:grpSpPr>
        <p:sp>
          <p:nvSpPr>
            <p:cNvPr id="71" name="Oval 70"/>
            <p:cNvSpPr/>
            <p:nvPr/>
          </p:nvSpPr>
          <p:spPr>
            <a:xfrm>
              <a:off x="3124200" y="3200400"/>
              <a:ext cx="2971800" cy="533400"/>
            </a:xfrm>
            <a:prstGeom prst="ellipse">
              <a:avLst/>
            </a:prstGeom>
            <a:solidFill>
              <a:schemeClr val="accent6">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601" name="TextBox 71"/>
            <p:cNvSpPr txBox="1">
              <a:spLocks noChangeArrowheads="1"/>
            </p:cNvSpPr>
            <p:nvPr/>
          </p:nvSpPr>
          <p:spPr bwMode="auto">
            <a:xfrm>
              <a:off x="3634387" y="3276600"/>
              <a:ext cx="20031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ctr" eaLnBrk="1" hangingPunct="1"/>
              <a:r>
                <a:rPr lang="en-US" sz="1800" i="1"/>
                <a:t>UC#3: View reports</a:t>
              </a:r>
            </a:p>
          </p:txBody>
        </p:sp>
      </p:grpSp>
      <p:cxnSp>
        <p:nvCxnSpPr>
          <p:cNvPr id="73" name="Straight Arrow Connector 72"/>
          <p:cNvCxnSpPr/>
          <p:nvPr/>
        </p:nvCxnSpPr>
        <p:spPr>
          <a:xfrm>
            <a:off x="1828800" y="4572000"/>
            <a:ext cx="1524000" cy="38100"/>
          </a:xfrm>
          <a:prstGeom prst="straightConnector1">
            <a:avLst/>
          </a:prstGeom>
          <a:ln w="25400">
            <a:solidFill>
              <a:schemeClr val="accent6"/>
            </a:solidFill>
            <a:tailEnd type="arrow"/>
          </a:ln>
        </p:spPr>
        <p:style>
          <a:lnRef idx="1">
            <a:schemeClr val="accent1"/>
          </a:lnRef>
          <a:fillRef idx="0">
            <a:schemeClr val="accent1"/>
          </a:fillRef>
          <a:effectRef idx="0">
            <a:schemeClr val="accent1"/>
          </a:effectRef>
          <a:fontRef idx="minor">
            <a:schemeClr val="tx1"/>
          </a:fontRef>
        </p:style>
      </p:cxnSp>
      <p:grpSp>
        <p:nvGrpSpPr>
          <p:cNvPr id="11" name="Group 82"/>
          <p:cNvGrpSpPr>
            <a:grpSpLocks/>
          </p:cNvGrpSpPr>
          <p:nvPr/>
        </p:nvGrpSpPr>
        <p:grpSpPr bwMode="auto">
          <a:xfrm>
            <a:off x="2286000" y="4800600"/>
            <a:ext cx="6096000" cy="1447800"/>
            <a:chOff x="2819400" y="4724400"/>
            <a:chExt cx="6096000" cy="1447800"/>
          </a:xfrm>
        </p:grpSpPr>
        <p:cxnSp>
          <p:nvCxnSpPr>
            <p:cNvPr id="62" name="Straight Arrow Connector 61"/>
            <p:cNvCxnSpPr>
              <a:stCxn id="24597" idx="1"/>
              <a:endCxn id="82" idx="3"/>
            </p:cNvCxnSpPr>
            <p:nvPr/>
          </p:nvCxnSpPr>
          <p:spPr>
            <a:xfrm rot="10800000" flipH="1">
              <a:off x="6205538" y="4953000"/>
              <a:ext cx="4762" cy="946150"/>
            </a:xfrm>
            <a:prstGeom prst="straightConnector1">
              <a:avLst/>
            </a:prstGeom>
            <a:ln w="25400">
              <a:solidFill>
                <a:schemeClr val="accent6"/>
              </a:solidFill>
              <a:tailEnd type="none" w="lg" len="lg"/>
            </a:ln>
          </p:spPr>
          <p:style>
            <a:lnRef idx="1">
              <a:schemeClr val="accent1"/>
            </a:lnRef>
            <a:fillRef idx="0">
              <a:schemeClr val="accent1"/>
            </a:fillRef>
            <a:effectRef idx="0">
              <a:schemeClr val="accent1"/>
            </a:effectRef>
            <a:fontRef idx="minor">
              <a:schemeClr val="tx1"/>
            </a:fontRef>
          </p:style>
        </p:cxnSp>
        <p:grpSp>
          <p:nvGrpSpPr>
            <p:cNvPr id="24591" name="Group 29"/>
            <p:cNvGrpSpPr>
              <a:grpSpLocks/>
            </p:cNvGrpSpPr>
            <p:nvPr/>
          </p:nvGrpSpPr>
          <p:grpSpPr bwMode="auto">
            <a:xfrm>
              <a:off x="2819400" y="5638800"/>
              <a:ext cx="2971800" cy="533400"/>
              <a:chOff x="3124200" y="3200400"/>
              <a:chExt cx="2971800" cy="533400"/>
            </a:xfrm>
          </p:grpSpPr>
          <p:sp>
            <p:nvSpPr>
              <p:cNvPr id="75" name="Oval 74"/>
              <p:cNvSpPr/>
              <p:nvPr/>
            </p:nvSpPr>
            <p:spPr>
              <a:xfrm>
                <a:off x="3124200" y="3200400"/>
                <a:ext cx="2971800" cy="533400"/>
              </a:xfrm>
              <a:prstGeom prst="ellipse">
                <a:avLst/>
              </a:prstGeom>
              <a:solidFill>
                <a:schemeClr val="accent6">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599" name="TextBox 75"/>
              <p:cNvSpPr txBox="1">
                <a:spLocks noChangeArrowheads="1"/>
              </p:cNvSpPr>
              <p:nvPr/>
            </p:nvSpPr>
            <p:spPr bwMode="auto">
              <a:xfrm>
                <a:off x="3563954" y="3276600"/>
                <a:ext cx="21439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ctr" eaLnBrk="1" hangingPunct="1"/>
                <a:r>
                  <a:rPr lang="en-US" sz="1800"/>
                  <a:t>UC#3a: View on map</a:t>
                </a:r>
              </a:p>
            </p:txBody>
          </p:sp>
        </p:grpSp>
        <p:grpSp>
          <p:nvGrpSpPr>
            <p:cNvPr id="24592" name="Group 29"/>
            <p:cNvGrpSpPr>
              <a:grpSpLocks/>
            </p:cNvGrpSpPr>
            <p:nvPr/>
          </p:nvGrpSpPr>
          <p:grpSpPr bwMode="auto">
            <a:xfrm>
              <a:off x="5943600" y="5638800"/>
              <a:ext cx="2971800" cy="533400"/>
              <a:chOff x="3124200" y="3200400"/>
              <a:chExt cx="2971800" cy="533400"/>
            </a:xfrm>
          </p:grpSpPr>
          <p:sp>
            <p:nvSpPr>
              <p:cNvPr id="78" name="Oval 77"/>
              <p:cNvSpPr/>
              <p:nvPr/>
            </p:nvSpPr>
            <p:spPr>
              <a:xfrm>
                <a:off x="3124200" y="3200400"/>
                <a:ext cx="2971800" cy="533400"/>
              </a:xfrm>
              <a:prstGeom prst="ellipse">
                <a:avLst/>
              </a:prstGeom>
              <a:solidFill>
                <a:schemeClr val="accent6">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597" name="TextBox 78"/>
              <p:cNvSpPr txBox="1">
                <a:spLocks noChangeArrowheads="1"/>
              </p:cNvSpPr>
              <p:nvPr/>
            </p:nvSpPr>
            <p:spPr bwMode="auto">
              <a:xfrm>
                <a:off x="3386405" y="3276600"/>
                <a:ext cx="2499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ctr" eaLnBrk="1" hangingPunct="1"/>
                <a:r>
                  <a:rPr lang="en-US" sz="1800"/>
                  <a:t>UC#3b: View as RSS feed</a:t>
                </a:r>
              </a:p>
            </p:txBody>
          </p:sp>
        </p:grpSp>
        <p:cxnSp>
          <p:nvCxnSpPr>
            <p:cNvPr id="80" name="Straight Arrow Connector 79"/>
            <p:cNvCxnSpPr>
              <a:stCxn id="75" idx="0"/>
              <a:endCxn id="81" idx="3"/>
            </p:cNvCxnSpPr>
            <p:nvPr/>
          </p:nvCxnSpPr>
          <p:spPr>
            <a:xfrm rot="5400000" flipH="1" flipV="1">
              <a:off x="4038601" y="5372100"/>
              <a:ext cx="533400" cy="3175"/>
            </a:xfrm>
            <a:prstGeom prst="straightConnector1">
              <a:avLst/>
            </a:prstGeom>
            <a:ln w="25400">
              <a:solidFill>
                <a:schemeClr val="accent6"/>
              </a:solidFill>
              <a:tailEnd type="none" w="lg" len="lg"/>
            </a:ln>
          </p:spPr>
          <p:style>
            <a:lnRef idx="1">
              <a:schemeClr val="accent1"/>
            </a:lnRef>
            <a:fillRef idx="0">
              <a:schemeClr val="accent1"/>
            </a:fillRef>
            <a:effectRef idx="0">
              <a:schemeClr val="accent1"/>
            </a:effectRef>
            <a:fontRef idx="minor">
              <a:schemeClr val="tx1"/>
            </a:fontRef>
          </p:style>
        </p:cxnSp>
        <p:sp>
          <p:nvSpPr>
            <p:cNvPr id="81" name="Isosceles Triangle 80"/>
            <p:cNvSpPr/>
            <p:nvPr/>
          </p:nvSpPr>
          <p:spPr>
            <a:xfrm>
              <a:off x="4191000" y="4876800"/>
              <a:ext cx="228600" cy="228600"/>
            </a:xfrm>
            <a:prstGeom prst="triangl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2" name="Isosceles Triangle 81"/>
            <p:cNvSpPr/>
            <p:nvPr/>
          </p:nvSpPr>
          <p:spPr>
            <a:xfrm>
              <a:off x="6096000" y="4724400"/>
              <a:ext cx="228600" cy="228600"/>
            </a:xfrm>
            <a:prstGeom prst="triangl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Rounded Rectangle 2"/>
          <p:cNvSpPr/>
          <p:nvPr/>
        </p:nvSpPr>
        <p:spPr>
          <a:xfrm>
            <a:off x="2133600" y="1676400"/>
            <a:ext cx="6400800" cy="4876800"/>
          </a:xfrm>
          <a:prstGeom prst="round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18762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atin typeface="Calibri" charset="0"/>
              </a:rPr>
              <a:t>Non-functional requirements</a:t>
            </a:r>
          </a:p>
        </p:txBody>
      </p:sp>
      <p:sp>
        <p:nvSpPr>
          <p:cNvPr id="3" name="Content Placeholder 2"/>
          <p:cNvSpPr>
            <a:spLocks noGrp="1"/>
          </p:cNvSpPr>
          <p:nvPr>
            <p:ph idx="1"/>
          </p:nvPr>
        </p:nvSpPr>
        <p:spPr/>
        <p:txBody>
          <a:bodyPr>
            <a:normAutofit/>
          </a:bodyPr>
          <a:lstStyle/>
          <a:p>
            <a:pPr eaLnBrk="1" hangingPunct="1"/>
            <a:r>
              <a:rPr lang="en-US" sz="2800" dirty="0">
                <a:solidFill>
                  <a:srgbClr val="595959"/>
                </a:solidFill>
                <a:latin typeface="Calibri" charset="0"/>
              </a:rPr>
              <a:t>Describe </a:t>
            </a:r>
            <a:r>
              <a:rPr lang="en-US" sz="2800" i="1" dirty="0">
                <a:solidFill>
                  <a:srgbClr val="FF0000"/>
                </a:solidFill>
                <a:latin typeface="Calibri" charset="0"/>
              </a:rPr>
              <a:t>how well</a:t>
            </a:r>
            <a:r>
              <a:rPr lang="en-US" sz="2800" dirty="0">
                <a:solidFill>
                  <a:srgbClr val="FF0000"/>
                </a:solidFill>
                <a:latin typeface="Calibri" charset="0"/>
              </a:rPr>
              <a:t> </a:t>
            </a:r>
            <a:r>
              <a:rPr lang="en-US" sz="2800" dirty="0">
                <a:solidFill>
                  <a:srgbClr val="595959"/>
                </a:solidFill>
                <a:latin typeface="Calibri" charset="0"/>
              </a:rPr>
              <a:t>the system should do stuff</a:t>
            </a:r>
          </a:p>
          <a:p>
            <a:pPr lvl="1" eaLnBrk="1" hangingPunct="1"/>
            <a:r>
              <a:rPr lang="en-US" sz="2400" dirty="0">
                <a:solidFill>
                  <a:srgbClr val="595959"/>
                </a:solidFill>
                <a:latin typeface="Calibri" charset="0"/>
              </a:rPr>
              <a:t>Can be written as unstructured text</a:t>
            </a:r>
          </a:p>
          <a:p>
            <a:pPr lvl="1" eaLnBrk="1" hangingPunct="1"/>
            <a:r>
              <a:rPr lang="en-US" sz="2400" dirty="0">
                <a:solidFill>
                  <a:srgbClr val="595959"/>
                </a:solidFill>
                <a:latin typeface="Calibri" charset="0"/>
              </a:rPr>
              <a:t>Often written in terms of</a:t>
            </a:r>
            <a:r>
              <a:rPr lang="en-US" sz="2400" dirty="0">
                <a:solidFill>
                  <a:srgbClr val="FF0000"/>
                </a:solidFill>
                <a:latin typeface="Calibri" charset="0"/>
              </a:rPr>
              <a:t> </a:t>
            </a:r>
            <a:r>
              <a:rPr lang="en-US" sz="2400" i="1" dirty="0">
                <a:solidFill>
                  <a:srgbClr val="FF0000"/>
                </a:solidFill>
                <a:latin typeface="Calibri" charset="0"/>
              </a:rPr>
              <a:t>fit criteria</a:t>
            </a:r>
          </a:p>
          <a:p>
            <a:pPr lvl="2" eaLnBrk="1" hangingPunct="1"/>
            <a:r>
              <a:rPr lang="en-US" sz="2000" i="1" dirty="0">
                <a:solidFill>
                  <a:srgbClr val="595959"/>
                </a:solidFill>
                <a:latin typeface="Calibri" charset="0"/>
              </a:rPr>
              <a:t>Exactly</a:t>
            </a:r>
            <a:r>
              <a:rPr lang="en-US" sz="2000" dirty="0">
                <a:solidFill>
                  <a:srgbClr val="595959"/>
                </a:solidFill>
                <a:latin typeface="Calibri" charset="0"/>
              </a:rPr>
              <a:t> how good does the system need to be?</a:t>
            </a:r>
          </a:p>
          <a:p>
            <a:pPr lvl="2" eaLnBrk="1" hangingPunct="1"/>
            <a:r>
              <a:rPr lang="en-US" sz="2000" dirty="0">
                <a:solidFill>
                  <a:srgbClr val="595959"/>
                </a:solidFill>
                <a:latin typeface="Calibri" charset="0"/>
              </a:rPr>
              <a:t>Tightly related to important quality attributes</a:t>
            </a:r>
          </a:p>
          <a:p>
            <a:pPr lvl="2" eaLnBrk="1" hangingPunct="1"/>
            <a:r>
              <a:rPr lang="en-US" sz="2000" dirty="0">
                <a:solidFill>
                  <a:srgbClr val="595959"/>
                </a:solidFill>
                <a:latin typeface="Calibri" charset="0"/>
              </a:rPr>
              <a:t>Fit criteria should not be </a:t>
            </a:r>
            <a:r>
              <a:rPr lang="ja-JP" altLang="en-US" sz="2000" dirty="0">
                <a:solidFill>
                  <a:srgbClr val="595959"/>
                </a:solidFill>
                <a:latin typeface="Calibri" charset="0"/>
              </a:rPr>
              <a:t>“</a:t>
            </a:r>
            <a:r>
              <a:rPr lang="en-US" sz="2000" dirty="0">
                <a:solidFill>
                  <a:srgbClr val="595959"/>
                </a:solidFill>
                <a:latin typeface="Calibri" charset="0"/>
              </a:rPr>
              <a:t>imagined</a:t>
            </a:r>
            <a:r>
              <a:rPr lang="ja-JP" altLang="en-US" sz="2000" dirty="0">
                <a:solidFill>
                  <a:srgbClr val="595959"/>
                </a:solidFill>
                <a:latin typeface="Calibri" charset="0"/>
              </a:rPr>
              <a:t>”</a:t>
            </a:r>
            <a:r>
              <a:rPr lang="en-US" sz="2000" dirty="0">
                <a:solidFill>
                  <a:srgbClr val="595959"/>
                </a:solidFill>
                <a:latin typeface="Calibri" charset="0"/>
              </a:rPr>
              <a:t>, but instead driven by customer needs</a:t>
            </a:r>
          </a:p>
          <a:p>
            <a:pPr lvl="2" eaLnBrk="1" hangingPunct="1"/>
            <a:endParaRPr lang="en-US" sz="2000" dirty="0">
              <a:solidFill>
                <a:srgbClr val="595959"/>
              </a:solidFill>
              <a:latin typeface="Calibri" charset="0"/>
            </a:endParaRPr>
          </a:p>
          <a:p>
            <a:pPr eaLnBrk="1" hangingPunct="1"/>
            <a:endParaRPr lang="en-US" sz="2800" dirty="0">
              <a:solidFill>
                <a:srgbClr val="595959"/>
              </a:solidFill>
              <a:latin typeface="Calibri" charset="0"/>
            </a:endParaRPr>
          </a:p>
        </p:txBody>
      </p:sp>
      <p:sp>
        <p:nvSpPr>
          <p:cNvPr id="5" name="5-Point Star 4"/>
          <p:cNvSpPr/>
          <p:nvPr/>
        </p:nvSpPr>
        <p:spPr>
          <a:xfrm>
            <a:off x="8763000" y="6477000"/>
            <a:ext cx="381000" cy="381000"/>
          </a:xfrm>
          <a:prstGeom prst="star5">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extLst>
      <p:ext uri="{BB962C8B-B14F-4D97-AF65-F5344CB8AC3E}">
        <p14:creationId xmlns:p14="http://schemas.microsoft.com/office/powerpoint/2010/main" val="10995439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a:t>Non-functional requirements usually relate to quality attributes</a:t>
            </a:r>
            <a:endParaRPr lang="en-US" dirty="0">
              <a:ea typeface="+mj-ea"/>
              <a:cs typeface="+mj-cs"/>
            </a:endParaRPr>
          </a:p>
        </p:txBody>
      </p:sp>
      <p:sp>
        <p:nvSpPr>
          <p:cNvPr id="9" name="Content Placeholder 8"/>
          <p:cNvSpPr>
            <a:spLocks noGrp="1"/>
          </p:cNvSpPr>
          <p:nvPr>
            <p:ph sz="quarter" idx="1"/>
          </p:nvPr>
        </p:nvSpPr>
        <p:spPr>
          <a:xfrm>
            <a:off x="457200" y="2209800"/>
            <a:ext cx="3657600" cy="3962400"/>
          </a:xfrm>
        </p:spPr>
        <p:txBody>
          <a:bodyPr/>
          <a:lstStyle/>
          <a:p>
            <a:pPr>
              <a:buFont typeface="Arial" panose="020B0604020202020204" pitchFamily="34" charset="0"/>
              <a:buChar char="•"/>
              <a:defRPr/>
            </a:pPr>
            <a:r>
              <a:rPr lang="en-US" dirty="0"/>
              <a:t>Reliability</a:t>
            </a:r>
          </a:p>
          <a:p>
            <a:pPr>
              <a:buFont typeface="Arial" panose="020B0604020202020204" pitchFamily="34" charset="0"/>
              <a:buChar char="•"/>
              <a:defRPr/>
            </a:pPr>
            <a:r>
              <a:rPr lang="en-US" dirty="0"/>
              <a:t>Efficiency</a:t>
            </a:r>
          </a:p>
          <a:p>
            <a:pPr>
              <a:buFont typeface="Arial" panose="020B0604020202020204" pitchFamily="34" charset="0"/>
              <a:buChar char="•"/>
              <a:defRPr/>
            </a:pPr>
            <a:r>
              <a:rPr lang="en-US" dirty="0"/>
              <a:t>Integrity</a:t>
            </a:r>
          </a:p>
          <a:p>
            <a:pPr>
              <a:buFont typeface="Arial" panose="020B0604020202020204" pitchFamily="34" charset="0"/>
              <a:buChar char="•"/>
              <a:defRPr/>
            </a:pPr>
            <a:r>
              <a:rPr lang="en-US" dirty="0"/>
              <a:t>Usability</a:t>
            </a:r>
          </a:p>
          <a:p>
            <a:pPr>
              <a:buFont typeface="Arial" panose="020B0604020202020204" pitchFamily="34" charset="0"/>
              <a:buChar char="•"/>
              <a:defRPr/>
            </a:pPr>
            <a:r>
              <a:rPr lang="en-US" dirty="0"/>
              <a:t>Maintainability</a:t>
            </a:r>
          </a:p>
          <a:p>
            <a:endParaRPr lang="en-US" dirty="0"/>
          </a:p>
        </p:txBody>
      </p:sp>
      <p:sp>
        <p:nvSpPr>
          <p:cNvPr id="10" name="Content Placeholder 9"/>
          <p:cNvSpPr>
            <a:spLocks noGrp="1"/>
          </p:cNvSpPr>
          <p:nvPr>
            <p:ph sz="quarter" idx="2"/>
          </p:nvPr>
        </p:nvSpPr>
        <p:spPr>
          <a:xfrm>
            <a:off x="4270248" y="2209800"/>
            <a:ext cx="3657600" cy="3962400"/>
          </a:xfrm>
        </p:spPr>
        <p:txBody>
          <a:bodyPr/>
          <a:lstStyle/>
          <a:p>
            <a:pPr marL="342900" indent="-342900">
              <a:spcBef>
                <a:spcPct val="20000"/>
              </a:spcBef>
              <a:buFont typeface="Arial" pitchFamily="34" charset="0"/>
              <a:buChar char="•"/>
              <a:defRPr/>
            </a:pPr>
            <a:r>
              <a:rPr lang="en-US" dirty="0"/>
              <a:t>Testability</a:t>
            </a:r>
          </a:p>
          <a:p>
            <a:pPr marL="342900" indent="-342900">
              <a:spcBef>
                <a:spcPct val="20000"/>
              </a:spcBef>
              <a:buFont typeface="Arial" pitchFamily="34" charset="0"/>
              <a:buChar char="•"/>
              <a:defRPr/>
            </a:pPr>
            <a:r>
              <a:rPr lang="en-US" dirty="0"/>
              <a:t>Flexibility</a:t>
            </a:r>
          </a:p>
          <a:p>
            <a:pPr marL="342900" indent="-342900">
              <a:spcBef>
                <a:spcPct val="20000"/>
              </a:spcBef>
              <a:buFont typeface="Arial" pitchFamily="34" charset="0"/>
              <a:buChar char="•"/>
              <a:defRPr/>
            </a:pPr>
            <a:r>
              <a:rPr lang="en-US" dirty="0"/>
              <a:t>Portability</a:t>
            </a:r>
          </a:p>
          <a:p>
            <a:pPr marL="342900" indent="-342900">
              <a:spcBef>
                <a:spcPct val="20000"/>
              </a:spcBef>
              <a:buFont typeface="Arial" pitchFamily="34" charset="0"/>
              <a:buChar char="•"/>
              <a:defRPr/>
            </a:pPr>
            <a:r>
              <a:rPr lang="en-US" dirty="0"/>
              <a:t>Reusability</a:t>
            </a:r>
          </a:p>
          <a:p>
            <a:pPr marL="342900" indent="-342900">
              <a:spcBef>
                <a:spcPct val="20000"/>
              </a:spcBef>
              <a:buFont typeface="Arial" pitchFamily="34" charset="0"/>
              <a:buChar char="•"/>
              <a:defRPr/>
            </a:pPr>
            <a:r>
              <a:rPr lang="en-US" dirty="0"/>
              <a:t>Interoperability</a:t>
            </a:r>
          </a:p>
          <a:p>
            <a:endParaRPr lang="en-US" dirty="0"/>
          </a:p>
        </p:txBody>
      </p:sp>
      <p:sp>
        <p:nvSpPr>
          <p:cNvPr id="11" name="Content Placeholder 2"/>
          <p:cNvSpPr txBox="1">
            <a:spLocks/>
          </p:cNvSpPr>
          <p:nvPr/>
        </p:nvSpPr>
        <p:spPr>
          <a:xfrm>
            <a:off x="457200" y="1524000"/>
            <a:ext cx="7467600" cy="457200"/>
          </a:xfrm>
          <a:prstGeom prst="rect">
            <a:avLst/>
          </a:prstGeom>
        </p:spPr>
        <p:txBody>
          <a:bodyPr vert="horz" rtlCol="0">
            <a:normAutofit/>
          </a:bodyPr>
          <a:lstStyle>
            <a:lvl1pPr marL="274320" indent="-274320" algn="l" rtl="0" eaLnBrk="1" latinLnBrk="0" hangingPunct="1">
              <a:spcBef>
                <a:spcPts val="600"/>
              </a:spcBef>
              <a:buClr>
                <a:srgbClr val="C00000"/>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rgbClr val="C00000"/>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rgbClr val="C00000"/>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rgbClr val="C00000"/>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rgbClr val="C00000"/>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buFont typeface="Arial" panose="020B0604020202020204" pitchFamily="34" charset="0"/>
              <a:buNone/>
              <a:defRPr/>
            </a:pPr>
            <a:r>
              <a:rPr lang="en-US" dirty="0" smtClean="0"/>
              <a:t>The </a:t>
            </a:r>
            <a:r>
              <a:rPr lang="en-US" dirty="0" smtClean="0">
                <a:solidFill>
                  <a:srgbClr val="800000"/>
                </a:solidFill>
              </a:rPr>
              <a:t>quality attributes </a:t>
            </a:r>
            <a:r>
              <a:rPr lang="en-US" dirty="0" smtClean="0"/>
              <a:t>of great software:</a:t>
            </a:r>
          </a:p>
          <a:p>
            <a:pPr>
              <a:buFont typeface="Arial" panose="020B0604020202020204" pitchFamily="34" charset="0"/>
              <a:buNone/>
              <a:defRPr/>
            </a:pPr>
            <a:endParaRPr lang="en-US" dirty="0" smtClean="0"/>
          </a:p>
        </p:txBody>
      </p:sp>
      <p:sp>
        <p:nvSpPr>
          <p:cNvPr id="12" name="TextBox 11"/>
          <p:cNvSpPr txBox="1"/>
          <p:nvPr/>
        </p:nvSpPr>
        <p:spPr>
          <a:xfrm>
            <a:off x="-945815" y="2783054"/>
            <a:ext cx="184666" cy="369332"/>
          </a:xfrm>
          <a:prstGeom prst="rect">
            <a:avLst/>
          </a:prstGeom>
          <a:noFill/>
        </p:spPr>
        <p:txBody>
          <a:bodyPr wrap="none" rtlCol="0">
            <a:spAutoFit/>
          </a:bodyPr>
          <a:lstStyle/>
          <a:p>
            <a:endParaRPr lang="en-US" dirty="0"/>
          </a:p>
        </p:txBody>
      </p:sp>
      <p:sp>
        <p:nvSpPr>
          <p:cNvPr id="8" name="5-Point Star 7"/>
          <p:cNvSpPr/>
          <p:nvPr/>
        </p:nvSpPr>
        <p:spPr>
          <a:xfrm>
            <a:off x="8763000" y="6477000"/>
            <a:ext cx="381000" cy="381000"/>
          </a:xfrm>
          <a:prstGeom prst="star5">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extLst>
      <p:ext uri="{BB962C8B-B14F-4D97-AF65-F5344CB8AC3E}">
        <p14:creationId xmlns:p14="http://schemas.microsoft.com/office/powerpoint/2010/main" val="10901790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atin typeface="Calibri" charset="0"/>
              </a:rPr>
              <a:t>Examples: What quality attribute?</a:t>
            </a:r>
          </a:p>
        </p:txBody>
      </p:sp>
      <p:sp>
        <p:nvSpPr>
          <p:cNvPr id="3" name="Content Placeholder 2"/>
          <p:cNvSpPr>
            <a:spLocks noGrp="1"/>
          </p:cNvSpPr>
          <p:nvPr>
            <p:ph idx="1"/>
          </p:nvPr>
        </p:nvSpPr>
        <p:spPr/>
        <p:txBody>
          <a:bodyPr>
            <a:normAutofit/>
          </a:bodyPr>
          <a:lstStyle/>
          <a:p>
            <a:pPr eaLnBrk="1" hangingPunct="1">
              <a:lnSpc>
                <a:spcPct val="90000"/>
              </a:lnSpc>
            </a:pPr>
            <a:r>
              <a:rPr lang="ja-JP" altLang="en-US" dirty="0">
                <a:solidFill>
                  <a:srgbClr val="595959"/>
                </a:solidFill>
                <a:latin typeface="Calibri" charset="0"/>
              </a:rPr>
              <a:t>“</a:t>
            </a:r>
            <a:r>
              <a:rPr lang="en-US" dirty="0">
                <a:solidFill>
                  <a:srgbClr val="595959"/>
                </a:solidFill>
                <a:latin typeface="Calibri" charset="0"/>
              </a:rPr>
              <a:t>The system must ask for tweet clarification within 5 minutes.</a:t>
            </a:r>
            <a:r>
              <a:rPr lang="ja-JP" altLang="en-US" dirty="0">
                <a:solidFill>
                  <a:srgbClr val="595959"/>
                </a:solidFill>
                <a:latin typeface="Calibri" charset="0"/>
              </a:rPr>
              <a:t>”</a:t>
            </a:r>
            <a:endParaRPr lang="en-US" dirty="0">
              <a:solidFill>
                <a:srgbClr val="595959"/>
              </a:solidFill>
              <a:latin typeface="Calibri" charset="0"/>
            </a:endParaRPr>
          </a:p>
          <a:p>
            <a:pPr lvl="1" eaLnBrk="1" hangingPunct="1">
              <a:lnSpc>
                <a:spcPct val="90000"/>
              </a:lnSpc>
            </a:pPr>
            <a:r>
              <a:rPr lang="en-US" dirty="0">
                <a:solidFill>
                  <a:srgbClr val="595959"/>
                </a:solidFill>
                <a:latin typeface="Calibri" charset="0"/>
              </a:rPr>
              <a:t>so the user is probably still online</a:t>
            </a:r>
          </a:p>
          <a:p>
            <a:pPr lvl="1" eaLnBrk="1" hangingPunct="1">
              <a:lnSpc>
                <a:spcPct val="90000"/>
              </a:lnSpc>
            </a:pPr>
            <a:endParaRPr lang="en-US" dirty="0">
              <a:solidFill>
                <a:srgbClr val="595959"/>
              </a:solidFill>
              <a:latin typeface="Calibri" charset="0"/>
            </a:endParaRPr>
          </a:p>
          <a:p>
            <a:pPr eaLnBrk="1" hangingPunct="1">
              <a:lnSpc>
                <a:spcPct val="90000"/>
              </a:lnSpc>
            </a:pPr>
            <a:r>
              <a:rPr lang="ja-JP" altLang="en-US" dirty="0">
                <a:solidFill>
                  <a:srgbClr val="595959"/>
                </a:solidFill>
                <a:latin typeface="Calibri" charset="0"/>
              </a:rPr>
              <a:t>“</a:t>
            </a:r>
            <a:r>
              <a:rPr lang="en-US" dirty="0">
                <a:solidFill>
                  <a:srgbClr val="595959"/>
                </a:solidFill>
                <a:latin typeface="Calibri" charset="0"/>
              </a:rPr>
              <a:t>The drawbridge must rise within 1 minute.</a:t>
            </a:r>
            <a:r>
              <a:rPr lang="ja-JP" altLang="en-US" dirty="0">
                <a:solidFill>
                  <a:srgbClr val="595959"/>
                </a:solidFill>
                <a:latin typeface="Calibri" charset="0"/>
              </a:rPr>
              <a:t>”</a:t>
            </a:r>
            <a:endParaRPr lang="en-US" dirty="0">
              <a:solidFill>
                <a:srgbClr val="595959"/>
              </a:solidFill>
              <a:latin typeface="Calibri" charset="0"/>
            </a:endParaRPr>
          </a:p>
          <a:p>
            <a:pPr lvl="1" eaLnBrk="1" hangingPunct="1">
              <a:lnSpc>
                <a:spcPct val="90000"/>
              </a:lnSpc>
            </a:pPr>
            <a:r>
              <a:rPr lang="en-US" dirty="0">
                <a:solidFill>
                  <a:srgbClr val="595959"/>
                </a:solidFill>
                <a:latin typeface="Calibri" charset="0"/>
              </a:rPr>
              <a:t>so traffic stops only ~ 5 minutes (1+1</a:t>
            </a:r>
            <a:r>
              <a:rPr lang="en-US" dirty="0" smtClean="0">
                <a:solidFill>
                  <a:srgbClr val="595959"/>
                </a:solidFill>
                <a:latin typeface="Calibri" charset="0"/>
              </a:rPr>
              <a:t>+ </a:t>
            </a:r>
            <a:r>
              <a:rPr lang="en-US" dirty="0">
                <a:solidFill>
                  <a:srgbClr val="595959"/>
                </a:solidFill>
                <a:latin typeface="Calibri" charset="0"/>
              </a:rPr>
              <a:t>3 for ship)</a:t>
            </a:r>
          </a:p>
          <a:p>
            <a:pPr lvl="1" eaLnBrk="1" hangingPunct="1">
              <a:lnSpc>
                <a:spcPct val="90000"/>
              </a:lnSpc>
            </a:pPr>
            <a:endParaRPr lang="en-US" dirty="0">
              <a:solidFill>
                <a:srgbClr val="595959"/>
              </a:solidFill>
              <a:latin typeface="Calibri" charset="0"/>
            </a:endParaRPr>
          </a:p>
          <a:p>
            <a:pPr eaLnBrk="1" hangingPunct="1">
              <a:lnSpc>
                <a:spcPct val="90000"/>
              </a:lnSpc>
            </a:pPr>
            <a:r>
              <a:rPr lang="ja-JP" altLang="en-US" dirty="0">
                <a:solidFill>
                  <a:srgbClr val="595959"/>
                </a:solidFill>
                <a:latin typeface="Calibri" charset="0"/>
              </a:rPr>
              <a:t>“</a:t>
            </a:r>
            <a:r>
              <a:rPr lang="en-US" dirty="0">
                <a:solidFill>
                  <a:srgbClr val="595959"/>
                </a:solidFill>
                <a:latin typeface="Calibri" charset="0"/>
              </a:rPr>
              <a:t>At least 95% of the code must be Java.</a:t>
            </a:r>
            <a:r>
              <a:rPr lang="ja-JP" altLang="en-US" dirty="0">
                <a:solidFill>
                  <a:srgbClr val="595959"/>
                </a:solidFill>
                <a:latin typeface="Calibri" charset="0"/>
              </a:rPr>
              <a:t>”</a:t>
            </a:r>
            <a:endParaRPr lang="en-US" dirty="0">
              <a:solidFill>
                <a:srgbClr val="595959"/>
              </a:solidFill>
              <a:latin typeface="Calibri" charset="0"/>
            </a:endParaRPr>
          </a:p>
          <a:p>
            <a:pPr lvl="1" eaLnBrk="1" hangingPunct="1">
              <a:lnSpc>
                <a:spcPct val="90000"/>
              </a:lnSpc>
            </a:pPr>
            <a:r>
              <a:rPr lang="en-US" dirty="0">
                <a:solidFill>
                  <a:srgbClr val="595959"/>
                </a:solidFill>
                <a:latin typeface="Calibri" charset="0"/>
              </a:rPr>
              <a:t>because porting such applications to Linux has proven to cost only $XXXX in the past</a:t>
            </a:r>
          </a:p>
        </p:txBody>
      </p:sp>
    </p:spTree>
    <p:extLst>
      <p:ext uri="{BB962C8B-B14F-4D97-AF65-F5344CB8AC3E}">
        <p14:creationId xmlns:p14="http://schemas.microsoft.com/office/powerpoint/2010/main" val="87728677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ea typeface="+mj-ea"/>
              </a:rPr>
              <a:t>Typical parts of requirements documentation</a:t>
            </a:r>
            <a:endParaRPr lang="en-US" dirty="0">
              <a:ea typeface="+mj-ea"/>
            </a:endParaRP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anose="020B0604020202020204" pitchFamily="34" charset="0"/>
              <a:buChar char="•"/>
              <a:defRPr/>
            </a:pPr>
            <a:r>
              <a:rPr lang="en-US" dirty="0" smtClean="0">
                <a:ea typeface="+mn-ea"/>
              </a:rPr>
              <a:t>Functional requirements</a:t>
            </a:r>
          </a:p>
          <a:p>
            <a:pPr lvl="1" eaLnBrk="1" fontAlgn="auto" hangingPunct="1">
              <a:spcAft>
                <a:spcPts val="0"/>
              </a:spcAft>
              <a:buFont typeface="Arial" panose="020B0604020202020204" pitchFamily="34" charset="0"/>
              <a:buChar char="–"/>
              <a:defRPr/>
            </a:pPr>
            <a:r>
              <a:rPr lang="en-US" dirty="0" smtClean="0">
                <a:ea typeface="+mn-ea"/>
              </a:rPr>
              <a:t>Unstructured text</a:t>
            </a:r>
            <a:endParaRPr lang="en-US" sz="2200" dirty="0" smtClean="0">
              <a:ea typeface="+mn-ea"/>
            </a:endParaRPr>
          </a:p>
          <a:p>
            <a:pPr lvl="1" eaLnBrk="1" fontAlgn="auto" hangingPunct="1">
              <a:spcAft>
                <a:spcPts val="0"/>
              </a:spcAft>
              <a:buFont typeface="Arial" panose="020B0604020202020204" pitchFamily="34" charset="0"/>
              <a:buChar char="–"/>
              <a:defRPr/>
            </a:pPr>
            <a:r>
              <a:rPr lang="en-US" dirty="0" smtClean="0">
                <a:ea typeface="+mn-ea"/>
              </a:rPr>
              <a:t>Use cases</a:t>
            </a:r>
          </a:p>
          <a:p>
            <a:pPr eaLnBrk="1" fontAlgn="auto" hangingPunct="1">
              <a:spcAft>
                <a:spcPts val="0"/>
              </a:spcAft>
              <a:buFont typeface="Arial" panose="020B0604020202020204" pitchFamily="34" charset="0"/>
              <a:buChar char="•"/>
              <a:defRPr/>
            </a:pPr>
            <a:r>
              <a:rPr lang="en-US" dirty="0" smtClean="0">
                <a:ea typeface="+mn-ea"/>
              </a:rPr>
              <a:t>Non-functional requirements</a:t>
            </a:r>
          </a:p>
          <a:p>
            <a:pPr lvl="1" eaLnBrk="1" fontAlgn="auto" hangingPunct="1">
              <a:spcAft>
                <a:spcPts val="0"/>
              </a:spcAft>
              <a:buFont typeface="Arial" panose="020B0604020202020204" pitchFamily="34" charset="0"/>
              <a:buChar char="–"/>
              <a:defRPr/>
            </a:pPr>
            <a:r>
              <a:rPr lang="en-US" dirty="0" smtClean="0">
                <a:ea typeface="+mn-ea"/>
              </a:rPr>
              <a:t>Unstructured text</a:t>
            </a:r>
            <a:endParaRPr lang="en-US" sz="2200" dirty="0" smtClean="0">
              <a:ea typeface="+mn-ea"/>
            </a:endParaRPr>
          </a:p>
          <a:p>
            <a:pPr lvl="2" eaLnBrk="1" fontAlgn="auto" hangingPunct="1">
              <a:spcAft>
                <a:spcPts val="0"/>
              </a:spcAft>
              <a:buFont typeface="Arial" panose="020B0604020202020204" pitchFamily="34" charset="0"/>
              <a:buChar char="•"/>
              <a:defRPr/>
            </a:pPr>
            <a:r>
              <a:rPr lang="en-US" dirty="0" smtClean="0">
                <a:ea typeface="+mn-ea"/>
              </a:rPr>
              <a:t>Fit criteria</a:t>
            </a:r>
          </a:p>
          <a:p>
            <a:pPr eaLnBrk="1" fontAlgn="auto" hangingPunct="1">
              <a:spcAft>
                <a:spcPts val="0"/>
              </a:spcAft>
              <a:buFont typeface="Arial" panose="020B0604020202020204" pitchFamily="34" charset="0"/>
              <a:buChar char="•"/>
              <a:defRPr/>
            </a:pPr>
            <a:r>
              <a:rPr lang="en-US" dirty="0" smtClean="0">
                <a:ea typeface="+mn-ea"/>
              </a:rPr>
              <a:t>Diagrams</a:t>
            </a:r>
          </a:p>
          <a:p>
            <a:pPr lvl="1" eaLnBrk="1" fontAlgn="auto" hangingPunct="1">
              <a:spcAft>
                <a:spcPts val="0"/>
              </a:spcAft>
              <a:buFont typeface="Arial" panose="020B0604020202020204" pitchFamily="34" charset="0"/>
              <a:buChar char="–"/>
              <a:defRPr/>
            </a:pPr>
            <a:r>
              <a:rPr lang="en-US" dirty="0" smtClean="0">
                <a:ea typeface="+mn-ea"/>
              </a:rPr>
              <a:t>Class diagrams and entity-relationship diagrams</a:t>
            </a:r>
          </a:p>
          <a:p>
            <a:pPr lvl="1" eaLnBrk="1" fontAlgn="auto" hangingPunct="1">
              <a:spcAft>
                <a:spcPts val="0"/>
              </a:spcAft>
              <a:buFont typeface="Arial" panose="020B0604020202020204" pitchFamily="34" charset="0"/>
              <a:buChar char="–"/>
              <a:defRPr/>
            </a:pPr>
            <a:r>
              <a:rPr lang="en-US" dirty="0" smtClean="0">
                <a:ea typeface="+mn-ea"/>
              </a:rPr>
              <a:t>Dataflow, sequence, and state diagrams</a:t>
            </a:r>
          </a:p>
          <a:p>
            <a:pPr eaLnBrk="1" fontAlgn="auto" hangingPunct="1">
              <a:spcAft>
                <a:spcPts val="0"/>
              </a:spcAft>
              <a:buFont typeface="Arial" panose="020B0604020202020204" pitchFamily="34" charset="0"/>
              <a:buChar char="•"/>
              <a:defRPr/>
            </a:pPr>
            <a:endParaRPr lang="en-US" dirty="0">
              <a:ea typeface="+mn-ea"/>
            </a:endParaRPr>
          </a:p>
        </p:txBody>
      </p:sp>
      <p:sp>
        <p:nvSpPr>
          <p:cNvPr id="5" name="5-Point Star 4"/>
          <p:cNvSpPr/>
          <p:nvPr/>
        </p:nvSpPr>
        <p:spPr>
          <a:xfrm>
            <a:off x="8763000" y="6477000"/>
            <a:ext cx="381000" cy="381000"/>
          </a:xfrm>
          <a:prstGeom prst="star5">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extLst>
      <p:ext uri="{BB962C8B-B14F-4D97-AF65-F5344CB8AC3E}">
        <p14:creationId xmlns:p14="http://schemas.microsoft.com/office/powerpoint/2010/main" val="420482172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atin typeface="Calibri" charset="0"/>
              </a:rPr>
              <a:t>Overview of diagrams</a:t>
            </a:r>
          </a:p>
        </p:txBody>
      </p:sp>
      <p:sp>
        <p:nvSpPr>
          <p:cNvPr id="3" name="Content Placeholder 2"/>
          <p:cNvSpPr>
            <a:spLocks noGrp="1"/>
          </p:cNvSpPr>
          <p:nvPr>
            <p:ph idx="1"/>
          </p:nvPr>
        </p:nvSpPr>
        <p:spPr/>
        <p:txBody>
          <a:bodyPr>
            <a:normAutofit/>
          </a:bodyPr>
          <a:lstStyle/>
          <a:p>
            <a:pPr eaLnBrk="1" hangingPunct="1"/>
            <a:r>
              <a:rPr lang="en-US">
                <a:solidFill>
                  <a:schemeClr val="tx1"/>
                </a:solidFill>
                <a:latin typeface="Calibri" charset="0"/>
              </a:rPr>
              <a:t>Use case diagram</a:t>
            </a:r>
            <a:r>
              <a:rPr lang="en-US" sz="2600">
                <a:solidFill>
                  <a:srgbClr val="595959"/>
                </a:solidFill>
                <a:latin typeface="Calibri" charset="0"/>
              </a:rPr>
              <a:t>: shows supported activities</a:t>
            </a:r>
          </a:p>
          <a:p>
            <a:pPr lvl="1" eaLnBrk="1" hangingPunct="1"/>
            <a:endParaRPr lang="en-US" sz="2200">
              <a:solidFill>
                <a:srgbClr val="595959"/>
              </a:solidFill>
              <a:latin typeface="Calibri" charset="0"/>
            </a:endParaRPr>
          </a:p>
          <a:p>
            <a:pPr eaLnBrk="1" hangingPunct="1"/>
            <a:r>
              <a:rPr lang="en-US">
                <a:solidFill>
                  <a:schemeClr val="tx1"/>
                </a:solidFill>
                <a:latin typeface="Calibri" charset="0"/>
              </a:rPr>
              <a:t>UML class </a:t>
            </a:r>
            <a:r>
              <a:rPr lang="en-US" sz="2600" i="1">
                <a:solidFill>
                  <a:srgbClr val="595959"/>
                </a:solidFill>
                <a:latin typeface="Calibri" charset="0"/>
              </a:rPr>
              <a:t>and</a:t>
            </a:r>
            <a:r>
              <a:rPr lang="en-US">
                <a:solidFill>
                  <a:srgbClr val="595959"/>
                </a:solidFill>
                <a:latin typeface="Calibri" charset="0"/>
              </a:rPr>
              <a:t> </a:t>
            </a:r>
            <a:r>
              <a:rPr lang="en-US">
                <a:solidFill>
                  <a:schemeClr val="tx1"/>
                </a:solidFill>
                <a:latin typeface="Calibri" charset="0"/>
              </a:rPr>
              <a:t>entity-relationship diagrams</a:t>
            </a:r>
            <a:r>
              <a:rPr lang="en-US" sz="2600">
                <a:solidFill>
                  <a:srgbClr val="595959"/>
                </a:solidFill>
                <a:latin typeface="Calibri" charset="0"/>
              </a:rPr>
              <a:t>: show entities, attributes, relationships</a:t>
            </a:r>
          </a:p>
          <a:p>
            <a:pPr lvl="1" eaLnBrk="1" hangingPunct="1"/>
            <a:endParaRPr lang="en-US" sz="2200">
              <a:solidFill>
                <a:srgbClr val="595959"/>
              </a:solidFill>
              <a:latin typeface="Calibri" charset="0"/>
            </a:endParaRPr>
          </a:p>
          <a:p>
            <a:pPr eaLnBrk="1" hangingPunct="1"/>
            <a:r>
              <a:rPr lang="en-US">
                <a:solidFill>
                  <a:schemeClr val="tx1"/>
                </a:solidFill>
                <a:latin typeface="Calibri" charset="0"/>
              </a:rPr>
              <a:t>Dataflow diagram</a:t>
            </a:r>
            <a:r>
              <a:rPr lang="en-US" sz="2600">
                <a:solidFill>
                  <a:srgbClr val="595959"/>
                </a:solidFill>
                <a:latin typeface="Calibri" charset="0"/>
              </a:rPr>
              <a:t>: shows flow of information</a:t>
            </a:r>
          </a:p>
          <a:p>
            <a:pPr lvl="1" eaLnBrk="1" hangingPunct="1"/>
            <a:endParaRPr lang="en-US" sz="2200">
              <a:solidFill>
                <a:srgbClr val="595959"/>
              </a:solidFill>
              <a:latin typeface="Calibri" charset="0"/>
            </a:endParaRPr>
          </a:p>
          <a:p>
            <a:pPr eaLnBrk="1" hangingPunct="1"/>
            <a:r>
              <a:rPr lang="en-US">
                <a:solidFill>
                  <a:schemeClr val="tx1"/>
                </a:solidFill>
                <a:latin typeface="Calibri" charset="0"/>
              </a:rPr>
              <a:t>Message sequence diagram</a:t>
            </a:r>
            <a:r>
              <a:rPr lang="en-US" sz="2600">
                <a:solidFill>
                  <a:srgbClr val="595959"/>
                </a:solidFill>
                <a:latin typeface="Calibri" charset="0"/>
              </a:rPr>
              <a:t>: shows flow of control</a:t>
            </a:r>
          </a:p>
          <a:p>
            <a:pPr lvl="1" eaLnBrk="1" hangingPunct="1"/>
            <a:endParaRPr lang="en-US" sz="2200">
              <a:solidFill>
                <a:srgbClr val="595959"/>
              </a:solidFill>
              <a:latin typeface="Calibri" charset="0"/>
            </a:endParaRPr>
          </a:p>
          <a:p>
            <a:pPr eaLnBrk="1" hangingPunct="1"/>
            <a:r>
              <a:rPr lang="en-US">
                <a:solidFill>
                  <a:schemeClr val="tx1"/>
                </a:solidFill>
                <a:latin typeface="Calibri" charset="0"/>
              </a:rPr>
              <a:t>State chart</a:t>
            </a:r>
            <a:r>
              <a:rPr lang="en-US" sz="2600">
                <a:solidFill>
                  <a:srgbClr val="595959"/>
                </a:solidFill>
                <a:latin typeface="Calibri" charset="0"/>
              </a:rPr>
              <a:t>: shows change over time</a:t>
            </a:r>
          </a:p>
        </p:txBody>
      </p:sp>
    </p:spTree>
    <p:extLst>
      <p:ext uri="{BB962C8B-B14F-4D97-AF65-F5344CB8AC3E}">
        <p14:creationId xmlns:p14="http://schemas.microsoft.com/office/powerpoint/2010/main" val="414194265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lIns="91797" tIns="45898" rIns="91797" bIns="45898">
            <a:normAutofit fontScale="90000"/>
          </a:bodyPr>
          <a:lstStyle/>
          <a:p>
            <a:r>
              <a:rPr lang="en-GB" sz="4000" dirty="0"/>
              <a:t>Problems with</a:t>
            </a:r>
            <a:r>
              <a:rPr lang="en-GB" sz="4000" dirty="0" smtClean="0"/>
              <a:t> </a:t>
            </a:r>
            <a:r>
              <a:rPr lang="en-GB" sz="4000" dirty="0" smtClean="0"/>
              <a:t>unstructured text /Natural </a:t>
            </a:r>
            <a:r>
              <a:rPr lang="en-GB" sz="4000" dirty="0" smtClean="0"/>
              <a:t>Language</a:t>
            </a:r>
            <a:endParaRPr lang="en-GB" sz="4000" dirty="0"/>
          </a:p>
        </p:txBody>
      </p:sp>
      <p:sp>
        <p:nvSpPr>
          <p:cNvPr id="345091" name="Rectangle 3"/>
          <p:cNvSpPr>
            <a:spLocks noGrp="1" noChangeArrowheads="1"/>
          </p:cNvSpPr>
          <p:nvPr>
            <p:ph type="body" idx="1"/>
          </p:nvPr>
        </p:nvSpPr>
        <p:spPr>
          <a:xfrm>
            <a:off x="459113" y="1453183"/>
            <a:ext cx="8511126" cy="4993720"/>
          </a:xfrm>
        </p:spPr>
        <p:txBody>
          <a:bodyPr lIns="91797" tIns="45898" rIns="91797" bIns="45898"/>
          <a:lstStyle/>
          <a:p>
            <a:r>
              <a:rPr lang="en-GB" dirty="0"/>
              <a:t>Lack of clarity </a:t>
            </a:r>
          </a:p>
          <a:p>
            <a:pPr lvl="1"/>
            <a:r>
              <a:rPr lang="en-GB" dirty="0"/>
              <a:t>Readers and writers must interpret them in the same way</a:t>
            </a:r>
            <a:endParaRPr lang="en-GB" sz="2000" dirty="0"/>
          </a:p>
          <a:p>
            <a:pPr lvl="1"/>
            <a:r>
              <a:rPr lang="en-GB" dirty="0"/>
              <a:t>Precision is difficult without making the document hard to </a:t>
            </a:r>
            <a:r>
              <a:rPr lang="en-GB" dirty="0" smtClean="0"/>
              <a:t>read</a:t>
            </a:r>
          </a:p>
          <a:p>
            <a:pPr lvl="1"/>
            <a:endParaRPr lang="en-GB" dirty="0"/>
          </a:p>
          <a:p>
            <a:r>
              <a:rPr lang="en-GB" dirty="0"/>
              <a:t>Requirements confusion</a:t>
            </a:r>
          </a:p>
          <a:p>
            <a:pPr lvl="1"/>
            <a:r>
              <a:rPr lang="en-GB" dirty="0"/>
              <a:t>Functional and non-functional requirements tend to be </a:t>
            </a:r>
            <a:r>
              <a:rPr lang="en-GB" dirty="0" smtClean="0"/>
              <a:t>mixed</a:t>
            </a:r>
          </a:p>
          <a:p>
            <a:pPr lvl="1"/>
            <a:endParaRPr lang="en-GB" dirty="0"/>
          </a:p>
          <a:p>
            <a:r>
              <a:rPr lang="en-GB" dirty="0"/>
              <a:t>Requirements amalgamation</a:t>
            </a:r>
          </a:p>
          <a:p>
            <a:pPr lvl="1"/>
            <a:r>
              <a:rPr lang="en-GB" dirty="0"/>
              <a:t> Several different requirements may be </a:t>
            </a:r>
            <a:r>
              <a:rPr lang="en-GB"/>
              <a:t>expressed </a:t>
            </a:r>
            <a:r>
              <a:rPr lang="en-GB" smtClean="0"/>
              <a:t>together</a:t>
            </a:r>
          </a:p>
          <a:p>
            <a:pPr lvl="1"/>
            <a:endParaRPr lang="en-GB" dirty="0"/>
          </a:p>
          <a:p>
            <a:r>
              <a:rPr lang="en-GB" dirty="0"/>
              <a:t>Over-flexibility</a:t>
            </a:r>
          </a:p>
          <a:p>
            <a:pPr lvl="1"/>
            <a:r>
              <a:rPr lang="en-GB" dirty="0"/>
              <a:t>Same thing may be said in many different ways</a:t>
            </a:r>
          </a:p>
        </p:txBody>
      </p:sp>
      <p:sp>
        <p:nvSpPr>
          <p:cNvPr id="8" name="5-Point Star 7"/>
          <p:cNvSpPr/>
          <p:nvPr/>
        </p:nvSpPr>
        <p:spPr>
          <a:xfrm>
            <a:off x="8763000" y="6477000"/>
            <a:ext cx="381000" cy="381000"/>
          </a:xfrm>
          <a:prstGeom prst="star5">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extLst>
      <p:ext uri="{BB962C8B-B14F-4D97-AF65-F5344CB8AC3E}">
        <p14:creationId xmlns:p14="http://schemas.microsoft.com/office/powerpoint/2010/main" val="219443309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xfrm>
            <a:off x="304800" y="401218"/>
            <a:ext cx="8177950" cy="970382"/>
          </a:xfrm>
          <a:noFill/>
          <a:ln/>
        </p:spPr>
        <p:txBody>
          <a:bodyPr lIns="86362" tIns="42424" rIns="86362" bIns="42424"/>
          <a:lstStyle/>
          <a:p>
            <a:r>
              <a:rPr lang="en-GB" sz="4000" dirty="0"/>
              <a:t>Example:</a:t>
            </a:r>
            <a:r>
              <a:rPr lang="en-GB" sz="4000" dirty="0" smtClean="0"/>
              <a:t> Database Requirement</a:t>
            </a:r>
            <a:endParaRPr lang="en-GB" sz="4000" dirty="0"/>
          </a:p>
        </p:txBody>
      </p:sp>
      <p:sp>
        <p:nvSpPr>
          <p:cNvPr id="346115" name="Rectangle 3"/>
          <p:cNvSpPr>
            <a:spLocks noChangeArrowheads="1"/>
          </p:cNvSpPr>
          <p:nvPr/>
        </p:nvSpPr>
        <p:spPr bwMode="auto">
          <a:xfrm>
            <a:off x="533037" y="1681330"/>
            <a:ext cx="7925163" cy="1747670"/>
          </a:xfrm>
          <a:prstGeom prst="rect">
            <a:avLst/>
          </a:prstGeom>
          <a:noFill/>
          <a:ln w="12700">
            <a:noFill/>
            <a:miter lim="800000"/>
            <a:headEnd/>
            <a:tailEnd/>
          </a:ln>
          <a:effectLst/>
        </p:spPr>
        <p:txBody>
          <a:bodyPr wrap="square" lIns="86362" tIns="42424" rIns="86362" bIns="42424">
            <a:prstTxWarp prst="textNoShape">
              <a:avLst/>
            </a:prstTxWarp>
            <a:spAutoFit/>
          </a:bodyPr>
          <a:lstStyle/>
          <a:p>
            <a:pPr defTabSz="873343" eaLnBrk="0" hangingPunct="0"/>
            <a:r>
              <a:rPr lang="en-GB" dirty="0">
                <a:latin typeface="Comic Sans MS" charset="0"/>
              </a:rPr>
              <a:t>The database shall support the generation and control of configuration objects; that is, objects which are themselves groupings of other objects in the database. The configuration control facilities shall allow access to the objects in a version group by the use of an incomplete name.</a:t>
            </a:r>
          </a:p>
          <a:p>
            <a:pPr defTabSz="873343" eaLnBrk="0" hangingPunct="0"/>
            <a:endParaRPr lang="en-GB" dirty="0">
              <a:latin typeface="Times" charset="0"/>
            </a:endParaRPr>
          </a:p>
        </p:txBody>
      </p:sp>
      <p:sp>
        <p:nvSpPr>
          <p:cNvPr id="346116" name="Rectangle 4"/>
          <p:cNvSpPr>
            <a:spLocks noChangeArrowheads="1"/>
          </p:cNvSpPr>
          <p:nvPr/>
        </p:nvSpPr>
        <p:spPr bwMode="auto">
          <a:xfrm>
            <a:off x="667947" y="4053613"/>
            <a:ext cx="7790253" cy="1493076"/>
          </a:xfrm>
          <a:prstGeom prst="rect">
            <a:avLst/>
          </a:prstGeom>
          <a:noFill/>
          <a:ln w="9525">
            <a:noFill/>
            <a:miter lim="800000"/>
            <a:headEnd/>
            <a:tailEnd/>
          </a:ln>
          <a:effectLst/>
        </p:spPr>
        <p:txBody>
          <a:bodyPr wrap="square" lIns="91797" tIns="45898" rIns="91797" bIns="45898">
            <a:prstTxWarp prst="textNoShape">
              <a:avLst/>
            </a:prstTxWarp>
            <a:spAutoFit/>
          </a:bodyPr>
          <a:lstStyle/>
          <a:p>
            <a:pPr>
              <a:spcBef>
                <a:spcPct val="50000"/>
              </a:spcBef>
              <a:buClr>
                <a:schemeClr val="folHlink"/>
              </a:buClr>
              <a:buSzPct val="60000"/>
              <a:buFont typeface="Wingdings" charset="2"/>
              <a:buNone/>
            </a:pPr>
            <a:r>
              <a:rPr lang="en-GB" sz="2000" dirty="0"/>
              <a:t>Problem: requirements includes both conceptual and detailed information</a:t>
            </a:r>
          </a:p>
          <a:p>
            <a:pPr>
              <a:spcBef>
                <a:spcPct val="50000"/>
              </a:spcBef>
              <a:buClr>
                <a:schemeClr val="hlink"/>
              </a:buClr>
              <a:buSzPct val="55000"/>
              <a:buFont typeface="Wingdings" charset="2"/>
              <a:buChar char="n"/>
            </a:pPr>
            <a:r>
              <a:rPr lang="en-GB" sz="1700" dirty="0"/>
              <a:t> Describes the concept of configuration control facilities</a:t>
            </a:r>
          </a:p>
          <a:p>
            <a:pPr>
              <a:spcBef>
                <a:spcPct val="50000"/>
              </a:spcBef>
              <a:buClr>
                <a:schemeClr val="hlink"/>
              </a:buClr>
              <a:buSzPct val="55000"/>
              <a:buFont typeface="Wingdings" charset="2"/>
              <a:buChar char="n"/>
            </a:pPr>
            <a:r>
              <a:rPr lang="en-GB" sz="1700" dirty="0"/>
              <a:t> Includes detail that objects may be accessed using incomplete name</a:t>
            </a:r>
          </a:p>
        </p:txBody>
      </p:sp>
    </p:spTree>
    <p:extLst>
      <p:ext uri="{BB962C8B-B14F-4D97-AF65-F5344CB8AC3E}">
        <p14:creationId xmlns:p14="http://schemas.microsoft.com/office/powerpoint/2010/main" val="309701145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6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atin typeface="Calibri" charset="0"/>
              </a:rPr>
              <a:t>Requirements</a:t>
            </a:r>
          </a:p>
        </p:txBody>
      </p:sp>
      <p:sp>
        <p:nvSpPr>
          <p:cNvPr id="3" name="Content Placeholder 2"/>
          <p:cNvSpPr>
            <a:spLocks noGrp="1"/>
          </p:cNvSpPr>
          <p:nvPr>
            <p:ph idx="1"/>
          </p:nvPr>
        </p:nvSpPr>
        <p:spPr>
          <a:xfrm>
            <a:off x="457200" y="1600200"/>
            <a:ext cx="8305800" cy="5105400"/>
          </a:xfrm>
        </p:spPr>
        <p:txBody>
          <a:bodyPr>
            <a:normAutofit/>
          </a:bodyPr>
          <a:lstStyle/>
          <a:p>
            <a:pPr eaLnBrk="1" hangingPunct="1"/>
            <a:r>
              <a:rPr lang="en-US">
                <a:solidFill>
                  <a:srgbClr val="595959"/>
                </a:solidFill>
                <a:latin typeface="Calibri" charset="0"/>
              </a:rPr>
              <a:t>Requirements state the purpose of the system</a:t>
            </a:r>
          </a:p>
          <a:p>
            <a:pPr eaLnBrk="1" hangingPunct="1"/>
            <a:endParaRPr lang="en-US">
              <a:solidFill>
                <a:srgbClr val="595959"/>
              </a:solidFill>
              <a:latin typeface="Calibri" charset="0"/>
            </a:endParaRPr>
          </a:p>
          <a:p>
            <a:pPr eaLnBrk="1" hangingPunct="1"/>
            <a:r>
              <a:rPr lang="en-US">
                <a:solidFill>
                  <a:srgbClr val="595959"/>
                </a:solidFill>
                <a:latin typeface="Calibri" charset="0"/>
              </a:rPr>
              <a:t>Very helpful for</a:t>
            </a:r>
          </a:p>
          <a:p>
            <a:pPr lvl="1" eaLnBrk="1" hangingPunct="1"/>
            <a:r>
              <a:rPr lang="en-US">
                <a:solidFill>
                  <a:srgbClr val="595959"/>
                </a:solidFill>
                <a:latin typeface="Calibri" charset="0"/>
              </a:rPr>
              <a:t>Communicating with customers and co-workers</a:t>
            </a:r>
          </a:p>
          <a:p>
            <a:pPr lvl="1" eaLnBrk="1" hangingPunct="1"/>
            <a:r>
              <a:rPr lang="en-US">
                <a:solidFill>
                  <a:srgbClr val="595959"/>
                </a:solidFill>
                <a:latin typeface="Calibri" charset="0"/>
              </a:rPr>
              <a:t>Keeping track of everything that needs to get done</a:t>
            </a:r>
          </a:p>
          <a:p>
            <a:pPr lvl="1" eaLnBrk="1" hangingPunct="1"/>
            <a:r>
              <a:rPr lang="en-US">
                <a:solidFill>
                  <a:srgbClr val="595959"/>
                </a:solidFill>
                <a:latin typeface="Calibri" charset="0"/>
              </a:rPr>
              <a:t>Helping you and the customer decide what really needs to get done, anyway</a:t>
            </a:r>
          </a:p>
          <a:p>
            <a:pPr lvl="2" eaLnBrk="1" hangingPunct="1">
              <a:buFont typeface="Arial" charset="0"/>
              <a:buNone/>
            </a:pPr>
            <a:endParaRPr lang="en-US">
              <a:solidFill>
                <a:srgbClr val="595959"/>
              </a:solidFill>
              <a:latin typeface="Calibri" charset="0"/>
            </a:endParaRPr>
          </a:p>
          <a:p>
            <a:pPr lvl="2" eaLnBrk="1" hangingPunct="1">
              <a:buFont typeface="Arial" charset="0"/>
              <a:buNone/>
            </a:pPr>
            <a:r>
              <a:rPr lang="en-US">
                <a:solidFill>
                  <a:srgbClr val="595959"/>
                </a:solidFill>
                <a:latin typeface="Calibri" charset="0"/>
              </a:rPr>
              <a:t>Hint: customers often don</a:t>
            </a:r>
            <a:r>
              <a:rPr lang="ja-JP" altLang="en-US">
                <a:solidFill>
                  <a:srgbClr val="595959"/>
                </a:solidFill>
                <a:latin typeface="Calibri" charset="0"/>
              </a:rPr>
              <a:t>’</a:t>
            </a:r>
            <a:r>
              <a:rPr lang="en-US">
                <a:solidFill>
                  <a:srgbClr val="595959"/>
                </a:solidFill>
                <a:latin typeface="Calibri" charset="0"/>
              </a:rPr>
              <a:t>t know what they really need!</a:t>
            </a:r>
          </a:p>
          <a:p>
            <a:pPr lvl="2" eaLnBrk="1" hangingPunct="1">
              <a:buFont typeface="Arial" charset="0"/>
              <a:buNone/>
            </a:pPr>
            <a:r>
              <a:rPr lang="en-US">
                <a:solidFill>
                  <a:srgbClr val="595959"/>
                </a:solidFill>
                <a:latin typeface="Calibri" charset="0"/>
              </a:rPr>
              <a:t>Discussing requirements helps them to understand their needs.</a:t>
            </a:r>
          </a:p>
        </p:txBody>
      </p:sp>
    </p:spTree>
    <p:extLst>
      <p:ext uri="{BB962C8B-B14F-4D97-AF65-F5344CB8AC3E}">
        <p14:creationId xmlns:p14="http://schemas.microsoft.com/office/powerpoint/2010/main" val="62646943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a:xfrm>
            <a:off x="228600" y="151338"/>
            <a:ext cx="8309626" cy="1144062"/>
          </a:xfrm>
        </p:spPr>
        <p:txBody>
          <a:bodyPr lIns="91797" tIns="45898" rIns="91797" bIns="45898"/>
          <a:lstStyle/>
          <a:p>
            <a:r>
              <a:rPr lang="en-US" sz="3200" dirty="0"/>
              <a:t>Example:</a:t>
            </a:r>
            <a:r>
              <a:rPr lang="en-US" sz="3200" dirty="0" smtClean="0"/>
              <a:t> Specification Fragment </a:t>
            </a:r>
            <a:r>
              <a:rPr lang="en-US" sz="3200" dirty="0"/>
              <a:t>for a</a:t>
            </a:r>
            <a:r>
              <a:rPr lang="en-US" sz="3200" dirty="0" smtClean="0"/>
              <a:t> Word-Processor</a:t>
            </a:r>
            <a:endParaRPr lang="it-IT" sz="3200" dirty="0"/>
          </a:p>
        </p:txBody>
      </p:sp>
      <p:sp>
        <p:nvSpPr>
          <p:cNvPr id="453635" name="Rectangle 3"/>
          <p:cNvSpPr>
            <a:spLocks noGrp="1" noChangeArrowheads="1"/>
          </p:cNvSpPr>
          <p:nvPr>
            <p:ph type="body" idx="1"/>
          </p:nvPr>
        </p:nvSpPr>
        <p:spPr>
          <a:xfrm>
            <a:off x="685481" y="1676259"/>
            <a:ext cx="7773038" cy="1142469"/>
          </a:xfrm>
        </p:spPr>
        <p:txBody>
          <a:bodyPr lIns="91797" tIns="45898" rIns="91797" bIns="45898"/>
          <a:lstStyle/>
          <a:p>
            <a:pPr>
              <a:lnSpc>
                <a:spcPct val="90000"/>
              </a:lnSpc>
            </a:pPr>
            <a:endParaRPr lang="en-US"/>
          </a:p>
          <a:p>
            <a:pPr>
              <a:lnSpc>
                <a:spcPct val="90000"/>
              </a:lnSpc>
              <a:buFont typeface="Wingdings" charset="2"/>
              <a:buNone/>
            </a:pPr>
            <a:endParaRPr lang="it-IT"/>
          </a:p>
        </p:txBody>
      </p:sp>
      <p:sp>
        <p:nvSpPr>
          <p:cNvPr id="453637" name="Text Box 5"/>
          <p:cNvSpPr txBox="1">
            <a:spLocks noChangeArrowheads="1"/>
          </p:cNvSpPr>
          <p:nvPr/>
        </p:nvSpPr>
        <p:spPr bwMode="auto">
          <a:xfrm>
            <a:off x="2295565" y="4665479"/>
            <a:ext cx="2891671" cy="369322"/>
          </a:xfrm>
          <a:prstGeom prst="rect">
            <a:avLst/>
          </a:prstGeom>
          <a:noFill/>
          <a:ln w="76200">
            <a:noFill/>
            <a:miter lim="800000"/>
            <a:headEnd/>
            <a:tailEnd/>
          </a:ln>
          <a:effectLst/>
        </p:spPr>
        <p:txBody>
          <a:bodyPr wrap="none" lIns="91429" tIns="45715" rIns="91429" bIns="45715">
            <a:prstTxWarp prst="textNoShape">
              <a:avLst/>
            </a:prstTxWarp>
            <a:spAutoFit/>
          </a:bodyPr>
          <a:lstStyle/>
          <a:p>
            <a:pPr defTabSz="914779"/>
            <a:r>
              <a:rPr lang="en-US" i="1" dirty="0"/>
              <a:t>can an area be scattered?</a:t>
            </a:r>
            <a:endParaRPr lang="it-IT" i="1" dirty="0"/>
          </a:p>
        </p:txBody>
      </p:sp>
      <p:sp>
        <p:nvSpPr>
          <p:cNvPr id="453638" name="Rectangle 6"/>
          <p:cNvSpPr>
            <a:spLocks noChangeArrowheads="1"/>
          </p:cNvSpPr>
          <p:nvPr/>
        </p:nvSpPr>
        <p:spPr bwMode="auto">
          <a:xfrm>
            <a:off x="439983" y="1771112"/>
            <a:ext cx="7789617" cy="1200688"/>
          </a:xfrm>
          <a:prstGeom prst="rect">
            <a:avLst/>
          </a:prstGeom>
          <a:noFill/>
          <a:ln w="9525">
            <a:noFill/>
            <a:miter lim="800000"/>
            <a:headEnd/>
            <a:tailEnd/>
          </a:ln>
          <a:effectLst/>
        </p:spPr>
        <p:txBody>
          <a:bodyPr wrap="square" lIns="91797" tIns="45898" rIns="91797" bIns="45898">
            <a:prstTxWarp prst="textNoShape">
              <a:avLst/>
            </a:prstTxWarp>
            <a:spAutoFit/>
          </a:bodyPr>
          <a:lstStyle/>
          <a:p>
            <a:r>
              <a:rPr lang="en-US" dirty="0">
                <a:latin typeface="Comic Sans MS" charset="0"/>
              </a:rPr>
              <a:t>Selecting is the process of designating areas of the document that you want to work on. Most editing and formatting actions require two steps: first you</a:t>
            </a:r>
            <a:r>
              <a:rPr lang="en-US" dirty="0" smtClean="0">
                <a:latin typeface="Comic Sans MS" charset="0"/>
              </a:rPr>
              <a:t> select </a:t>
            </a:r>
            <a:r>
              <a:rPr lang="en-US" dirty="0">
                <a:latin typeface="Comic Sans MS" charset="0"/>
              </a:rPr>
              <a:t>what you want to work on, such as text or graphics; then you initiate the appropriate action.</a:t>
            </a:r>
            <a:r>
              <a:rPr lang="it-IT" dirty="0">
                <a:latin typeface="Comic Sans MS" charset="0"/>
              </a:rPr>
              <a:t> </a:t>
            </a:r>
          </a:p>
        </p:txBody>
      </p:sp>
    </p:spTree>
    <p:extLst>
      <p:ext uri="{BB962C8B-B14F-4D97-AF65-F5344CB8AC3E}">
        <p14:creationId xmlns:p14="http://schemas.microsoft.com/office/powerpoint/2010/main" val="18865224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3637"/>
                                        </p:tgtEl>
                                        <p:attrNameLst>
                                          <p:attrName>style.visibility</p:attrName>
                                        </p:attrNameLst>
                                      </p:cBhvr>
                                      <p:to>
                                        <p:strVal val="visible"/>
                                      </p:to>
                                    </p:set>
                                    <p:anim calcmode="lin" valueType="num">
                                      <p:cBhvr additive="base">
                                        <p:cTn id="7" dur="500" fill="hold"/>
                                        <p:tgtEl>
                                          <p:spTgt spid="453637"/>
                                        </p:tgtEl>
                                        <p:attrNameLst>
                                          <p:attrName>ppt_x</p:attrName>
                                        </p:attrNameLst>
                                      </p:cBhvr>
                                      <p:tavLst>
                                        <p:tav tm="0">
                                          <p:val>
                                            <p:strVal val="0-#ppt_w/2"/>
                                          </p:val>
                                        </p:tav>
                                        <p:tav tm="100000">
                                          <p:val>
                                            <p:strVal val="#ppt_x"/>
                                          </p:val>
                                        </p:tav>
                                      </p:tavLst>
                                    </p:anim>
                                    <p:anim calcmode="lin" valueType="num">
                                      <p:cBhvr additive="base">
                                        <p:cTn id="8" dur="500" fill="hold"/>
                                        <p:tgtEl>
                                          <p:spTgt spid="4536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7"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a:noFill/>
          <a:ln/>
        </p:spPr>
        <p:txBody>
          <a:bodyPr lIns="86362" tIns="42424" rIns="86362" bIns="42424"/>
          <a:lstStyle/>
          <a:p>
            <a:r>
              <a:rPr lang="en-GB" sz="4000" dirty="0"/>
              <a:t>Example:</a:t>
            </a:r>
            <a:r>
              <a:rPr lang="en-GB" sz="4000" dirty="0" smtClean="0"/>
              <a:t> Editor Grid Requirement</a:t>
            </a:r>
            <a:endParaRPr lang="en-GB" sz="4000" dirty="0"/>
          </a:p>
        </p:txBody>
      </p:sp>
      <p:sp>
        <p:nvSpPr>
          <p:cNvPr id="347139" name="Rectangle 3"/>
          <p:cNvSpPr>
            <a:spLocks noChangeArrowheads="1"/>
          </p:cNvSpPr>
          <p:nvPr/>
        </p:nvSpPr>
        <p:spPr bwMode="auto">
          <a:xfrm>
            <a:off x="263034" y="1622543"/>
            <a:ext cx="8118966" cy="2747944"/>
          </a:xfrm>
          <a:prstGeom prst="rect">
            <a:avLst/>
          </a:prstGeom>
          <a:noFill/>
          <a:ln w="12700">
            <a:noFill/>
            <a:miter lim="800000"/>
            <a:headEnd/>
            <a:tailEnd/>
          </a:ln>
          <a:effectLst/>
        </p:spPr>
        <p:txBody>
          <a:bodyPr wrap="square" lIns="86362" tIns="42424" rIns="86362" bIns="42424">
            <a:prstTxWarp prst="textNoShape">
              <a:avLst/>
            </a:prstTxWarp>
            <a:spAutoFit/>
          </a:bodyPr>
          <a:lstStyle/>
          <a:p>
            <a:pPr defTabSz="873343" eaLnBrk="0" hangingPunct="0"/>
            <a:r>
              <a:rPr lang="en-GB" sz="1900" b="1" dirty="0">
                <a:latin typeface="Comic Sans MS" charset="0"/>
              </a:rPr>
              <a:t>… Grid facilities</a:t>
            </a:r>
            <a:r>
              <a:rPr lang="en-GB" sz="1900" dirty="0">
                <a:latin typeface="Comic Sans MS" charset="0"/>
              </a:rPr>
              <a:t> To assist in the positioning of entities on a diagram, the user may turn on a grid in either centimetres or inches, via an option on the control panel. Initially, the grid is off. The grid may be turned on and off at any time during an editing session and can be toggled between inches and centimetres at any time. A grid option will be provided on the reduce-to-fit view but the number of grid lines shown will be reduced to avoid filling the smaller diagram with grid lines.</a:t>
            </a:r>
          </a:p>
          <a:p>
            <a:pPr defTabSz="873343" eaLnBrk="0" hangingPunct="0"/>
            <a:endParaRPr lang="en-GB" sz="2100" dirty="0">
              <a:latin typeface="Times" charset="0"/>
            </a:endParaRPr>
          </a:p>
        </p:txBody>
      </p:sp>
      <p:sp>
        <p:nvSpPr>
          <p:cNvPr id="347140" name="Rectangle 4"/>
          <p:cNvSpPr>
            <a:spLocks noChangeArrowheads="1"/>
          </p:cNvSpPr>
          <p:nvPr/>
        </p:nvSpPr>
        <p:spPr bwMode="auto">
          <a:xfrm>
            <a:off x="210427" y="4286709"/>
            <a:ext cx="7904735" cy="1885491"/>
          </a:xfrm>
          <a:prstGeom prst="rect">
            <a:avLst/>
          </a:prstGeom>
          <a:noFill/>
          <a:ln w="9525">
            <a:noFill/>
            <a:miter lim="800000"/>
            <a:headEnd/>
            <a:tailEnd/>
          </a:ln>
          <a:effectLst/>
        </p:spPr>
        <p:txBody>
          <a:bodyPr wrap="square" lIns="91797" tIns="45898" rIns="91797" bIns="45898">
            <a:prstTxWarp prst="textNoShape">
              <a:avLst/>
            </a:prstTxWarp>
            <a:spAutoFit/>
          </a:bodyPr>
          <a:lstStyle/>
          <a:p>
            <a:pPr>
              <a:spcBef>
                <a:spcPct val="50000"/>
              </a:spcBef>
              <a:buClr>
                <a:schemeClr val="folHlink"/>
              </a:buClr>
              <a:buSzPct val="60000"/>
              <a:buFont typeface="Wingdings" charset="2"/>
              <a:buNone/>
            </a:pPr>
            <a:r>
              <a:rPr lang="en-GB" sz="2000" dirty="0"/>
              <a:t>Problem: grid requirement mixes three different kinds of requirement</a:t>
            </a:r>
          </a:p>
          <a:p>
            <a:pPr lvl="1">
              <a:spcBef>
                <a:spcPct val="50000"/>
              </a:spcBef>
              <a:buClr>
                <a:schemeClr val="hlink"/>
              </a:buClr>
              <a:buSzPct val="55000"/>
              <a:buFont typeface="Wingdings" charset="2"/>
              <a:buChar char="n"/>
            </a:pPr>
            <a:r>
              <a:rPr lang="en-GB" sz="1700" dirty="0"/>
              <a:t> Conceptual functional requirement (the need for a grid)</a:t>
            </a:r>
          </a:p>
          <a:p>
            <a:pPr lvl="1">
              <a:spcBef>
                <a:spcPct val="50000"/>
              </a:spcBef>
              <a:buClr>
                <a:schemeClr val="hlink"/>
              </a:buClr>
              <a:buSzPct val="55000"/>
              <a:buFont typeface="Wingdings" charset="2"/>
              <a:buChar char="n"/>
            </a:pPr>
            <a:r>
              <a:rPr lang="en-GB" sz="1700" dirty="0"/>
              <a:t> Non-functional requirement (grid units)</a:t>
            </a:r>
          </a:p>
          <a:p>
            <a:pPr lvl="1">
              <a:spcBef>
                <a:spcPct val="50000"/>
              </a:spcBef>
              <a:buClr>
                <a:schemeClr val="hlink"/>
              </a:buClr>
              <a:buSzPct val="55000"/>
              <a:buFont typeface="Wingdings" charset="2"/>
              <a:buChar char="n"/>
            </a:pPr>
            <a:r>
              <a:rPr lang="en-GB" sz="1700" dirty="0"/>
              <a:t> </a:t>
            </a:r>
            <a:r>
              <a:rPr lang="en-GB" sz="1700" dirty="0" smtClean="0"/>
              <a:t>Detailed-</a:t>
            </a:r>
            <a:r>
              <a:rPr lang="en-GB" sz="1700" dirty="0"/>
              <a:t>functional UI requirement (grid switching)</a:t>
            </a:r>
          </a:p>
        </p:txBody>
      </p:sp>
    </p:spTree>
    <p:extLst>
      <p:ext uri="{BB962C8B-B14F-4D97-AF65-F5344CB8AC3E}">
        <p14:creationId xmlns:p14="http://schemas.microsoft.com/office/powerpoint/2010/main" val="201635498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7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Exercise</a:t>
            </a:r>
            <a:endParaRPr lang="en-US" dirty="0"/>
          </a:p>
        </p:txBody>
      </p:sp>
      <p:sp>
        <p:nvSpPr>
          <p:cNvPr id="3" name="Content Placeholder 2"/>
          <p:cNvSpPr>
            <a:spLocks noGrp="1"/>
          </p:cNvSpPr>
          <p:nvPr>
            <p:ph sz="quarter" idx="1"/>
          </p:nvPr>
        </p:nvSpPr>
        <p:spPr/>
        <p:txBody>
          <a:bodyPr/>
          <a:lstStyle/>
          <a:p>
            <a:r>
              <a:rPr lang="en-US" dirty="0" smtClean="0"/>
              <a:t>Identify stakeholders and their goals for an example application:</a:t>
            </a:r>
          </a:p>
          <a:p>
            <a:r>
              <a:rPr lang="en-US" dirty="0" smtClean="0"/>
              <a:t>Mobile application for airline reservations and check-in.</a:t>
            </a:r>
          </a:p>
          <a:p>
            <a:pPr lvl="1"/>
            <a:r>
              <a:rPr lang="en-US" dirty="0" smtClean="0"/>
              <a:t>Direct Stakeholders</a:t>
            </a:r>
          </a:p>
          <a:p>
            <a:pPr lvl="1"/>
            <a:r>
              <a:rPr lang="en-US" dirty="0" smtClean="0"/>
              <a:t>Indirect Stakeholders</a:t>
            </a:r>
          </a:p>
          <a:p>
            <a:endParaRPr lang="en-US" dirty="0"/>
          </a:p>
        </p:txBody>
      </p:sp>
      <p:pic>
        <p:nvPicPr>
          <p:cNvPr id="8" name="Picture 7"/>
          <p:cNvPicPr>
            <a:picLocks noChangeAspect="1"/>
          </p:cNvPicPr>
          <p:nvPr/>
        </p:nvPicPr>
        <p:blipFill>
          <a:blip r:embed="rId2"/>
          <a:stretch>
            <a:fillRect/>
          </a:stretch>
        </p:blipFill>
        <p:spPr>
          <a:xfrm>
            <a:off x="6096000" y="2895600"/>
            <a:ext cx="2036544" cy="3911600"/>
          </a:xfrm>
          <a:prstGeom prst="rect">
            <a:avLst/>
          </a:prstGeom>
        </p:spPr>
      </p:pic>
    </p:spTree>
    <p:extLst>
      <p:ext uri="{BB962C8B-B14F-4D97-AF65-F5344CB8AC3E}">
        <p14:creationId xmlns:p14="http://schemas.microsoft.com/office/powerpoint/2010/main" val="198389338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rect_stakehold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533400"/>
            <a:ext cx="7315200" cy="5486400"/>
          </a:xfrm>
          <a:prstGeom prst="rect">
            <a:avLst/>
          </a:prstGeom>
        </p:spPr>
      </p:pic>
    </p:spTree>
    <p:extLst>
      <p:ext uri="{BB962C8B-B14F-4D97-AF65-F5344CB8AC3E}">
        <p14:creationId xmlns:p14="http://schemas.microsoft.com/office/powerpoint/2010/main" val="131579619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IndStakehold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914400"/>
            <a:ext cx="7416800" cy="5562600"/>
          </a:xfrm>
          <a:prstGeom prst="rect">
            <a:avLst/>
          </a:prstGeom>
        </p:spPr>
      </p:pic>
    </p:spTree>
    <p:extLst>
      <p:ext uri="{BB962C8B-B14F-4D97-AF65-F5344CB8AC3E}">
        <p14:creationId xmlns:p14="http://schemas.microsoft.com/office/powerpoint/2010/main" val="153075396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next for you?</a:t>
            </a:r>
            <a:endParaRPr lang="en-US" dirty="0"/>
          </a:p>
        </p:txBody>
      </p:sp>
      <p:sp>
        <p:nvSpPr>
          <p:cNvPr id="3" name="Content Placeholder 2"/>
          <p:cNvSpPr>
            <a:spLocks noGrp="1"/>
          </p:cNvSpPr>
          <p:nvPr>
            <p:ph sz="quarter" idx="1"/>
          </p:nvPr>
        </p:nvSpPr>
        <p:spPr/>
        <p:txBody>
          <a:bodyPr/>
          <a:lstStyle/>
          <a:p>
            <a:r>
              <a:rPr lang="en-US" dirty="0">
                <a:solidFill>
                  <a:srgbClr val="B00000"/>
                </a:solidFill>
                <a:latin typeface="Calibri" charset="0"/>
              </a:rPr>
              <a:t>Vote </a:t>
            </a:r>
            <a:r>
              <a:rPr lang="en-US" dirty="0">
                <a:latin typeface="Calibri" charset="0"/>
              </a:rPr>
              <a:t>online for vision statements:</a:t>
            </a:r>
          </a:p>
          <a:p>
            <a:pPr lvl="1"/>
            <a:r>
              <a:rPr lang="en-US" dirty="0">
                <a:latin typeface="Calibri" charset="0"/>
              </a:rPr>
              <a:t>Which visions capture your imagination???</a:t>
            </a:r>
          </a:p>
          <a:p>
            <a:pPr lvl="1"/>
            <a:r>
              <a:rPr lang="en-US" dirty="0">
                <a:latin typeface="Calibri" charset="0"/>
              </a:rPr>
              <a:t>No, you</a:t>
            </a:r>
            <a:r>
              <a:rPr lang="en-US" dirty="0">
                <a:solidFill>
                  <a:srgbClr val="B00000"/>
                </a:solidFill>
                <a:latin typeface="Calibri" charset="0"/>
              </a:rPr>
              <a:t> cannot vote </a:t>
            </a:r>
            <a:r>
              <a:rPr lang="en-US" dirty="0">
                <a:latin typeface="Calibri" charset="0"/>
              </a:rPr>
              <a:t>for your own.</a:t>
            </a:r>
          </a:p>
          <a:p>
            <a:pPr lvl="1"/>
            <a:r>
              <a:rPr lang="en-US" dirty="0">
                <a:latin typeface="Calibri" charset="0"/>
              </a:rPr>
              <a:t>You can vote for more than one (for a </a:t>
            </a:r>
            <a:r>
              <a:rPr lang="en-US" i="1" dirty="0">
                <a:latin typeface="Calibri" charset="0"/>
              </a:rPr>
              <a:t>few – max 5</a:t>
            </a:r>
            <a:r>
              <a:rPr lang="en-US" dirty="0">
                <a:latin typeface="Calibri" charset="0"/>
              </a:rPr>
              <a:t>)</a:t>
            </a:r>
          </a:p>
          <a:p>
            <a:pPr lvl="1"/>
            <a:r>
              <a:rPr lang="en-US" dirty="0" smtClean="0"/>
              <a:t>Voting </a:t>
            </a:r>
            <a:r>
              <a:rPr lang="en-US" dirty="0"/>
              <a:t>through Google Forms - instructions will be announced soon…</a:t>
            </a:r>
          </a:p>
          <a:p>
            <a:pPr lvl="1"/>
            <a:endParaRPr lang="en-US" dirty="0">
              <a:latin typeface="Calibri" charset="0"/>
            </a:endParaRPr>
          </a:p>
          <a:p>
            <a:endParaRPr lang="en-US" dirty="0"/>
          </a:p>
        </p:txBody>
      </p:sp>
    </p:spTree>
    <p:extLst>
      <p:ext uri="{BB962C8B-B14F-4D97-AF65-F5344CB8AC3E}">
        <p14:creationId xmlns:p14="http://schemas.microsoft.com/office/powerpoint/2010/main" val="35826246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latin typeface="Calibri" charset="0"/>
              </a:rPr>
              <a:t>If you want to be proactive!!!</a:t>
            </a:r>
            <a:endParaRPr lang="en-US" dirty="0">
              <a:latin typeface="Calibri" charset="0"/>
            </a:endParaRP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anose="020B0604020202020204" pitchFamily="34" charset="0"/>
              <a:buChar char="•"/>
              <a:defRPr/>
            </a:pPr>
            <a:r>
              <a:rPr lang="en-US" dirty="0" smtClean="0">
                <a:ea typeface="+mn-ea"/>
              </a:rPr>
              <a:t>HW1 is due </a:t>
            </a:r>
            <a:r>
              <a:rPr lang="en-US" dirty="0" smtClean="0">
                <a:solidFill>
                  <a:schemeClr val="tx1"/>
                </a:solidFill>
                <a:ea typeface="+mn-ea"/>
              </a:rPr>
              <a:t>next Saturday (</a:t>
            </a:r>
            <a:r>
              <a:rPr lang="en-US" u="sng" dirty="0" smtClean="0">
                <a:solidFill>
                  <a:schemeClr val="tx1"/>
                </a:solidFill>
                <a:ea typeface="+mn-ea"/>
              </a:rPr>
              <a:t>10/10</a:t>
            </a:r>
            <a:r>
              <a:rPr lang="en-US" dirty="0" smtClean="0">
                <a:solidFill>
                  <a:schemeClr val="tx1"/>
                </a:solidFill>
                <a:ea typeface="+mn-ea"/>
              </a:rPr>
              <a:t>) at 11:59 pm</a:t>
            </a:r>
            <a:r>
              <a:rPr lang="en-US" dirty="0" smtClean="0">
                <a:ea typeface="+mn-ea"/>
              </a:rPr>
              <a:t>.</a:t>
            </a:r>
          </a:p>
          <a:p>
            <a:pPr lvl="1" eaLnBrk="1" fontAlgn="auto" hangingPunct="1">
              <a:spcAft>
                <a:spcPts val="0"/>
              </a:spcAft>
              <a:buFont typeface="Arial" panose="020B0604020202020204" pitchFamily="34" charset="0"/>
              <a:buChar char="–"/>
              <a:defRPr/>
            </a:pPr>
            <a:r>
              <a:rPr lang="en-US" sz="2800" dirty="0" smtClean="0">
                <a:solidFill>
                  <a:schemeClr val="tx2">
                    <a:lumMod val="75000"/>
                  </a:schemeClr>
                </a:solidFill>
                <a:ea typeface="+mn-ea"/>
              </a:rPr>
              <a:t>Teams assigned by Monday (</a:t>
            </a:r>
            <a:r>
              <a:rPr lang="en-US" sz="2000" dirty="0" smtClean="0">
                <a:solidFill>
                  <a:schemeClr val="tx2">
                    <a:lumMod val="75000"/>
                  </a:schemeClr>
                </a:solidFill>
                <a:ea typeface="+mn-ea"/>
              </a:rPr>
              <a:t>will exhort your fabulous TAs to do it sooner if possible!</a:t>
            </a:r>
            <a:r>
              <a:rPr lang="en-US" sz="2800" dirty="0" smtClean="0">
                <a:solidFill>
                  <a:schemeClr val="tx2">
                    <a:lumMod val="75000"/>
                  </a:schemeClr>
                </a:solidFill>
                <a:ea typeface="+mn-ea"/>
              </a:rPr>
              <a:t>)</a:t>
            </a:r>
          </a:p>
          <a:p>
            <a:pPr lvl="1" eaLnBrk="1" fontAlgn="auto" hangingPunct="1">
              <a:spcAft>
                <a:spcPts val="0"/>
              </a:spcAft>
              <a:buFont typeface="Arial" panose="020B0604020202020204" pitchFamily="34" charset="0"/>
              <a:buChar char="–"/>
              <a:defRPr/>
            </a:pPr>
            <a:r>
              <a:rPr lang="en-US" sz="2800" i="1" dirty="0" smtClean="0">
                <a:solidFill>
                  <a:schemeClr val="accent1">
                    <a:lumMod val="75000"/>
                  </a:schemeClr>
                </a:solidFill>
                <a:ea typeface="+mn-ea"/>
              </a:rPr>
              <a:t>Prepare to meet your </a:t>
            </a:r>
            <a:r>
              <a:rPr lang="en-US" sz="2800" i="1" dirty="0" smtClean="0">
                <a:solidFill>
                  <a:schemeClr val="accent1">
                    <a:lumMod val="75000"/>
                  </a:schemeClr>
                </a:solidFill>
                <a:ea typeface="+mn-ea"/>
              </a:rPr>
              <a:t>customer</a:t>
            </a:r>
            <a:r>
              <a:rPr lang="en-US" sz="2800" dirty="0" smtClean="0">
                <a:solidFill>
                  <a:schemeClr val="accent1">
                    <a:lumMod val="75000"/>
                  </a:schemeClr>
                </a:solidFill>
                <a:ea typeface="+mn-ea"/>
              </a:rPr>
              <a:t> (vision statement provider)</a:t>
            </a:r>
            <a:r>
              <a:rPr lang="en-US" sz="2800" i="1" dirty="0" smtClean="0">
                <a:solidFill>
                  <a:schemeClr val="accent1">
                    <a:lumMod val="75000"/>
                  </a:schemeClr>
                </a:solidFill>
                <a:ea typeface="+mn-ea"/>
              </a:rPr>
              <a:t> </a:t>
            </a:r>
            <a:r>
              <a:rPr lang="en-US" sz="2800" dirty="0" smtClean="0">
                <a:solidFill>
                  <a:schemeClr val="accent1">
                    <a:lumMod val="75000"/>
                  </a:schemeClr>
                </a:solidFill>
                <a:ea typeface="+mn-ea"/>
              </a:rPr>
              <a:t>Tuesday! If not earlier</a:t>
            </a:r>
          </a:p>
          <a:p>
            <a:pPr lvl="1" eaLnBrk="1" fontAlgn="auto" hangingPunct="1">
              <a:spcAft>
                <a:spcPts val="0"/>
              </a:spcAft>
              <a:buFont typeface="Arial" panose="020B0604020202020204" pitchFamily="34" charset="0"/>
              <a:buChar char="–"/>
              <a:defRPr/>
            </a:pPr>
            <a:r>
              <a:rPr lang="en-US" sz="2800" dirty="0" smtClean="0">
                <a:solidFill>
                  <a:schemeClr val="tx2">
                    <a:lumMod val="75000"/>
                  </a:schemeClr>
                </a:solidFill>
                <a:ea typeface="+mn-ea"/>
              </a:rPr>
              <a:t>Start with obtaining use cases</a:t>
            </a:r>
          </a:p>
          <a:p>
            <a:pPr lvl="2" eaLnBrk="1" fontAlgn="auto" hangingPunct="1">
              <a:spcAft>
                <a:spcPts val="0"/>
              </a:spcAft>
              <a:buFont typeface="Arial" panose="020B0604020202020204" pitchFamily="34" charset="0"/>
              <a:buChar char="•"/>
              <a:defRPr/>
            </a:pPr>
            <a:endParaRPr lang="en-US" sz="1600" b="1" dirty="0" smtClean="0">
              <a:solidFill>
                <a:schemeClr val="tx1"/>
              </a:solidFill>
              <a:ea typeface="+mn-ea"/>
            </a:endParaRPr>
          </a:p>
        </p:txBody>
      </p:sp>
    </p:spTree>
    <p:extLst>
      <p:ext uri="{BB962C8B-B14F-4D97-AF65-F5344CB8AC3E}">
        <p14:creationId xmlns:p14="http://schemas.microsoft.com/office/powerpoint/2010/main" val="305824253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Bother? The Importance of Getting it Right</a:t>
            </a:r>
            <a:endParaRPr lang="en-US" dirty="0"/>
          </a:p>
        </p:txBody>
      </p:sp>
      <p:pic>
        <p:nvPicPr>
          <p:cNvPr id="6" name="Picture 5" descr="Tree Swing requirements.jpg"/>
          <p:cNvPicPr>
            <a:picLocks noChangeAspect="1"/>
          </p:cNvPicPr>
          <p:nvPr/>
        </p:nvPicPr>
        <p:blipFill>
          <a:blip r:embed="rId3" cstate="print"/>
          <a:stretch>
            <a:fillRect/>
          </a:stretch>
        </p:blipFill>
        <p:spPr>
          <a:xfrm>
            <a:off x="304800" y="457200"/>
            <a:ext cx="8153400" cy="6115050"/>
          </a:xfrm>
          <a:prstGeom prst="rect">
            <a:avLst/>
          </a:prstGeom>
        </p:spPr>
      </p:pic>
    </p:spTree>
    <p:extLst>
      <p:ext uri="{BB962C8B-B14F-4D97-AF65-F5344CB8AC3E}">
        <p14:creationId xmlns:p14="http://schemas.microsoft.com/office/powerpoint/2010/main" val="32584288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a:latin typeface="Calibri" charset="0"/>
              </a:rPr>
              <a:t>Requirements </a:t>
            </a:r>
            <a:r>
              <a:rPr lang="en-US" dirty="0" smtClean="0">
                <a:latin typeface="Calibri" charset="0"/>
              </a:rPr>
              <a:t>analysis / elicitation</a:t>
            </a:r>
            <a:endParaRPr lang="en-US" dirty="0">
              <a:latin typeface="Calibri" charset="0"/>
            </a:endParaRPr>
          </a:p>
        </p:txBody>
      </p:sp>
      <p:sp>
        <p:nvSpPr>
          <p:cNvPr id="3" name="Content Placeholder 2"/>
          <p:cNvSpPr>
            <a:spLocks noGrp="1"/>
          </p:cNvSpPr>
          <p:nvPr>
            <p:ph idx="1"/>
          </p:nvPr>
        </p:nvSpPr>
        <p:spPr/>
        <p:txBody>
          <a:bodyPr>
            <a:normAutofit/>
          </a:bodyPr>
          <a:lstStyle/>
          <a:p>
            <a:pPr eaLnBrk="1" hangingPunct="1">
              <a:buFont typeface="Arial" charset="0"/>
              <a:buNone/>
            </a:pPr>
            <a:r>
              <a:rPr lang="en-US">
                <a:solidFill>
                  <a:srgbClr val="595959"/>
                </a:solidFill>
                <a:latin typeface="Calibri" charset="0"/>
              </a:rPr>
              <a:t>Ways to figure out what the system should do:</a:t>
            </a:r>
          </a:p>
          <a:p>
            <a:pPr lvl="1" eaLnBrk="1" hangingPunct="1"/>
            <a:r>
              <a:rPr lang="en-US">
                <a:solidFill>
                  <a:srgbClr val="595959"/>
                </a:solidFill>
                <a:latin typeface="Calibri" charset="0"/>
              </a:rPr>
              <a:t>Get the customers to write down what they want</a:t>
            </a:r>
          </a:p>
          <a:p>
            <a:pPr lvl="1" eaLnBrk="1" hangingPunct="1"/>
            <a:r>
              <a:rPr lang="en-US">
                <a:solidFill>
                  <a:srgbClr val="595959"/>
                </a:solidFill>
                <a:latin typeface="Calibri" charset="0"/>
              </a:rPr>
              <a:t>Talk with customers and make some diagrams</a:t>
            </a:r>
          </a:p>
          <a:p>
            <a:pPr lvl="1" eaLnBrk="1" hangingPunct="1"/>
            <a:r>
              <a:rPr lang="en-US">
                <a:solidFill>
                  <a:srgbClr val="595959"/>
                </a:solidFill>
                <a:latin typeface="Calibri" charset="0"/>
              </a:rPr>
              <a:t>Watch users in </a:t>
            </a:r>
            <a:r>
              <a:rPr lang="ja-JP" altLang="en-US">
                <a:solidFill>
                  <a:srgbClr val="595959"/>
                </a:solidFill>
                <a:latin typeface="Calibri" charset="0"/>
              </a:rPr>
              <a:t>“</a:t>
            </a:r>
            <a:r>
              <a:rPr lang="en-US">
                <a:solidFill>
                  <a:srgbClr val="595959"/>
                </a:solidFill>
                <a:latin typeface="Calibri" charset="0"/>
              </a:rPr>
              <a:t>daily life</a:t>
            </a:r>
            <a:r>
              <a:rPr lang="ja-JP" altLang="en-US">
                <a:solidFill>
                  <a:srgbClr val="595959"/>
                </a:solidFill>
                <a:latin typeface="Calibri" charset="0"/>
              </a:rPr>
              <a:t>”</a:t>
            </a:r>
            <a:r>
              <a:rPr lang="en-US">
                <a:solidFill>
                  <a:srgbClr val="595959"/>
                </a:solidFill>
                <a:latin typeface="Calibri" charset="0"/>
              </a:rPr>
              <a:t> to see what they need</a:t>
            </a:r>
          </a:p>
          <a:p>
            <a:pPr lvl="1" eaLnBrk="1" hangingPunct="1"/>
            <a:r>
              <a:rPr lang="en-US">
                <a:solidFill>
                  <a:srgbClr val="595959"/>
                </a:solidFill>
                <a:latin typeface="Calibri" charset="0"/>
              </a:rPr>
              <a:t>Look up the requirements from a standards body</a:t>
            </a:r>
          </a:p>
          <a:p>
            <a:pPr lvl="1" eaLnBrk="1" hangingPunct="1"/>
            <a:r>
              <a:rPr lang="en-US">
                <a:solidFill>
                  <a:srgbClr val="595959"/>
                </a:solidFill>
                <a:latin typeface="Calibri" charset="0"/>
              </a:rPr>
              <a:t>Gather with customer &amp; users to discuss, argue, and negotiate</a:t>
            </a:r>
          </a:p>
          <a:p>
            <a:pPr eaLnBrk="1" hangingPunct="1">
              <a:buFont typeface="Arial" charset="0"/>
              <a:buNone/>
            </a:pPr>
            <a:endParaRPr lang="en-US" sz="2800">
              <a:solidFill>
                <a:srgbClr val="595959"/>
              </a:solidFill>
              <a:latin typeface="Calibri" charset="0"/>
            </a:endParaRPr>
          </a:p>
          <a:p>
            <a:pPr eaLnBrk="1" hangingPunct="1">
              <a:buFont typeface="Arial" charset="0"/>
              <a:buNone/>
            </a:pPr>
            <a:r>
              <a:rPr lang="en-US" sz="2800">
                <a:solidFill>
                  <a:srgbClr val="595959"/>
                </a:solidFill>
                <a:latin typeface="Calibri" charset="0"/>
              </a:rPr>
              <a:t>Any combination, variation, or extension of the above</a:t>
            </a:r>
            <a:endParaRPr lang="en-US">
              <a:solidFill>
                <a:srgbClr val="595959"/>
              </a:solidFill>
              <a:latin typeface="Calibri" charset="0"/>
            </a:endParaRPr>
          </a:p>
        </p:txBody>
      </p:sp>
    </p:spTree>
    <p:extLst>
      <p:ext uri="{BB962C8B-B14F-4D97-AF65-F5344CB8AC3E}">
        <p14:creationId xmlns:p14="http://schemas.microsoft.com/office/powerpoint/2010/main" val="273552290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happens when you don</a:t>
            </a:r>
            <a:r>
              <a:rPr lang="fr-FR" dirty="0" smtClean="0"/>
              <a:t>’</a:t>
            </a:r>
            <a:r>
              <a:rPr lang="en-US" dirty="0" smtClean="0"/>
              <a:t>t do it right</a:t>
            </a:r>
            <a:endParaRPr lang="en-US" dirty="0"/>
          </a:p>
        </p:txBody>
      </p:sp>
      <p:pic>
        <p:nvPicPr>
          <p:cNvPr id="7" name="Picture 6"/>
          <p:cNvPicPr>
            <a:picLocks noChangeAspect="1"/>
          </p:cNvPicPr>
          <p:nvPr/>
        </p:nvPicPr>
        <p:blipFill>
          <a:blip r:embed="rId2"/>
          <a:stretch>
            <a:fillRect/>
          </a:stretch>
        </p:blipFill>
        <p:spPr>
          <a:xfrm>
            <a:off x="533400" y="2438400"/>
            <a:ext cx="7569200" cy="2387600"/>
          </a:xfrm>
          <a:prstGeom prst="rect">
            <a:avLst/>
          </a:prstGeom>
        </p:spPr>
      </p:pic>
    </p:spTree>
    <p:extLst>
      <p:ext uri="{BB962C8B-B14F-4D97-AF65-F5344CB8AC3E}">
        <p14:creationId xmlns:p14="http://schemas.microsoft.com/office/powerpoint/2010/main" val="117514361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ea typeface="+mj-ea"/>
              </a:rPr>
              <a:t>Standish survey of software development projects (</a:t>
            </a:r>
            <a:r>
              <a:rPr lang="en-US" dirty="0" smtClean="0">
                <a:ea typeface="+mj-ea"/>
              </a:rPr>
              <a:t>1995)</a:t>
            </a:r>
            <a:endParaRPr lang="en-US" dirty="0">
              <a:ea typeface="+mj-ea"/>
            </a:endParaRP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anose="020B0604020202020204" pitchFamily="34" charset="0"/>
              <a:buChar char="•"/>
              <a:defRPr/>
            </a:pPr>
            <a:r>
              <a:rPr lang="en-US" dirty="0" smtClean="0">
                <a:ea typeface="+mn-ea"/>
              </a:rPr>
              <a:t>Factors Reported for Failure</a:t>
            </a:r>
          </a:p>
          <a:p>
            <a:pPr lvl="1" eaLnBrk="1" fontAlgn="auto" hangingPunct="1">
              <a:spcAft>
                <a:spcPts val="0"/>
              </a:spcAft>
              <a:buFont typeface="Arial" panose="020B0604020202020204" pitchFamily="34" charset="0"/>
              <a:buChar char="–"/>
              <a:defRPr/>
            </a:pPr>
            <a:r>
              <a:rPr lang="en-US" sz="2400" dirty="0" smtClean="0">
                <a:ea typeface="+mn-ea"/>
              </a:rPr>
              <a:t>13.1% 	- </a:t>
            </a:r>
            <a:r>
              <a:rPr lang="en-US" sz="2400" i="1" dirty="0" smtClean="0">
                <a:solidFill>
                  <a:srgbClr val="FF0000"/>
                </a:solidFill>
                <a:ea typeface="+mn-ea"/>
              </a:rPr>
              <a:t>Incomplete Requirements</a:t>
            </a:r>
          </a:p>
          <a:p>
            <a:pPr lvl="1" eaLnBrk="1" fontAlgn="auto" hangingPunct="1">
              <a:spcAft>
                <a:spcPts val="0"/>
              </a:spcAft>
              <a:buFont typeface="Arial" panose="020B0604020202020204" pitchFamily="34" charset="0"/>
              <a:buChar char="–"/>
              <a:defRPr/>
            </a:pPr>
            <a:r>
              <a:rPr lang="en-US" sz="2400" dirty="0" smtClean="0">
                <a:ea typeface="+mn-ea"/>
              </a:rPr>
              <a:t>10.6% 	- Lack of Resources </a:t>
            </a:r>
          </a:p>
          <a:p>
            <a:pPr lvl="1" eaLnBrk="1" fontAlgn="auto" hangingPunct="1">
              <a:spcAft>
                <a:spcPts val="0"/>
              </a:spcAft>
              <a:buFont typeface="Arial" panose="020B0604020202020204" pitchFamily="34" charset="0"/>
              <a:buChar char="–"/>
              <a:defRPr/>
            </a:pPr>
            <a:r>
              <a:rPr lang="en-US" sz="2400" dirty="0" smtClean="0">
                <a:ea typeface="+mn-ea"/>
              </a:rPr>
              <a:t>9.9 % 	- </a:t>
            </a:r>
            <a:r>
              <a:rPr lang="en-US" sz="2400" i="1" dirty="0" smtClean="0">
                <a:solidFill>
                  <a:srgbClr val="FF0000"/>
                </a:solidFill>
                <a:ea typeface="+mn-ea"/>
              </a:rPr>
              <a:t>Unrealistic expectations</a:t>
            </a:r>
          </a:p>
          <a:p>
            <a:pPr lvl="1" eaLnBrk="1" fontAlgn="auto" hangingPunct="1">
              <a:spcAft>
                <a:spcPts val="0"/>
              </a:spcAft>
              <a:buFont typeface="Arial" panose="020B0604020202020204" pitchFamily="34" charset="0"/>
              <a:buChar char="–"/>
              <a:defRPr/>
            </a:pPr>
            <a:r>
              <a:rPr lang="en-US" sz="2400" dirty="0" smtClean="0">
                <a:ea typeface="+mn-ea"/>
              </a:rPr>
              <a:t>9.3 %  	- Lack of Executive support</a:t>
            </a:r>
          </a:p>
          <a:p>
            <a:pPr lvl="1" eaLnBrk="1" fontAlgn="auto" hangingPunct="1">
              <a:spcAft>
                <a:spcPts val="0"/>
              </a:spcAft>
              <a:buFont typeface="Arial" panose="020B0604020202020204" pitchFamily="34" charset="0"/>
              <a:buChar char="–"/>
              <a:defRPr/>
            </a:pPr>
            <a:r>
              <a:rPr lang="en-US" sz="2400" dirty="0" smtClean="0">
                <a:ea typeface="+mn-ea"/>
              </a:rPr>
              <a:t>8.7 %  	- Changing </a:t>
            </a:r>
            <a:r>
              <a:rPr lang="en-US" sz="2400" i="1" dirty="0" smtClean="0">
                <a:solidFill>
                  <a:srgbClr val="FF0000"/>
                </a:solidFill>
                <a:ea typeface="+mn-ea"/>
              </a:rPr>
              <a:t>requirements</a:t>
            </a:r>
            <a:r>
              <a:rPr lang="en-US" sz="2400" dirty="0" smtClean="0">
                <a:solidFill>
                  <a:srgbClr val="FF0000"/>
                </a:solidFill>
                <a:ea typeface="+mn-ea"/>
              </a:rPr>
              <a:t> </a:t>
            </a:r>
            <a:r>
              <a:rPr lang="en-US" sz="2400" dirty="0" smtClean="0">
                <a:ea typeface="+mn-ea"/>
              </a:rPr>
              <a:t>and specification</a:t>
            </a:r>
          </a:p>
          <a:p>
            <a:pPr lvl="1" eaLnBrk="1" fontAlgn="auto" hangingPunct="1">
              <a:spcAft>
                <a:spcPts val="0"/>
              </a:spcAft>
              <a:buFont typeface="Arial" panose="020B0604020202020204" pitchFamily="34" charset="0"/>
              <a:buChar char="–"/>
              <a:defRPr/>
            </a:pPr>
            <a:r>
              <a:rPr lang="en-US" sz="2400" dirty="0" smtClean="0">
                <a:ea typeface="+mn-ea"/>
              </a:rPr>
              <a:t>8.1 % 	- Lack of </a:t>
            </a:r>
            <a:r>
              <a:rPr lang="en-US" sz="2400" i="1" dirty="0" smtClean="0">
                <a:solidFill>
                  <a:srgbClr val="FF0000"/>
                </a:solidFill>
                <a:ea typeface="+mn-ea"/>
              </a:rPr>
              <a:t>Planning</a:t>
            </a:r>
          </a:p>
          <a:p>
            <a:pPr lvl="1" eaLnBrk="1" fontAlgn="auto" hangingPunct="1">
              <a:spcAft>
                <a:spcPts val="0"/>
              </a:spcAft>
              <a:buFont typeface="Arial" panose="020B0604020202020204" pitchFamily="34" charset="0"/>
              <a:buChar char="–"/>
              <a:defRPr/>
            </a:pPr>
            <a:r>
              <a:rPr lang="en-US" sz="2400" dirty="0" smtClean="0">
                <a:ea typeface="+mn-ea"/>
              </a:rPr>
              <a:t>7.5 % 	- System no longer Needed</a:t>
            </a:r>
          </a:p>
          <a:p>
            <a:pPr eaLnBrk="1" fontAlgn="auto" hangingPunct="1">
              <a:spcAft>
                <a:spcPts val="0"/>
              </a:spcAft>
              <a:buFont typeface="Arial" panose="020B0604020202020204" pitchFamily="34" charset="0"/>
              <a:buChar char="•"/>
              <a:defRPr/>
            </a:pPr>
            <a:endParaRPr lang="en-US" dirty="0">
              <a:ea typeface="+mn-ea"/>
            </a:endParaRPr>
          </a:p>
        </p:txBody>
      </p:sp>
    </p:spTree>
    <p:extLst>
      <p:ext uri="{BB962C8B-B14F-4D97-AF65-F5344CB8AC3E}">
        <p14:creationId xmlns:p14="http://schemas.microsoft.com/office/powerpoint/2010/main" val="300898784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atin typeface="Calibri" charset="0"/>
              </a:rPr>
              <a:t>Good requirements are…</a:t>
            </a:r>
          </a:p>
        </p:txBody>
      </p:sp>
      <p:sp>
        <p:nvSpPr>
          <p:cNvPr id="3" name="Content Placeholder 2"/>
          <p:cNvSpPr>
            <a:spLocks noGrp="1"/>
          </p:cNvSpPr>
          <p:nvPr>
            <p:ph idx="1"/>
          </p:nvPr>
        </p:nvSpPr>
        <p:spPr/>
        <p:txBody>
          <a:bodyPr>
            <a:normAutofit/>
          </a:bodyPr>
          <a:lstStyle/>
          <a:p>
            <a:pPr marL="457200" indent="-457200" eaLnBrk="1" hangingPunct="1">
              <a:buFont typeface="+mj-lt"/>
              <a:buAutoNum type="arabicPeriod"/>
            </a:pPr>
            <a:r>
              <a:rPr lang="en-US" dirty="0" smtClean="0">
                <a:solidFill>
                  <a:schemeClr val="tx1"/>
                </a:solidFill>
                <a:latin typeface="Calibri" charset="0"/>
              </a:rPr>
              <a:t>Correct</a:t>
            </a:r>
            <a:r>
              <a:rPr lang="en-US" dirty="0" smtClean="0">
                <a:solidFill>
                  <a:srgbClr val="595959"/>
                </a:solidFill>
                <a:latin typeface="Calibri" charset="0"/>
              </a:rPr>
              <a:t>: </a:t>
            </a:r>
            <a:r>
              <a:rPr lang="en-US" sz="2400" dirty="0" smtClean="0">
                <a:solidFill>
                  <a:srgbClr val="595959"/>
                </a:solidFill>
                <a:latin typeface="Calibri" charset="0"/>
              </a:rPr>
              <a:t>They have to say the right things.</a:t>
            </a:r>
          </a:p>
          <a:p>
            <a:pPr marL="457200" indent="-457200" eaLnBrk="1" hangingPunct="1">
              <a:buFont typeface="+mj-lt"/>
              <a:buAutoNum type="arabicPeriod"/>
            </a:pPr>
            <a:r>
              <a:rPr lang="en-US" dirty="0" smtClean="0">
                <a:solidFill>
                  <a:schemeClr val="tx1"/>
                </a:solidFill>
                <a:latin typeface="Calibri" charset="0"/>
              </a:rPr>
              <a:t>Consistent</a:t>
            </a:r>
            <a:r>
              <a:rPr lang="en-US" sz="2400" dirty="0" smtClean="0">
                <a:solidFill>
                  <a:schemeClr val="tx1"/>
                </a:solidFill>
                <a:latin typeface="Calibri" charset="0"/>
              </a:rPr>
              <a:t> </a:t>
            </a:r>
            <a:r>
              <a:rPr lang="en-US" sz="2400" dirty="0">
                <a:solidFill>
                  <a:srgbClr val="595959"/>
                </a:solidFill>
                <a:latin typeface="Calibri" charset="0"/>
              </a:rPr>
              <a:t>: They </a:t>
            </a:r>
            <a:r>
              <a:rPr lang="en-US" sz="2400" dirty="0" smtClean="0">
                <a:solidFill>
                  <a:srgbClr val="595959"/>
                </a:solidFill>
                <a:latin typeface="Calibri" charset="0"/>
              </a:rPr>
              <a:t>can</a:t>
            </a:r>
            <a:r>
              <a:rPr lang="en-US" dirty="0" smtClean="0">
                <a:solidFill>
                  <a:srgbClr val="595959"/>
                </a:solidFill>
                <a:latin typeface="Calibri" charset="0"/>
              </a:rPr>
              <a:t>’</a:t>
            </a:r>
            <a:r>
              <a:rPr lang="en-US" sz="2400" dirty="0" smtClean="0">
                <a:solidFill>
                  <a:srgbClr val="595959"/>
                </a:solidFill>
                <a:latin typeface="Calibri" charset="0"/>
              </a:rPr>
              <a:t>t </a:t>
            </a:r>
            <a:r>
              <a:rPr lang="en-US" sz="2400" dirty="0">
                <a:solidFill>
                  <a:srgbClr val="595959"/>
                </a:solidFill>
                <a:latin typeface="Calibri" charset="0"/>
              </a:rPr>
              <a:t>contradict each other.</a:t>
            </a:r>
          </a:p>
          <a:p>
            <a:pPr marL="457200" indent="-457200" eaLnBrk="1" hangingPunct="1">
              <a:buFont typeface="+mj-lt"/>
              <a:buAutoNum type="arabicPeriod"/>
            </a:pPr>
            <a:r>
              <a:rPr lang="en-US" dirty="0">
                <a:solidFill>
                  <a:schemeClr val="tx1"/>
                </a:solidFill>
                <a:latin typeface="Calibri" charset="0"/>
              </a:rPr>
              <a:t>Unambiguous</a:t>
            </a:r>
            <a:r>
              <a:rPr lang="en-US" dirty="0">
                <a:solidFill>
                  <a:srgbClr val="595959"/>
                </a:solidFill>
                <a:latin typeface="Calibri" charset="0"/>
              </a:rPr>
              <a:t>: </a:t>
            </a:r>
            <a:r>
              <a:rPr lang="en-US" sz="2400" dirty="0">
                <a:solidFill>
                  <a:srgbClr val="595959"/>
                </a:solidFill>
                <a:latin typeface="Calibri" charset="0"/>
              </a:rPr>
              <a:t>Each must have 1 interpretation.</a:t>
            </a:r>
          </a:p>
          <a:p>
            <a:pPr marL="457200" indent="-457200" eaLnBrk="1" hangingPunct="1">
              <a:buFont typeface="+mj-lt"/>
              <a:buAutoNum type="arabicPeriod"/>
            </a:pPr>
            <a:r>
              <a:rPr lang="en-US" dirty="0">
                <a:solidFill>
                  <a:schemeClr val="tx1"/>
                </a:solidFill>
                <a:latin typeface="Calibri" charset="0"/>
              </a:rPr>
              <a:t>Complete</a:t>
            </a:r>
            <a:r>
              <a:rPr lang="en-US" dirty="0">
                <a:solidFill>
                  <a:srgbClr val="595959"/>
                </a:solidFill>
                <a:latin typeface="Calibri" charset="0"/>
              </a:rPr>
              <a:t>: </a:t>
            </a:r>
            <a:r>
              <a:rPr lang="en-US" sz="2400" dirty="0">
                <a:solidFill>
                  <a:srgbClr val="595959"/>
                </a:solidFill>
                <a:latin typeface="Calibri" charset="0"/>
              </a:rPr>
              <a:t>They cover all the important stuff.</a:t>
            </a:r>
          </a:p>
          <a:p>
            <a:pPr marL="457200" indent="-457200" eaLnBrk="1" hangingPunct="1">
              <a:buFont typeface="+mj-lt"/>
              <a:buAutoNum type="arabicPeriod"/>
            </a:pPr>
            <a:r>
              <a:rPr lang="en-US" dirty="0">
                <a:solidFill>
                  <a:schemeClr val="tx1"/>
                </a:solidFill>
                <a:latin typeface="Calibri" charset="0"/>
              </a:rPr>
              <a:t>Relevant</a:t>
            </a:r>
            <a:r>
              <a:rPr lang="en-US" dirty="0">
                <a:solidFill>
                  <a:srgbClr val="595959"/>
                </a:solidFill>
                <a:latin typeface="Calibri" charset="0"/>
              </a:rPr>
              <a:t>: </a:t>
            </a:r>
            <a:r>
              <a:rPr lang="en-US" sz="2400" dirty="0">
                <a:solidFill>
                  <a:srgbClr val="595959"/>
                </a:solidFill>
                <a:latin typeface="Calibri" charset="0"/>
              </a:rPr>
              <a:t>Each must meet a customer need.</a:t>
            </a:r>
          </a:p>
          <a:p>
            <a:pPr marL="457200" indent="-457200" eaLnBrk="1" hangingPunct="1">
              <a:buFont typeface="+mj-lt"/>
              <a:buAutoNum type="arabicPeriod"/>
            </a:pPr>
            <a:r>
              <a:rPr lang="en-US" dirty="0">
                <a:solidFill>
                  <a:schemeClr val="tx1"/>
                </a:solidFill>
                <a:latin typeface="Calibri" charset="0"/>
              </a:rPr>
              <a:t>Testable</a:t>
            </a:r>
            <a:r>
              <a:rPr lang="en-US" dirty="0">
                <a:solidFill>
                  <a:srgbClr val="595959"/>
                </a:solidFill>
                <a:latin typeface="Calibri" charset="0"/>
              </a:rPr>
              <a:t>: </a:t>
            </a:r>
            <a:r>
              <a:rPr lang="en-US" sz="2400" dirty="0">
                <a:solidFill>
                  <a:srgbClr val="595959"/>
                </a:solidFill>
                <a:latin typeface="Calibri" charset="0"/>
              </a:rPr>
              <a:t>There must be a way to tell if they are satisfied.</a:t>
            </a:r>
          </a:p>
          <a:p>
            <a:pPr marL="457200" indent="-457200" eaLnBrk="1" hangingPunct="1">
              <a:buFont typeface="+mj-lt"/>
              <a:buAutoNum type="arabicPeriod"/>
            </a:pPr>
            <a:r>
              <a:rPr lang="en-US" dirty="0" smtClean="0">
                <a:solidFill>
                  <a:schemeClr val="tx1"/>
                </a:solidFill>
                <a:latin typeface="Calibri" charset="0"/>
              </a:rPr>
              <a:t>Traceable</a:t>
            </a:r>
            <a:r>
              <a:rPr lang="en-US" dirty="0" smtClean="0">
                <a:solidFill>
                  <a:srgbClr val="595959"/>
                </a:solidFill>
                <a:latin typeface="Calibri" charset="0"/>
              </a:rPr>
              <a:t>:</a:t>
            </a:r>
            <a:r>
              <a:rPr lang="en-US" sz="2400" dirty="0" smtClean="0">
                <a:solidFill>
                  <a:srgbClr val="595959"/>
                </a:solidFill>
                <a:latin typeface="Calibri" charset="0"/>
              </a:rPr>
              <a:t> There must be a way to determine their origin.</a:t>
            </a:r>
          </a:p>
          <a:p>
            <a:pPr eaLnBrk="1" hangingPunct="1"/>
            <a:endParaRPr lang="en-US" sz="2400" dirty="0">
              <a:solidFill>
                <a:srgbClr val="595959"/>
              </a:solidFill>
              <a:latin typeface="Calibri" charset="0"/>
            </a:endParaRPr>
          </a:p>
          <a:p>
            <a:pPr lvl="2" eaLnBrk="1" hangingPunct="1"/>
            <a:endParaRPr lang="en-US" dirty="0">
              <a:solidFill>
                <a:srgbClr val="595959"/>
              </a:solidFill>
              <a:latin typeface="Calibri" charset="0"/>
            </a:endParaRPr>
          </a:p>
        </p:txBody>
      </p:sp>
      <p:sp>
        <p:nvSpPr>
          <p:cNvPr id="4" name="5-Point Star 3"/>
          <p:cNvSpPr/>
          <p:nvPr/>
        </p:nvSpPr>
        <p:spPr>
          <a:xfrm>
            <a:off x="8763000" y="6477000"/>
            <a:ext cx="381000" cy="381000"/>
          </a:xfrm>
          <a:prstGeom prst="star5">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extLst>
      <p:ext uri="{BB962C8B-B14F-4D97-AF65-F5344CB8AC3E}">
        <p14:creationId xmlns:p14="http://schemas.microsoft.com/office/powerpoint/2010/main" val="133670613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1143000"/>
          </a:xfrm>
        </p:spPr>
        <p:txBody>
          <a:bodyPr rtlCol="0">
            <a:normAutofit fontScale="90000"/>
          </a:bodyPr>
          <a:lstStyle/>
          <a:p>
            <a:pPr eaLnBrk="1" fontAlgn="auto" hangingPunct="1">
              <a:spcAft>
                <a:spcPts val="0"/>
              </a:spcAft>
              <a:defRPr/>
            </a:pPr>
            <a:r>
              <a:rPr lang="en-US" dirty="0" smtClean="0">
                <a:ea typeface="+mj-ea"/>
              </a:rPr>
              <a:t>Typical parts of requirements documentation</a:t>
            </a:r>
            <a:endParaRPr lang="en-US" dirty="0">
              <a:ea typeface="+mj-ea"/>
            </a:endParaRPr>
          </a:p>
        </p:txBody>
      </p:sp>
      <p:sp>
        <p:nvSpPr>
          <p:cNvPr id="3" name="Content Placeholder 2"/>
          <p:cNvSpPr>
            <a:spLocks noGrp="1"/>
          </p:cNvSpPr>
          <p:nvPr>
            <p:ph idx="1"/>
          </p:nvPr>
        </p:nvSpPr>
        <p:spPr/>
        <p:txBody>
          <a:bodyPr rtlCol="0">
            <a:normAutofit fontScale="92500" lnSpcReduction="20000"/>
          </a:bodyPr>
          <a:lstStyle/>
          <a:p>
            <a:pPr eaLnBrk="1" fontAlgn="auto" hangingPunct="1">
              <a:spcAft>
                <a:spcPts val="0"/>
              </a:spcAft>
              <a:buFont typeface="Arial" panose="020B0604020202020204" pitchFamily="34" charset="0"/>
              <a:buChar char="•"/>
              <a:defRPr/>
            </a:pPr>
            <a:r>
              <a:rPr lang="en-US" sz="2800" dirty="0" smtClean="0">
                <a:ea typeface="+mn-ea"/>
              </a:rPr>
              <a:t>Functional requirements</a:t>
            </a:r>
          </a:p>
          <a:p>
            <a:pPr lvl="1" eaLnBrk="1" fontAlgn="auto" hangingPunct="1">
              <a:spcAft>
                <a:spcPts val="0"/>
              </a:spcAft>
              <a:buFont typeface="Arial" panose="020B0604020202020204" pitchFamily="34" charset="0"/>
              <a:buChar char="–"/>
              <a:defRPr/>
            </a:pPr>
            <a:r>
              <a:rPr lang="en-US" sz="2400" dirty="0" smtClean="0">
                <a:ea typeface="+mn-ea"/>
              </a:rPr>
              <a:t>Unstructured text</a:t>
            </a:r>
          </a:p>
          <a:p>
            <a:pPr lvl="1" eaLnBrk="1" fontAlgn="auto" hangingPunct="1">
              <a:spcAft>
                <a:spcPts val="0"/>
              </a:spcAft>
              <a:buFont typeface="Arial" panose="020B0604020202020204" pitchFamily="34" charset="0"/>
              <a:buChar char="–"/>
              <a:defRPr/>
            </a:pPr>
            <a:r>
              <a:rPr lang="en-US" sz="2400" dirty="0" smtClean="0">
                <a:ea typeface="+mn-ea"/>
              </a:rPr>
              <a:t>Use cases</a:t>
            </a:r>
          </a:p>
          <a:p>
            <a:pPr eaLnBrk="1" fontAlgn="auto" hangingPunct="1">
              <a:spcAft>
                <a:spcPts val="0"/>
              </a:spcAft>
              <a:buFont typeface="Arial" panose="020B0604020202020204" pitchFamily="34" charset="0"/>
              <a:buChar char="•"/>
              <a:defRPr/>
            </a:pPr>
            <a:r>
              <a:rPr lang="en-US" sz="2800" dirty="0" smtClean="0">
                <a:ea typeface="+mn-ea"/>
              </a:rPr>
              <a:t>Non-functional requirements</a:t>
            </a:r>
          </a:p>
          <a:p>
            <a:pPr lvl="1" eaLnBrk="1" fontAlgn="auto" hangingPunct="1">
              <a:spcAft>
                <a:spcPts val="0"/>
              </a:spcAft>
              <a:buFont typeface="Arial" panose="020B0604020202020204" pitchFamily="34" charset="0"/>
              <a:buChar char="–"/>
              <a:defRPr/>
            </a:pPr>
            <a:r>
              <a:rPr lang="en-US" sz="2400" dirty="0" smtClean="0">
                <a:ea typeface="+mn-ea"/>
              </a:rPr>
              <a:t>Unstructured text</a:t>
            </a:r>
          </a:p>
          <a:p>
            <a:pPr lvl="2" eaLnBrk="1" fontAlgn="auto" hangingPunct="1">
              <a:spcAft>
                <a:spcPts val="0"/>
              </a:spcAft>
              <a:buFont typeface="Arial" panose="020B0604020202020204" pitchFamily="34" charset="0"/>
              <a:buChar char="•"/>
              <a:defRPr/>
            </a:pPr>
            <a:r>
              <a:rPr lang="en-US" sz="2000" dirty="0" smtClean="0">
                <a:ea typeface="+mn-ea"/>
              </a:rPr>
              <a:t>Fit criteria</a:t>
            </a:r>
          </a:p>
          <a:p>
            <a:pPr eaLnBrk="1" fontAlgn="auto" hangingPunct="1">
              <a:spcAft>
                <a:spcPts val="0"/>
              </a:spcAft>
              <a:buFont typeface="Arial" panose="020B0604020202020204" pitchFamily="34" charset="0"/>
              <a:buChar char="•"/>
              <a:defRPr/>
            </a:pPr>
            <a:r>
              <a:rPr lang="en-US" sz="2800" dirty="0" smtClean="0">
                <a:ea typeface="+mn-ea"/>
              </a:rPr>
              <a:t>Specifications </a:t>
            </a:r>
          </a:p>
          <a:p>
            <a:pPr lvl="1">
              <a:buFont typeface="Arial" panose="020B0604020202020204" pitchFamily="34" charset="0"/>
              <a:buChar char="–"/>
              <a:defRPr/>
            </a:pPr>
            <a:r>
              <a:rPr lang="en-US" sz="2800" dirty="0" smtClean="0"/>
              <a:t>Logic (operational vs. descriptive), temporal logic</a:t>
            </a:r>
          </a:p>
          <a:p>
            <a:pPr lvl="1">
              <a:buFont typeface="Arial" panose="020B0604020202020204" pitchFamily="34" charset="0"/>
              <a:buChar char="–"/>
              <a:defRPr/>
            </a:pPr>
            <a:r>
              <a:rPr lang="en-US" sz="2800" dirty="0" smtClean="0"/>
              <a:t> Algebraic specifications</a:t>
            </a:r>
            <a:endParaRPr lang="en-US" sz="2800" dirty="0"/>
          </a:p>
          <a:p>
            <a:pPr eaLnBrk="1" fontAlgn="auto" hangingPunct="1">
              <a:spcAft>
                <a:spcPts val="0"/>
              </a:spcAft>
              <a:buFont typeface="Arial" panose="020B0604020202020204" pitchFamily="34" charset="0"/>
              <a:buChar char="•"/>
              <a:defRPr/>
            </a:pPr>
            <a:r>
              <a:rPr lang="en-US" sz="2700" dirty="0" smtClean="0"/>
              <a:t>Diagrams</a:t>
            </a:r>
          </a:p>
          <a:p>
            <a:pPr lvl="1">
              <a:buFont typeface="Arial" panose="020B0604020202020204" pitchFamily="34" charset="0"/>
              <a:buChar char="–"/>
              <a:defRPr/>
            </a:pPr>
            <a:r>
              <a:rPr lang="en-US" sz="2800" dirty="0"/>
              <a:t>Class diagrams and entity-relationship diagrams</a:t>
            </a:r>
          </a:p>
          <a:p>
            <a:pPr lvl="1">
              <a:buFont typeface="Arial" panose="020B0604020202020204" pitchFamily="34" charset="0"/>
              <a:buChar char="–"/>
              <a:defRPr/>
            </a:pPr>
            <a:r>
              <a:rPr lang="en-US" sz="2800" dirty="0"/>
              <a:t>Dataflow, sequence, and state diagrams</a:t>
            </a:r>
          </a:p>
          <a:p>
            <a:pPr eaLnBrk="1" fontAlgn="auto" hangingPunct="1">
              <a:spcAft>
                <a:spcPts val="0"/>
              </a:spcAft>
              <a:buFont typeface="Arial" panose="020B0604020202020204" pitchFamily="34" charset="0"/>
              <a:buChar char="•"/>
              <a:defRPr/>
            </a:pPr>
            <a:endParaRPr lang="en-US" sz="2700" dirty="0"/>
          </a:p>
          <a:p>
            <a:pPr lvl="1" eaLnBrk="1" fontAlgn="auto" hangingPunct="1">
              <a:spcAft>
                <a:spcPts val="0"/>
              </a:spcAft>
              <a:buFont typeface="Arial" panose="020B0604020202020204" pitchFamily="34" charset="0"/>
              <a:buChar char="–"/>
              <a:defRPr/>
            </a:pPr>
            <a:endParaRPr lang="en-US" sz="2400" dirty="0" smtClean="0">
              <a:ea typeface="+mn-ea"/>
            </a:endParaRPr>
          </a:p>
          <a:p>
            <a:pPr eaLnBrk="1" fontAlgn="auto" hangingPunct="1">
              <a:spcAft>
                <a:spcPts val="0"/>
              </a:spcAft>
              <a:buFont typeface="Arial" panose="020B0604020202020204" pitchFamily="34" charset="0"/>
              <a:buChar char="•"/>
              <a:defRPr/>
            </a:pPr>
            <a:endParaRPr lang="en-US" sz="2800" dirty="0">
              <a:ea typeface="+mn-ea"/>
            </a:endParaRPr>
          </a:p>
        </p:txBody>
      </p:sp>
    </p:spTree>
    <p:extLst>
      <p:ext uri="{BB962C8B-B14F-4D97-AF65-F5344CB8AC3E}">
        <p14:creationId xmlns:p14="http://schemas.microsoft.com/office/powerpoint/2010/main" val="382624840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7819</TotalTime>
  <Words>1759</Words>
  <Application>Microsoft Macintosh PowerPoint</Application>
  <PresentationFormat>On-screen Show (4:3)</PresentationFormat>
  <Paragraphs>265</Paragraphs>
  <Slides>36</Slides>
  <Notes>7</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Oriel</vt:lpstr>
      <vt:lpstr>PowerPoint Presentation</vt:lpstr>
      <vt:lpstr>Just Right? Or “all kinds of wrong”?</vt:lpstr>
      <vt:lpstr>Requirements</vt:lpstr>
      <vt:lpstr>Why Bother? The Importance of Getting it Right</vt:lpstr>
      <vt:lpstr>Requirements analysis / elicitation</vt:lpstr>
      <vt:lpstr>What happens when you don’t do it right</vt:lpstr>
      <vt:lpstr>Standish survey of software development projects (1995)</vt:lpstr>
      <vt:lpstr>Good requirements are…</vt:lpstr>
      <vt:lpstr>Typical parts of requirements documentation</vt:lpstr>
      <vt:lpstr>Typical parts of requirements documentation</vt:lpstr>
      <vt:lpstr>Functional requirements: tell what the system should do</vt:lpstr>
      <vt:lpstr>Unstructured text… external vs. system viewpoint</vt:lpstr>
      <vt:lpstr>External vs. system viewpoint, example</vt:lpstr>
      <vt:lpstr>Which of these are definitions? Which are specifications?</vt:lpstr>
      <vt:lpstr>Use cases:  structured requirements definitions</vt:lpstr>
      <vt:lpstr>What’s in a (basic) use case?</vt:lpstr>
      <vt:lpstr>Example Use case #1: Report repression</vt:lpstr>
      <vt:lpstr>Example continued… Use case #1: Report repression</vt:lpstr>
      <vt:lpstr>Example Use case #2: Clarify tweet</vt:lpstr>
      <vt:lpstr>Example Use case #2: Clarify tweet</vt:lpstr>
      <vt:lpstr>Example continued… Use case #2: Clarify tweet</vt:lpstr>
      <vt:lpstr>Sometimes, use cases are drawn in a cute (?) little diagram</vt:lpstr>
      <vt:lpstr>Non-functional requirements</vt:lpstr>
      <vt:lpstr>Non-functional requirements usually relate to quality attributes</vt:lpstr>
      <vt:lpstr>Examples: What quality attribute?</vt:lpstr>
      <vt:lpstr>Typical parts of requirements documentation</vt:lpstr>
      <vt:lpstr>Overview of diagrams</vt:lpstr>
      <vt:lpstr>Problems with unstructured text /Natural Language</vt:lpstr>
      <vt:lpstr>Example: Database Requirement</vt:lpstr>
      <vt:lpstr>Example: Specification Fragment for a Word-Processor</vt:lpstr>
      <vt:lpstr>Example: Editor Grid Requirement</vt:lpstr>
      <vt:lpstr>Class Exercise</vt:lpstr>
      <vt:lpstr>PowerPoint Presentation</vt:lpstr>
      <vt:lpstr>PowerPoint Presentation</vt:lpstr>
      <vt:lpstr>What’s next for you?</vt:lpstr>
      <vt:lpstr>If you want to be proactive!!!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asarma</dc:creator>
  <cp:lastModifiedBy>Anita Sarma</cp:lastModifiedBy>
  <cp:revision>429</cp:revision>
  <cp:lastPrinted>2012-08-20T22:15:29Z</cp:lastPrinted>
  <dcterms:created xsi:type="dcterms:W3CDTF">2011-08-23T15:20:28Z</dcterms:created>
  <dcterms:modified xsi:type="dcterms:W3CDTF">2015-10-01T04:09:36Z</dcterms:modified>
</cp:coreProperties>
</file>