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258" r:id="rId2"/>
    <p:sldId id="259" r:id="rId3"/>
    <p:sldId id="288" r:id="rId4"/>
    <p:sldId id="289" r:id="rId5"/>
    <p:sldId id="286" r:id="rId6"/>
    <p:sldId id="287" r:id="rId7"/>
    <p:sldId id="290" r:id="rId8"/>
    <p:sldId id="291" r:id="rId9"/>
    <p:sldId id="292" r:id="rId10"/>
    <p:sldId id="293" r:id="rId11"/>
    <p:sldId id="295" r:id="rId12"/>
    <p:sldId id="294" r:id="rId13"/>
    <p:sldId id="296" r:id="rId14"/>
    <p:sldId id="297" r:id="rId15"/>
    <p:sldId id="298" r:id="rId16"/>
    <p:sldId id="299" r:id="rId17"/>
    <p:sldId id="302" r:id="rId18"/>
    <p:sldId id="300" r:id="rId19"/>
    <p:sldId id="301" r:id="rId20"/>
    <p:sldId id="303" r:id="rId21"/>
    <p:sldId id="263" r:id="rId22"/>
    <p:sldId id="305" r:id="rId23"/>
    <p:sldId id="306" r:id="rId24"/>
    <p:sldId id="304" r:id="rId25"/>
    <p:sldId id="265" r:id="rId26"/>
    <p:sldId id="307" r:id="rId27"/>
    <p:sldId id="268" r:id="rId28"/>
    <p:sldId id="267" r:id="rId29"/>
    <p:sldId id="308" r:id="rId30"/>
    <p:sldId id="310" r:id="rId31"/>
    <p:sldId id="270" r:id="rId32"/>
    <p:sldId id="269" r:id="rId33"/>
    <p:sldId id="311" r:id="rId34"/>
    <p:sldId id="272" r:id="rId35"/>
    <p:sldId id="271" r:id="rId36"/>
    <p:sldId id="273" r:id="rId37"/>
    <p:sldId id="274" r:id="rId38"/>
    <p:sldId id="275" r:id="rId39"/>
    <p:sldId id="312" r:id="rId40"/>
    <p:sldId id="276" r:id="rId41"/>
    <p:sldId id="277" r:id="rId42"/>
    <p:sldId id="278" r:id="rId43"/>
    <p:sldId id="313" r:id="rId44"/>
    <p:sldId id="279" r:id="rId45"/>
    <p:sldId id="280" r:id="rId46"/>
    <p:sldId id="281" r:id="rId47"/>
    <p:sldId id="282" r:id="rId48"/>
    <p:sldId id="283" r:id="rId49"/>
    <p:sldId id="284" r:id="rId50"/>
    <p:sldId id="257" r:id="rId5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B00000"/>
    <a:srgbClr val="FE5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7" autoAdjust="0"/>
    <p:restoredTop sz="93718" autoAdjust="0"/>
  </p:normalViewPr>
  <p:slideViewPr>
    <p:cSldViewPr>
      <p:cViewPr>
        <p:scale>
          <a:sx n="94" d="100"/>
          <a:sy n="94" d="100"/>
        </p:scale>
        <p:origin x="-1576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2C23E42-9E75-49F6-8269-E5F78871D9C0}" type="datetimeFigureOut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0FC0C77-309F-49B9-A1DE-C292518BDB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02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D28C31-7109-4CCC-AD93-EF45F2801D2E}" type="datetimeFigureOut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583F039-B55D-49A2-8B86-BDD989500E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7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going to discuss a lot of</a:t>
            </a:r>
            <a:r>
              <a:rPr lang="en-US" baseline="0" dirty="0" smtClean="0"/>
              <a:t> diagrams today.</a:t>
            </a:r>
          </a:p>
          <a:p>
            <a:r>
              <a:rPr lang="en-US" baseline="0" dirty="0" smtClean="0"/>
              <a:t>Most have their own syntax – so you will be bombarded with information. Handouts, that collects these syntaxes and example diagram for easy references – these are from the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3B617-44A3-AE46-8149-E1DEC9EB4A49}" type="slidenum">
              <a:rPr lang="en-US"/>
              <a:pPr/>
              <a:t>29</a:t>
            </a:fld>
            <a:endParaRPr lang="en-US"/>
          </a:p>
        </p:txBody>
      </p:sp>
      <p:sp>
        <p:nvSpPr>
          <p:cNvPr id="178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9700" y="831850"/>
            <a:ext cx="4498975" cy="3375025"/>
          </a:xfrm>
          <a:ln/>
        </p:spPr>
      </p:sp>
      <p:sp>
        <p:nvSpPr>
          <p:cNvPr id="178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813" y="4562541"/>
            <a:ext cx="5549577" cy="405194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State Transition Diagrams / FSMs</a:t>
            </a:r>
          </a:p>
          <a:p>
            <a:pPr lvl="1"/>
            <a:r>
              <a:rPr lang="en-US" sz="2200" dirty="0" smtClean="0"/>
              <a:t>Nodes are states</a:t>
            </a:r>
          </a:p>
          <a:p>
            <a:pPr lvl="1"/>
            <a:r>
              <a:rPr lang="en-US" sz="2200" dirty="0" smtClean="0"/>
              <a:t>Arrows are events/actions/stimulus</a:t>
            </a:r>
          </a:p>
          <a:p>
            <a:pPr lvl="1"/>
            <a:r>
              <a:rPr lang="en-US" sz="2200" dirty="0" smtClean="0"/>
              <a:t>Bars are for synchronization control</a:t>
            </a:r>
          </a:p>
          <a:p>
            <a:pPr lvl="1"/>
            <a:endParaRPr lang="en-US" sz="2200" dirty="0" smtClean="0"/>
          </a:p>
          <a:p>
            <a:r>
              <a:rPr lang="en-US" dirty="0" smtClean="0"/>
              <a:t>State – The current status of an object based upon the total set of events it has responded to so far.</a:t>
            </a:r>
          </a:p>
          <a:p>
            <a:r>
              <a:rPr lang="en-US" dirty="0" smtClean="0"/>
              <a:t>Transition – Associations between states.  Transitions are fired (taken) based upon events that the object responds to.</a:t>
            </a:r>
          </a:p>
          <a:p>
            <a:r>
              <a:rPr lang="en-US" dirty="0" smtClean="0"/>
              <a:t>Activity – </a:t>
            </a:r>
            <a:r>
              <a:rPr lang="en-US" dirty="0" err="1" smtClean="0"/>
              <a:t>Nonatomic</a:t>
            </a:r>
            <a:r>
              <a:rPr lang="en-US" dirty="0" smtClean="0"/>
              <a:t> sequences of actions that have some duration.  (assumed to take time) </a:t>
            </a:r>
          </a:p>
          <a:p>
            <a:r>
              <a:rPr lang="en-US" dirty="0" smtClean="0"/>
              <a:t>Action – Atomic executable statements that invoke an operation.  (assumed to happen almost instantly)</a:t>
            </a:r>
          </a:p>
          <a:p>
            <a:r>
              <a:rPr lang="en-US" dirty="0" smtClean="0"/>
              <a:t>Entry Action – Always performed on entering a state.</a:t>
            </a:r>
          </a:p>
          <a:p>
            <a:r>
              <a:rPr lang="en-US" dirty="0" smtClean="0"/>
              <a:t>Exit Action – Always performed when the state is exited.</a:t>
            </a:r>
          </a:p>
          <a:p>
            <a:endParaRPr lang="en-US" dirty="0" smtClean="0"/>
          </a:p>
          <a:p>
            <a:r>
              <a:rPr lang="en-US" dirty="0" smtClean="0"/>
              <a:t>Do Activity– Performed continuously as long as the object is in the state</a:t>
            </a:r>
          </a:p>
          <a:p>
            <a:r>
              <a:rPr lang="en-US" dirty="0" smtClean="0"/>
              <a:t>Include Action - Invoke the states internal state machine (Do not reference operations).</a:t>
            </a:r>
          </a:p>
          <a:p>
            <a:r>
              <a:rPr lang="en-US" dirty="0" smtClean="0"/>
              <a:t>Event – Occurrences that may trigger an object to change states.</a:t>
            </a:r>
          </a:p>
          <a:p>
            <a:endParaRPr lang="en-US" dirty="0" smtClean="0"/>
          </a:p>
          <a:p>
            <a:pPr lvl="1"/>
            <a:endParaRPr lang="en-US" sz="2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05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create use cases, you will first identify the scenarios under</a:t>
            </a:r>
            <a:r>
              <a:rPr lang="en-US" baseline="0" dirty="0" smtClean="0"/>
              <a:t> which the system will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Includes in entirety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F8E2C3-3A6A-E24B-9A67-556C5B9DD07F}" type="slidenum">
              <a:rPr lang="en-US"/>
              <a:pPr/>
              <a:t>13</a:t>
            </a:fld>
            <a:endParaRPr lang="en-US"/>
          </a:p>
        </p:txBody>
      </p:sp>
      <p:sp>
        <p:nvSpPr>
          <p:cNvPr id="146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9700" y="831850"/>
            <a:ext cx="4498975" cy="3375025"/>
          </a:xfrm>
          <a:ln/>
        </p:spPr>
      </p:sp>
      <p:sp>
        <p:nvSpPr>
          <p:cNvPr id="146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813" y="4562541"/>
            <a:ext cx="5549577" cy="405194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B3843-19BF-7D4A-8EE7-FB67A334B8D6}" type="slidenum">
              <a:rPr lang="en-US"/>
              <a:pPr/>
              <a:t>14</a:t>
            </a:fld>
            <a:endParaRPr lang="en-US"/>
          </a:p>
        </p:txBody>
      </p:sp>
      <p:sp>
        <p:nvSpPr>
          <p:cNvPr id="146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9700" y="831850"/>
            <a:ext cx="4498975" cy="3375025"/>
          </a:xfrm>
          <a:ln/>
        </p:spPr>
      </p:sp>
      <p:sp>
        <p:nvSpPr>
          <p:cNvPr id="146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813" y="4562541"/>
            <a:ext cx="5549577" cy="405194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DC96B-1349-A541-BA49-827D7956E8B7}" type="slidenum">
              <a:rPr lang="en-US"/>
              <a:pPr/>
              <a:t>16</a:t>
            </a:fld>
            <a:endParaRPr lang="en-US"/>
          </a:p>
        </p:txBody>
      </p:sp>
      <p:sp>
        <p:nvSpPr>
          <p:cNvPr id="1467394" name="Rectangle 2"/>
          <p:cNvSpPr>
            <a:spLocks noChangeArrowheads="1"/>
          </p:cNvSpPr>
          <p:nvPr/>
        </p:nvSpPr>
        <p:spPr bwMode="auto">
          <a:xfrm>
            <a:off x="4144726" y="0"/>
            <a:ext cx="3170474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079" tIns="47540" rIns="95079" bIns="4754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7395" name="Rectangle 3"/>
          <p:cNvSpPr>
            <a:spLocks noChangeArrowheads="1"/>
          </p:cNvSpPr>
          <p:nvPr/>
        </p:nvSpPr>
        <p:spPr bwMode="auto">
          <a:xfrm>
            <a:off x="4144726" y="9121797"/>
            <a:ext cx="3170474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5" tIns="44449" rIns="90485" bIns="44449" anchor="b">
            <a:prstTxWarp prst="textNoShape">
              <a:avLst/>
            </a:prstTxWarp>
          </a:bodyPr>
          <a:lstStyle/>
          <a:p>
            <a:pPr algn="r" defTabSz="914478" eaLnBrk="0" hangingPunct="0"/>
            <a:r>
              <a:rPr lang="en-US" sz="1200" dirty="0">
                <a:solidFill>
                  <a:srgbClr val="FF0000"/>
                </a:solidFill>
              </a:rPr>
              <a:t>36</a:t>
            </a:r>
          </a:p>
        </p:txBody>
      </p:sp>
      <p:sp>
        <p:nvSpPr>
          <p:cNvPr id="1467396" name="Rectangle 4"/>
          <p:cNvSpPr>
            <a:spLocks noChangeArrowheads="1"/>
          </p:cNvSpPr>
          <p:nvPr/>
        </p:nvSpPr>
        <p:spPr bwMode="auto">
          <a:xfrm>
            <a:off x="0" y="9121797"/>
            <a:ext cx="3170475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079" tIns="47540" rIns="95079" bIns="4754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7397" name="Rectangle 5"/>
          <p:cNvSpPr>
            <a:spLocks noChangeArrowheads="1"/>
          </p:cNvSpPr>
          <p:nvPr/>
        </p:nvSpPr>
        <p:spPr bwMode="auto">
          <a:xfrm>
            <a:off x="0" y="0"/>
            <a:ext cx="3170475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079" tIns="47540" rIns="95079" bIns="4754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73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 w="12700" cap="flat"/>
        </p:spPr>
      </p:sp>
      <p:sp>
        <p:nvSpPr>
          <p:cNvPr id="14673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5915" y="4559257"/>
            <a:ext cx="5363372" cy="4321197"/>
          </a:xfrm>
          <a:ln/>
        </p:spPr>
        <p:txBody>
          <a:bodyPr wrap="none" lIns="90485" tIns="44449" rIns="90485" bIns="4444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E61B3-A794-E642-9024-082304AEFB3E}" type="slidenum">
              <a:rPr lang="en-US"/>
              <a:pPr/>
              <a:t>18</a:t>
            </a:fld>
            <a:endParaRPr lang="en-US"/>
          </a:p>
        </p:txBody>
      </p:sp>
      <p:sp>
        <p:nvSpPr>
          <p:cNvPr id="147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9700" y="831850"/>
            <a:ext cx="4498975" cy="3375025"/>
          </a:xfrm>
          <a:ln/>
        </p:spPr>
      </p:sp>
      <p:sp>
        <p:nvSpPr>
          <p:cNvPr id="147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813" y="4562541"/>
            <a:ext cx="5549577" cy="405194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B5DA2-F859-0648-A68B-51B3CD10F325}" type="slidenum">
              <a:rPr lang="en-US"/>
              <a:pPr/>
              <a:t>19</a:t>
            </a:fld>
            <a:endParaRPr lang="en-US"/>
          </a:p>
        </p:txBody>
      </p:sp>
      <p:sp>
        <p:nvSpPr>
          <p:cNvPr id="148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9700" y="831850"/>
            <a:ext cx="4498975" cy="3375025"/>
          </a:xfrm>
          <a:ln/>
        </p:spPr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813" y="4562541"/>
            <a:ext cx="5549577" cy="405194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1219200" y="19050"/>
            <a:ext cx="76200" cy="6705600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 w="38100" cap="rnd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172200" cy="1894362"/>
          </a:xfrm>
        </p:spPr>
        <p:txBody>
          <a:bodyPr/>
          <a:lstStyle>
            <a:lvl1pPr>
              <a:defRPr b="1">
                <a:solidFill>
                  <a:srgbClr val="B000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0889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833523" y="3937925"/>
            <a:ext cx="4145092" cy="38404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CSCE 361, Software Engineering, Fall 2013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bg1">
              <a:lumMod val="75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bg1">
                <a:lumMod val="75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4478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1" name="Rectangle 30"/>
          <p:cNvSpPr/>
          <p:nvPr userDrawn="1"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4" name="Straight Connector 33"/>
          <p:cNvSpPr>
            <a:spLocks noChangeShapeType="1"/>
          </p:cNvSpPr>
          <p:nvPr userDrawn="1"/>
        </p:nvSpPr>
        <p:spPr bwMode="auto">
          <a:xfrm>
            <a:off x="86722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rgbClr val="C00000">
                <a:alpha val="8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366E685-CE65-954C-A6BF-7DFCB4CE1C7E}" type="datetime1">
              <a:rPr lang="en-US" smtClean="0"/>
              <a:t>10/6/15</a:t>
            </a:fld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50075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00000"/>
                </a:solidFill>
              </a:defRPr>
            </a:lvl1pPr>
          </a:lstStyle>
          <a:p>
            <a:fld id="{2BBB5E19-F10A-4C2F-BF6F-11C513378A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1418772"/>
            <a:ext cx="74676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400300" y="6492240"/>
            <a:ext cx="4343400" cy="365760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rgbClr val="B00000"/>
                </a:solidFill>
              </a:defRPr>
            </a:lvl1pPr>
          </a:lstStyle>
          <a:p>
            <a:r>
              <a:rPr lang="en-US" dirty="0" smtClean="0"/>
              <a:t>CSCE 361, Software Engineering, Fall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3FFC343-80C2-0147-9424-049E886FB794}" type="datetime1">
              <a:rPr lang="en-US" smtClean="0"/>
              <a:t>10/6/15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50075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00000"/>
                </a:solidFill>
              </a:defRPr>
            </a:lvl1pPr>
          </a:lstStyle>
          <a:p>
            <a:fld id="{2BBB5E19-F10A-4C2F-BF6F-11C513378A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400300" y="6492240"/>
            <a:ext cx="4343400" cy="365760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rgbClr val="B00000"/>
                </a:solidFill>
              </a:defRPr>
            </a:lvl1pPr>
          </a:lstStyle>
          <a:p>
            <a:r>
              <a:rPr lang="en-US" dirty="0" smtClean="0"/>
              <a:t>CSCE 361, Software Engineering, Fall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BF2B4C0-B925-7C4F-8B4D-60DEA720C27A}" type="datetime1">
              <a:rPr lang="en-US" smtClean="0"/>
              <a:t>10/6/15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50075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00000"/>
                </a:solidFill>
              </a:defRPr>
            </a:lvl1pPr>
          </a:lstStyle>
          <a:p>
            <a:fld id="{2BBB5E19-F10A-4C2F-BF6F-11C513378A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2400300" y="6492240"/>
            <a:ext cx="4343400" cy="365760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rgbClr val="B00000"/>
                </a:solidFill>
              </a:defRPr>
            </a:lvl1pPr>
          </a:lstStyle>
          <a:p>
            <a:r>
              <a:rPr lang="en-US" dirty="0" smtClean="0"/>
              <a:t>CSCE 361, Software Engineering, Fall 2013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8704944" y="0"/>
            <a:ext cx="4390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 cap="rnd" cmpd="sng" algn="ctr">
            <a:noFill/>
            <a:prstDash val="solid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329184" y="6473952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B524F051-AA04-5B40-A53D-9684FE83EF79}" type="datetime1">
              <a:rPr lang="en-US" smtClean="0">
                <a:solidFill>
                  <a:schemeClr val="tx2"/>
                </a:solidFill>
              </a:rPr>
              <a:t>10/6/15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00886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 userDrawn="1"/>
        </p:nvSpPr>
        <p:spPr bwMode="auto">
          <a:xfrm>
            <a:off x="8977086" y="-7254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400300" y="6492240"/>
            <a:ext cx="4343400" cy="365760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rgbClr val="B00000"/>
                </a:solidFill>
              </a:defRPr>
            </a:lvl1pPr>
          </a:lstStyle>
          <a:p>
            <a:r>
              <a:rPr lang="en-US" dirty="0" smtClean="0"/>
              <a:t>CSCE 361, Software Engineering, Fall 2013</a:t>
            </a:r>
            <a:endParaRPr lang="en-US" dirty="0"/>
          </a:p>
        </p:txBody>
      </p:sp>
      <p:sp>
        <p:nvSpPr>
          <p:cNvPr id="15" name="Slide Number Placeholder 28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50075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00000"/>
                </a:solidFill>
              </a:defRPr>
            </a:lvl1pPr>
          </a:lstStyle>
          <a:p>
            <a:fld id="{2BBB5E19-F10A-4C2F-BF6F-11C513378A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none" baseline="0">
          <a:solidFill>
            <a:srgbClr val="B000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rgbClr val="C00000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rgbClr val="C00000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rgbClr val="C00000"/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rgbClr val="C00000"/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rgbClr val="C00000"/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>
              <a:ea typeface="+mn-ea"/>
            </a:endParaRPr>
          </a:p>
        </p:txBody>
      </p:sp>
      <p:pic>
        <p:nvPicPr>
          <p:cNvPr id="3076" name="Picture 2" descr="http://farm3.static.flickr.com/2360/2197507288_f262ff7075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7"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8" name="TextBox 6"/>
          <p:cNvSpPr txBox="1">
            <a:spLocks noChangeArrowheads="1"/>
          </p:cNvSpPr>
          <p:nvPr/>
        </p:nvSpPr>
        <p:spPr bwMode="auto">
          <a:xfrm>
            <a:off x="0" y="2590800"/>
            <a:ext cx="4083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dirty="0">
                <a:solidFill>
                  <a:srgbClr val="800000"/>
                </a:solidFill>
              </a:rPr>
              <a:t>Diagram Notations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113"/>
            <a:ext cx="43434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http://www.flickr.com/photos/cardoso/2197507288/</a:t>
            </a:r>
          </a:p>
        </p:txBody>
      </p:sp>
    </p:spTree>
    <p:extLst>
      <p:ext uri="{BB962C8B-B14F-4D97-AF65-F5344CB8AC3E}">
        <p14:creationId xmlns:p14="http://schemas.microsoft.com/office/powerpoint/2010/main" val="13135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8" name="Oval 79"/>
          <p:cNvSpPr>
            <a:spLocks noChangeArrowheads="1"/>
          </p:cNvSpPr>
          <p:nvPr/>
        </p:nvSpPr>
        <p:spPr bwMode="auto">
          <a:xfrm>
            <a:off x="1905000" y="3505200"/>
            <a:ext cx="2286000" cy="6858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i="1" dirty="0" smtClean="0">
                <a:latin typeface="Comic Sans MS" charset="0"/>
              </a:rPr>
              <a:t>Create new blog</a:t>
            </a:r>
          </a:p>
          <a:p>
            <a:pPr algn="ctr"/>
            <a:r>
              <a:rPr lang="en-US" i="1" dirty="0" smtClean="0">
                <a:latin typeface="Comic Sans MS" charset="0"/>
              </a:rPr>
              <a:t> acct</a:t>
            </a:r>
            <a:endParaRPr lang="en-US" i="1" dirty="0">
              <a:latin typeface="Comic Sans MS" charset="0"/>
            </a:endParaRPr>
          </a:p>
        </p:txBody>
      </p:sp>
      <p:sp>
        <p:nvSpPr>
          <p:cNvPr id="9" name="Oval 80"/>
          <p:cNvSpPr>
            <a:spLocks noChangeArrowheads="1"/>
          </p:cNvSpPr>
          <p:nvPr/>
        </p:nvSpPr>
        <p:spPr bwMode="auto">
          <a:xfrm>
            <a:off x="2609850" y="5486400"/>
            <a:ext cx="2971800" cy="762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Comic Sans MS" charset="0"/>
              </a:rPr>
              <a:t>Check Identity</a:t>
            </a:r>
            <a:endParaRPr lang="en-US" dirty="0">
              <a:latin typeface="Comic Sans MS" charset="0"/>
            </a:endParaRPr>
          </a:p>
        </p:txBody>
      </p:sp>
      <p:sp>
        <p:nvSpPr>
          <p:cNvPr id="10" name="Text Box 82"/>
          <p:cNvSpPr txBox="1">
            <a:spLocks noChangeArrowheads="1"/>
          </p:cNvSpPr>
          <p:nvPr/>
        </p:nvSpPr>
        <p:spPr bwMode="auto">
          <a:xfrm>
            <a:off x="2060575" y="4648200"/>
            <a:ext cx="1441420" cy="40011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Comic Sans MS" charset="0"/>
              </a:rPr>
              <a:t>&lt;&lt;</a:t>
            </a:r>
            <a:r>
              <a:rPr lang="en-US" dirty="0">
                <a:latin typeface="Comic Sans MS" charset="0"/>
              </a:rPr>
              <a:t>includes</a:t>
            </a:r>
            <a:r>
              <a:rPr lang="en-US" sz="2000" dirty="0">
                <a:latin typeface="Comic Sans MS" charset="0"/>
              </a:rPr>
              <a:t>&gt;&gt;</a:t>
            </a:r>
          </a:p>
        </p:txBody>
      </p:sp>
      <p:sp>
        <p:nvSpPr>
          <p:cNvPr id="11" name="Line 81"/>
          <p:cNvSpPr>
            <a:spLocks noChangeShapeType="1"/>
          </p:cNvSpPr>
          <p:nvPr/>
        </p:nvSpPr>
        <p:spPr bwMode="auto">
          <a:xfrm flipH="1" flipV="1">
            <a:off x="3048000" y="4191000"/>
            <a:ext cx="1008062" cy="1295400"/>
          </a:xfrm>
          <a:prstGeom prst="line">
            <a:avLst/>
          </a:prstGeom>
          <a:ln>
            <a:prstDash val="lgDash"/>
            <a:headEnd type="arrow" w="med" len="med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79"/>
          <p:cNvSpPr>
            <a:spLocks noChangeArrowheads="1"/>
          </p:cNvSpPr>
          <p:nvPr/>
        </p:nvSpPr>
        <p:spPr bwMode="auto">
          <a:xfrm>
            <a:off x="4419600" y="3505200"/>
            <a:ext cx="2286000" cy="6858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Comic Sans MS" charset="0"/>
              </a:rPr>
              <a:t>Create new wiki</a:t>
            </a:r>
          </a:p>
          <a:p>
            <a:pPr algn="ctr"/>
            <a:r>
              <a:rPr lang="en-US" dirty="0" smtClean="0">
                <a:latin typeface="Comic Sans MS" charset="0"/>
              </a:rPr>
              <a:t> acct</a:t>
            </a:r>
            <a:endParaRPr lang="en-US" dirty="0">
              <a:latin typeface="Comic Sans MS" charset="0"/>
            </a:endParaRPr>
          </a:p>
        </p:txBody>
      </p:sp>
      <p:sp>
        <p:nvSpPr>
          <p:cNvPr id="13" name="Text Box 82"/>
          <p:cNvSpPr txBox="1">
            <a:spLocks noChangeArrowheads="1"/>
          </p:cNvSpPr>
          <p:nvPr/>
        </p:nvSpPr>
        <p:spPr bwMode="auto">
          <a:xfrm>
            <a:off x="4883180" y="4648200"/>
            <a:ext cx="1441420" cy="40011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Comic Sans MS" charset="0"/>
              </a:rPr>
              <a:t>&lt;&lt;</a:t>
            </a:r>
            <a:r>
              <a:rPr lang="en-US" dirty="0">
                <a:latin typeface="Comic Sans MS" charset="0"/>
              </a:rPr>
              <a:t>includes</a:t>
            </a:r>
            <a:r>
              <a:rPr lang="en-US" sz="2000" dirty="0">
                <a:latin typeface="Comic Sans MS" charset="0"/>
              </a:rPr>
              <a:t>&gt;&gt;</a:t>
            </a:r>
          </a:p>
        </p:txBody>
      </p:sp>
      <p:sp>
        <p:nvSpPr>
          <p:cNvPr id="14" name="Line 81"/>
          <p:cNvSpPr>
            <a:spLocks noChangeShapeType="1"/>
          </p:cNvSpPr>
          <p:nvPr/>
        </p:nvSpPr>
        <p:spPr bwMode="auto">
          <a:xfrm flipV="1">
            <a:off x="4114800" y="4191000"/>
            <a:ext cx="1447800" cy="1295400"/>
          </a:xfrm>
          <a:prstGeom prst="line">
            <a:avLst/>
          </a:prstGeom>
          <a:ln>
            <a:prstDash val="lgDash"/>
            <a:headEnd type="arrow" w="med" len="med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79"/>
          <p:cNvSpPr>
            <a:spLocks noChangeArrowheads="1"/>
          </p:cNvSpPr>
          <p:nvPr/>
        </p:nvSpPr>
        <p:spPr bwMode="auto">
          <a:xfrm>
            <a:off x="152400" y="1524000"/>
            <a:ext cx="2590800" cy="6858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Comic Sans MS" charset="0"/>
              </a:rPr>
              <a:t>Create new regular</a:t>
            </a:r>
          </a:p>
          <a:p>
            <a:pPr algn="ctr"/>
            <a:r>
              <a:rPr lang="en-US" dirty="0" smtClean="0">
                <a:latin typeface="Comic Sans MS" charset="0"/>
              </a:rPr>
              <a:t>blog acct</a:t>
            </a:r>
            <a:endParaRPr lang="en-US" dirty="0">
              <a:latin typeface="Comic Sans MS" charset="0"/>
            </a:endParaRPr>
          </a:p>
        </p:txBody>
      </p:sp>
      <p:sp>
        <p:nvSpPr>
          <p:cNvPr id="18" name="AutoShape 28"/>
          <p:cNvSpPr>
            <a:spLocks noChangeArrowheads="1"/>
          </p:cNvSpPr>
          <p:nvPr/>
        </p:nvSpPr>
        <p:spPr bwMode="auto">
          <a:xfrm rot="9593728">
            <a:off x="1804152" y="3191169"/>
            <a:ext cx="457200" cy="381000"/>
          </a:xfrm>
          <a:prstGeom prst="triangle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8"/>
          <p:cNvSpPr>
            <a:spLocks noChangeArrowheads="1"/>
          </p:cNvSpPr>
          <p:nvPr/>
        </p:nvSpPr>
        <p:spPr bwMode="auto">
          <a:xfrm rot="12475540">
            <a:off x="3328151" y="3114970"/>
            <a:ext cx="457200" cy="381000"/>
          </a:xfrm>
          <a:prstGeom prst="triangle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79"/>
          <p:cNvSpPr>
            <a:spLocks noChangeArrowheads="1"/>
          </p:cNvSpPr>
          <p:nvPr/>
        </p:nvSpPr>
        <p:spPr bwMode="auto">
          <a:xfrm>
            <a:off x="3048000" y="1524000"/>
            <a:ext cx="2438400" cy="6858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Comic Sans MS" charset="0"/>
              </a:rPr>
              <a:t>Create new editorial</a:t>
            </a:r>
          </a:p>
          <a:p>
            <a:pPr algn="ctr"/>
            <a:r>
              <a:rPr lang="en-US" dirty="0" smtClean="0">
                <a:latin typeface="Comic Sans MS" charset="0"/>
              </a:rPr>
              <a:t>blog acct</a:t>
            </a:r>
            <a:endParaRPr lang="en-US" dirty="0">
              <a:latin typeface="Comic Sans MS" charset="0"/>
            </a:endParaRPr>
          </a:p>
        </p:txBody>
      </p:sp>
      <p:cxnSp>
        <p:nvCxnSpPr>
          <p:cNvPr id="26" name="Straight Connector 25"/>
          <p:cNvCxnSpPr>
            <a:stCxn id="15" idx="4"/>
            <a:endCxn id="18" idx="3"/>
          </p:cNvCxnSpPr>
          <p:nvPr/>
        </p:nvCxnSpPr>
        <p:spPr>
          <a:xfrm rot="16200000" flipH="1">
            <a:off x="1211047" y="2446552"/>
            <a:ext cx="992977" cy="5194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4"/>
            <a:endCxn id="23" idx="3"/>
          </p:cNvCxnSpPr>
          <p:nvPr/>
        </p:nvCxnSpPr>
        <p:spPr>
          <a:xfrm rot="5400000">
            <a:off x="3492908" y="2362860"/>
            <a:ext cx="927353" cy="6212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43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Notes on use case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Stick man for user</a:t>
            </a:r>
          </a:p>
          <a:p>
            <a:pPr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Ovals for use cases</a:t>
            </a:r>
          </a:p>
          <a:p>
            <a:pPr lvl="1"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Italicize </a:t>
            </a:r>
            <a:r>
              <a:rPr lang="ja-JP" altLang="en-US" dirty="0">
                <a:solidFill>
                  <a:srgbClr val="595959"/>
                </a:solidFill>
                <a:latin typeface="Calibri" charset="0"/>
              </a:rPr>
              <a:t>“</a:t>
            </a:r>
            <a:r>
              <a:rPr lang="en-US" dirty="0">
                <a:solidFill>
                  <a:srgbClr val="595959"/>
                </a:solidFill>
                <a:latin typeface="Calibri" charset="0"/>
              </a:rPr>
              <a:t>abstract</a:t>
            </a:r>
            <a:r>
              <a:rPr lang="ja-JP" altLang="en-US" dirty="0">
                <a:solidFill>
                  <a:srgbClr val="595959"/>
                </a:solidFill>
                <a:latin typeface="Calibri" charset="0"/>
              </a:rPr>
              <a:t>”</a:t>
            </a:r>
            <a:r>
              <a:rPr lang="en-US" dirty="0">
                <a:solidFill>
                  <a:srgbClr val="595959"/>
                </a:solidFill>
                <a:latin typeface="Calibri" charset="0"/>
              </a:rPr>
              <a:t> use cases</a:t>
            </a:r>
          </a:p>
          <a:p>
            <a:pPr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Simple arrows when a </a:t>
            </a:r>
            <a:r>
              <a:rPr lang="en-US" dirty="0" smtClean="0">
                <a:solidFill>
                  <a:srgbClr val="595959"/>
                </a:solidFill>
                <a:latin typeface="Calibri" charset="0"/>
              </a:rPr>
              <a:t>Use Case </a:t>
            </a:r>
            <a:r>
              <a:rPr lang="ja-JP" altLang="en-US" dirty="0">
                <a:solidFill>
                  <a:srgbClr val="595959"/>
                </a:solidFill>
                <a:latin typeface="Calibri" charset="0"/>
              </a:rPr>
              <a:t>“</a:t>
            </a:r>
            <a:r>
              <a:rPr lang="en-US" dirty="0">
                <a:solidFill>
                  <a:srgbClr val="595959"/>
                </a:solidFill>
                <a:latin typeface="Calibri" charset="0"/>
              </a:rPr>
              <a:t>calls</a:t>
            </a:r>
            <a:r>
              <a:rPr lang="ja-JP" altLang="en-US" dirty="0">
                <a:solidFill>
                  <a:srgbClr val="595959"/>
                </a:solidFill>
                <a:latin typeface="Calibri" charset="0"/>
              </a:rPr>
              <a:t>”</a:t>
            </a:r>
            <a:r>
              <a:rPr lang="en-US" dirty="0">
                <a:solidFill>
                  <a:srgbClr val="595959"/>
                </a:solidFill>
                <a:latin typeface="Calibri" charset="0"/>
              </a:rPr>
              <a:t> another</a:t>
            </a:r>
          </a:p>
          <a:p>
            <a:pPr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Open arrowheads for specialization</a:t>
            </a:r>
          </a:p>
          <a:p>
            <a:pPr lvl="1"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Similar to the role that </a:t>
            </a:r>
            <a:r>
              <a:rPr lang="en-US" dirty="0" smtClean="0">
                <a:solidFill>
                  <a:srgbClr val="595959"/>
                </a:solidFill>
                <a:latin typeface="Calibri" charset="0"/>
              </a:rPr>
              <a:t>sub-classing </a:t>
            </a:r>
            <a:r>
              <a:rPr lang="en-US" dirty="0">
                <a:solidFill>
                  <a:srgbClr val="595959"/>
                </a:solidFill>
                <a:latin typeface="Calibri" charset="0"/>
              </a:rPr>
              <a:t>plays in OO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8763000" y="5638800"/>
            <a:ext cx="381000" cy="381000"/>
          </a:xfrm>
          <a:prstGeom prst="star5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8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Use case diagram: shows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activities supported by the system  </a:t>
            </a:r>
            <a:endParaRPr lang="en-US" dirty="0">
              <a:ea typeface="+mj-ea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219200" y="1905000"/>
            <a:ext cx="609600" cy="1323975"/>
            <a:chOff x="1371600" y="2819400"/>
            <a:chExt cx="609600" cy="1323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Smiley Face 4"/>
            <p:cNvSpPr/>
            <p:nvPr/>
          </p:nvSpPr>
          <p:spPr>
            <a:xfrm>
              <a:off x="1447800" y="2819400"/>
              <a:ext cx="381000" cy="381000"/>
            </a:xfrm>
            <a:prstGeom prst="smileyFace">
              <a:avLst/>
            </a:prstGeom>
            <a:grpFill/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 rot="5400000">
              <a:off x="1319213" y="3509963"/>
              <a:ext cx="628650" cy="9525"/>
            </a:xfrm>
            <a:prstGeom prst="line">
              <a:avLst/>
            </a:prstGeom>
            <a:grp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371600" y="3276600"/>
              <a:ext cx="609600" cy="0"/>
            </a:xfrm>
            <a:prstGeom prst="line">
              <a:avLst/>
            </a:prstGeom>
            <a:grp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1357313" y="3852863"/>
              <a:ext cx="276225" cy="247650"/>
            </a:xfrm>
            <a:prstGeom prst="line">
              <a:avLst/>
            </a:prstGeom>
            <a:grp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1571626" y="3914775"/>
              <a:ext cx="295275" cy="161925"/>
            </a:xfrm>
            <a:prstGeom prst="line">
              <a:avLst/>
            </a:prstGeom>
            <a:grp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48" name="TextBox 9"/>
          <p:cNvSpPr txBox="1">
            <a:spLocks noChangeArrowheads="1"/>
          </p:cNvSpPr>
          <p:nvPr/>
        </p:nvSpPr>
        <p:spPr bwMode="auto">
          <a:xfrm>
            <a:off x="609600" y="3200400"/>
            <a:ext cx="1809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Repressed citizen</a:t>
            </a:r>
          </a:p>
        </p:txBody>
      </p:sp>
      <p:grpSp>
        <p:nvGrpSpPr>
          <p:cNvPr id="4" name="Group 10"/>
          <p:cNvGrpSpPr/>
          <p:nvPr/>
        </p:nvGrpSpPr>
        <p:grpSpPr>
          <a:xfrm>
            <a:off x="2971800" y="1905000"/>
            <a:ext cx="2971800" cy="533400"/>
            <a:chOff x="3124200" y="3200400"/>
            <a:chExt cx="2971800" cy="5334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" name="Oval 11"/>
            <p:cNvSpPr/>
            <p:nvPr/>
          </p:nvSpPr>
          <p:spPr>
            <a:xfrm>
              <a:off x="3124200" y="3200400"/>
              <a:ext cx="2971800" cy="533400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0" y="3276600"/>
              <a:ext cx="256628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UC#1: Report repression</a:t>
              </a:r>
            </a:p>
          </p:txBody>
        </p:sp>
      </p:grpSp>
      <p:grpSp>
        <p:nvGrpSpPr>
          <p:cNvPr id="10" name="Group 13"/>
          <p:cNvGrpSpPr/>
          <p:nvPr/>
        </p:nvGrpSpPr>
        <p:grpSpPr>
          <a:xfrm>
            <a:off x="5562600" y="2667000"/>
            <a:ext cx="2971800" cy="533400"/>
            <a:chOff x="3124200" y="3200400"/>
            <a:chExt cx="2971800" cy="5334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Oval 14"/>
            <p:cNvSpPr/>
            <p:nvPr/>
          </p:nvSpPr>
          <p:spPr>
            <a:xfrm>
              <a:off x="3124200" y="3200400"/>
              <a:ext cx="2971800" cy="533400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36567" y="3276600"/>
              <a:ext cx="1998752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UC#2: Clarify tweet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rot="16200000" flipH="1">
            <a:off x="5561012" y="2308226"/>
            <a:ext cx="384175" cy="48895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28800" y="2171700"/>
            <a:ext cx="1143000" cy="19050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5"/>
          <p:cNvGrpSpPr/>
          <p:nvPr/>
        </p:nvGrpSpPr>
        <p:grpSpPr>
          <a:xfrm>
            <a:off x="1219200" y="4114800"/>
            <a:ext cx="609600" cy="1323975"/>
            <a:chOff x="1371600" y="2819400"/>
            <a:chExt cx="609600" cy="1323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Smiley Face 19"/>
            <p:cNvSpPr/>
            <p:nvPr/>
          </p:nvSpPr>
          <p:spPr>
            <a:xfrm>
              <a:off x="1447800" y="2819400"/>
              <a:ext cx="381000" cy="381000"/>
            </a:xfrm>
            <a:prstGeom prst="smileyFace">
              <a:avLst/>
            </a:prstGeom>
            <a:grpFill/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1" name="Straight Connector 20"/>
            <p:cNvCxnSpPr>
              <a:stCxn id="20" idx="4"/>
            </p:cNvCxnSpPr>
            <p:nvPr/>
          </p:nvCxnSpPr>
          <p:spPr>
            <a:xfrm rot="5400000">
              <a:off x="1319213" y="3509963"/>
              <a:ext cx="628650" cy="9525"/>
            </a:xfrm>
            <a:prstGeom prst="line">
              <a:avLst/>
            </a:prstGeom>
            <a:grp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71600" y="3276600"/>
              <a:ext cx="609600" cy="0"/>
            </a:xfrm>
            <a:prstGeom prst="line">
              <a:avLst/>
            </a:prstGeom>
            <a:grp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1357313" y="3852863"/>
              <a:ext cx="276225" cy="247650"/>
            </a:xfrm>
            <a:prstGeom prst="line">
              <a:avLst/>
            </a:prstGeom>
            <a:grp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V="1">
              <a:off x="1571626" y="3914775"/>
              <a:ext cx="295275" cy="161925"/>
            </a:xfrm>
            <a:prstGeom prst="line">
              <a:avLst/>
            </a:prstGeom>
            <a:grp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54" name="TextBox 24"/>
          <p:cNvSpPr txBox="1">
            <a:spLocks noChangeArrowheads="1"/>
          </p:cNvSpPr>
          <p:nvPr/>
        </p:nvSpPr>
        <p:spPr bwMode="auto">
          <a:xfrm>
            <a:off x="609600" y="5410200"/>
            <a:ext cx="182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Concerned public</a:t>
            </a:r>
          </a:p>
        </p:txBody>
      </p:sp>
      <p:grpSp>
        <p:nvGrpSpPr>
          <p:cNvPr id="14" name="Group 29"/>
          <p:cNvGrpSpPr/>
          <p:nvPr/>
        </p:nvGrpSpPr>
        <p:grpSpPr>
          <a:xfrm>
            <a:off x="3352800" y="4343400"/>
            <a:ext cx="2971800" cy="533400"/>
            <a:chOff x="3124200" y="3200400"/>
            <a:chExt cx="2971800" cy="5334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7" name="Oval 26"/>
            <p:cNvSpPr/>
            <p:nvPr/>
          </p:nvSpPr>
          <p:spPr>
            <a:xfrm>
              <a:off x="3124200" y="3200400"/>
              <a:ext cx="2971800" cy="533400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34387" y="3276600"/>
              <a:ext cx="2003113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1" dirty="0">
                  <a:latin typeface="+mn-lt"/>
                  <a:ea typeface="+mn-ea"/>
                  <a:cs typeface="+mn-cs"/>
                </a:rPr>
                <a:t>UC#3: View reports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1828800" y="4572000"/>
            <a:ext cx="1524000" cy="3810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29"/>
          <p:cNvGrpSpPr/>
          <p:nvPr/>
        </p:nvGrpSpPr>
        <p:grpSpPr>
          <a:xfrm>
            <a:off x="2819400" y="4724400"/>
            <a:ext cx="6096000" cy="1447800"/>
            <a:chOff x="2819400" y="4724400"/>
            <a:chExt cx="6096000" cy="144780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31" name="Straight Arrow Connector 30"/>
            <p:cNvCxnSpPr>
              <a:stCxn id="38" idx="1"/>
              <a:endCxn id="36" idx="3"/>
            </p:cNvCxnSpPr>
            <p:nvPr/>
          </p:nvCxnSpPr>
          <p:spPr>
            <a:xfrm rot="10800000" flipH="1">
              <a:off x="6205804" y="4953000"/>
              <a:ext cx="4495" cy="946666"/>
            </a:xfrm>
            <a:prstGeom prst="straightConnector1">
              <a:avLst/>
            </a:prstGeom>
            <a:grpFill/>
            <a:ln w="25400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31"/>
            <p:cNvGrpSpPr/>
            <p:nvPr/>
          </p:nvGrpSpPr>
          <p:grpSpPr>
            <a:xfrm>
              <a:off x="2819400" y="5638800"/>
              <a:ext cx="2971800" cy="533400"/>
              <a:chOff x="3124200" y="3200400"/>
              <a:chExt cx="2971800" cy="533400"/>
            </a:xfrm>
            <a:grpFill/>
          </p:grpSpPr>
          <p:sp>
            <p:nvSpPr>
              <p:cNvPr id="39" name="Oval 38"/>
              <p:cNvSpPr/>
              <p:nvPr/>
            </p:nvSpPr>
            <p:spPr>
              <a:xfrm>
                <a:off x="3124200" y="3200400"/>
                <a:ext cx="2971800" cy="533400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63954" y="3276600"/>
                <a:ext cx="214398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+mn-lt"/>
                    <a:ea typeface="+mn-ea"/>
                    <a:cs typeface="+mn-cs"/>
                  </a:rPr>
                  <a:t>UC#3a: View on map</a:t>
                </a:r>
              </a:p>
            </p:txBody>
          </p:sp>
        </p:grpSp>
        <p:grpSp>
          <p:nvGrpSpPr>
            <p:cNvPr id="26" name="Group 29"/>
            <p:cNvGrpSpPr/>
            <p:nvPr/>
          </p:nvGrpSpPr>
          <p:grpSpPr>
            <a:xfrm>
              <a:off x="5943600" y="5638800"/>
              <a:ext cx="2971800" cy="533400"/>
              <a:chOff x="3124200" y="3200400"/>
              <a:chExt cx="2971800" cy="533400"/>
            </a:xfrm>
            <a:grpFill/>
          </p:grpSpPr>
          <p:sp>
            <p:nvSpPr>
              <p:cNvPr id="37" name="Oval 36"/>
              <p:cNvSpPr/>
              <p:nvPr/>
            </p:nvSpPr>
            <p:spPr>
              <a:xfrm>
                <a:off x="3124200" y="3200400"/>
                <a:ext cx="2971800" cy="533400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86405" y="3276600"/>
                <a:ext cx="2499082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+mn-lt"/>
                    <a:ea typeface="+mn-ea"/>
                    <a:cs typeface="+mn-cs"/>
                  </a:rPr>
                  <a:t>UC#3b: View as RSS feed</a:t>
                </a:r>
              </a:p>
            </p:txBody>
          </p:sp>
        </p:grpSp>
        <p:cxnSp>
          <p:nvCxnSpPr>
            <p:cNvPr id="34" name="Straight Arrow Connector 33"/>
            <p:cNvCxnSpPr>
              <a:stCxn id="39" idx="0"/>
              <a:endCxn id="35" idx="3"/>
            </p:cNvCxnSpPr>
            <p:nvPr/>
          </p:nvCxnSpPr>
          <p:spPr>
            <a:xfrm rot="5400000" flipH="1" flipV="1">
              <a:off x="4038600" y="5372100"/>
              <a:ext cx="533400" cy="1588"/>
            </a:xfrm>
            <a:prstGeom prst="straightConnector1">
              <a:avLst/>
            </a:prstGeom>
            <a:grpFill/>
            <a:ln w="25400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34"/>
            <p:cNvSpPr/>
            <p:nvPr/>
          </p:nvSpPr>
          <p:spPr>
            <a:xfrm>
              <a:off x="4191000" y="4876800"/>
              <a:ext cx="228600" cy="228600"/>
            </a:xfrm>
            <a:prstGeom prst="triangle">
              <a:avLst/>
            </a:prstGeom>
            <a:grp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6096000" y="4724400"/>
              <a:ext cx="228600" cy="228600"/>
            </a:xfrm>
            <a:prstGeom prst="triangle">
              <a:avLst/>
            </a:prstGeom>
            <a:grp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590800" y="1676400"/>
            <a:ext cx="6400800" cy="48768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3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146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49530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ea typeface="Times New Roman" charset="0"/>
                <a:cs typeface="Times New Roman" charset="0"/>
              </a:rPr>
              <a:t>Abstraction of entities with common characteristics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a typeface="Times New Roman" charset="0"/>
                <a:cs typeface="Times New Roman" charset="0"/>
              </a:rPr>
              <a:t>Entities have three basic components: </a:t>
            </a:r>
          </a:p>
          <a:p>
            <a:pPr lvl="1">
              <a:lnSpc>
                <a:spcPct val="80000"/>
              </a:lnSpc>
            </a:pPr>
            <a:r>
              <a:rPr lang="en-US" sz="2500" dirty="0">
                <a:ea typeface="Times New Roman" charset="0"/>
                <a:cs typeface="Times New Roman" charset="0"/>
              </a:rPr>
              <a:t>Class name</a:t>
            </a:r>
          </a:p>
          <a:p>
            <a:pPr lvl="1">
              <a:lnSpc>
                <a:spcPct val="80000"/>
              </a:lnSpc>
            </a:pPr>
            <a:r>
              <a:rPr lang="en-US" sz="2500" dirty="0">
                <a:ea typeface="Times New Roman" charset="0"/>
                <a:cs typeface="Times New Roman" charset="0"/>
              </a:rPr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sz="2500" dirty="0">
                <a:ea typeface="Times New Roman" charset="0"/>
                <a:cs typeface="Times New Roman" charset="0"/>
              </a:rPr>
              <a:t>Operations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a typeface="Times New Roman" charset="0"/>
                <a:cs typeface="Times New Roman" charset="0"/>
              </a:rPr>
              <a:t>Associations depict relationships between classes, and include:</a:t>
            </a:r>
          </a:p>
          <a:p>
            <a:pPr lvl="1">
              <a:lnSpc>
                <a:spcPct val="80000"/>
              </a:lnSpc>
            </a:pPr>
            <a:r>
              <a:rPr lang="en-US" sz="2500" dirty="0">
                <a:ea typeface="Times New Roman" charset="0"/>
                <a:cs typeface="Times New Roman" charset="0"/>
              </a:rPr>
              <a:t>Multiplicities</a:t>
            </a:r>
          </a:p>
          <a:p>
            <a:pPr lvl="1">
              <a:lnSpc>
                <a:spcPct val="80000"/>
              </a:lnSpc>
            </a:pPr>
            <a:r>
              <a:rPr lang="en-US" sz="2500" dirty="0">
                <a:ea typeface="Times New Roman" charset="0"/>
                <a:cs typeface="Times New Roman" charset="0"/>
              </a:rPr>
              <a:t>Aggregation</a:t>
            </a:r>
          </a:p>
          <a:p>
            <a:pPr lvl="1">
              <a:lnSpc>
                <a:spcPct val="80000"/>
              </a:lnSpc>
            </a:pPr>
            <a:r>
              <a:rPr lang="en-US" sz="2500" dirty="0">
                <a:ea typeface="Times New Roman" charset="0"/>
                <a:cs typeface="Times New Roman" charset="0"/>
              </a:rPr>
              <a:t>Generalization</a:t>
            </a:r>
            <a:endParaRPr lang="en-US" sz="25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10200" y="1828800"/>
            <a:ext cx="3276600" cy="3429000"/>
            <a:chOff x="2928" y="1968"/>
            <a:chExt cx="2496" cy="225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312" y="1968"/>
              <a:ext cx="2112" cy="1152"/>
              <a:chOff x="549" y="1090"/>
              <a:chExt cx="2786" cy="1333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549" y="1412"/>
                <a:ext cx="1415" cy="813"/>
                <a:chOff x="549" y="1412"/>
                <a:chExt cx="1415" cy="813"/>
              </a:xfrm>
            </p:grpSpPr>
            <p:sp>
              <p:nvSpPr>
                <p:cNvPr id="1460231" name="Rectangle 7"/>
                <p:cNvSpPr>
                  <a:spLocks noChangeArrowheads="1"/>
                </p:cNvSpPr>
                <p:nvPr/>
              </p:nvSpPr>
              <p:spPr bwMode="auto">
                <a:xfrm>
                  <a:off x="584" y="1657"/>
                  <a:ext cx="1380" cy="48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algn="l" eaLnBrk="0" hangingPunct="0"/>
                  <a:r>
                    <a:rPr lang="en-US" sz="1200" b="1" dirty="0">
                      <a:solidFill>
                        <a:srgbClr val="000000"/>
                      </a:solidFill>
                      <a:latin typeface="Courier New" charset="0"/>
                    </a:rPr>
                    <a:t>zone2price</a:t>
                  </a:r>
                </a:p>
                <a:p>
                  <a:pPr algn="l" eaLnBrk="0" hangingPunct="0"/>
                  <a:r>
                    <a:rPr lang="en-US" sz="1200" b="1" dirty="0" err="1">
                      <a:solidFill>
                        <a:srgbClr val="000000"/>
                      </a:solidFill>
                      <a:latin typeface="Courier New" charset="0"/>
                    </a:rPr>
                    <a:t>getZones</a:t>
                  </a:r>
                  <a:r>
                    <a:rPr lang="en-US" sz="1200" b="1" dirty="0">
                      <a:solidFill>
                        <a:srgbClr val="000000"/>
                      </a:solidFill>
                      <a:latin typeface="Courier New" charset="0"/>
                    </a:rPr>
                    <a:t>()</a:t>
                  </a:r>
                </a:p>
                <a:p>
                  <a:pPr algn="l" eaLnBrk="0" hangingPunct="0"/>
                  <a:r>
                    <a:rPr lang="en-US" sz="1200" b="1" dirty="0" err="1">
                      <a:solidFill>
                        <a:srgbClr val="000000"/>
                      </a:solidFill>
                      <a:latin typeface="Courier New" charset="0"/>
                    </a:rPr>
                    <a:t>getPrice</a:t>
                  </a:r>
                  <a:r>
                    <a:rPr lang="en-US" sz="1200" b="1" dirty="0">
                      <a:solidFill>
                        <a:srgbClr val="000000"/>
                      </a:solidFill>
                      <a:latin typeface="Courier New" charset="0"/>
                    </a:rPr>
                    <a:t>()</a:t>
                  </a:r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549" y="1412"/>
                  <a:ext cx="1392" cy="284"/>
                  <a:chOff x="549" y="1412"/>
                  <a:chExt cx="1392" cy="284"/>
                </a:xfrm>
              </p:grpSpPr>
              <p:sp>
                <p:nvSpPr>
                  <p:cNvPr id="146023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549" y="1412"/>
                    <a:ext cx="1392" cy="284"/>
                  </a:xfrm>
                  <a:prstGeom prst="rect">
                    <a:avLst/>
                  </a:prstGeom>
                  <a:noFill/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6023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599" y="1507"/>
                    <a:ext cx="1296" cy="1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0" tIns="0" rIns="0" bIns="0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1200" b="1">
                        <a:solidFill>
                          <a:srgbClr val="000000"/>
                        </a:solidFill>
                        <a:latin typeface="Courier New" charset="0"/>
                      </a:rPr>
                      <a:t>TariffSchedule</a:t>
                    </a:r>
                  </a:p>
                </p:txBody>
              </p:sp>
            </p:grpSp>
            <p:sp>
              <p:nvSpPr>
                <p:cNvPr id="1460235" name="Rectangle 11"/>
                <p:cNvSpPr>
                  <a:spLocks noChangeArrowheads="1"/>
                </p:cNvSpPr>
                <p:nvPr/>
              </p:nvSpPr>
              <p:spPr bwMode="auto">
                <a:xfrm>
                  <a:off x="549" y="1693"/>
                  <a:ext cx="1392" cy="164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0236" name="Rectangle 12"/>
                <p:cNvSpPr>
                  <a:spLocks noChangeArrowheads="1"/>
                </p:cNvSpPr>
                <p:nvPr/>
              </p:nvSpPr>
              <p:spPr bwMode="auto">
                <a:xfrm>
                  <a:off x="549" y="1853"/>
                  <a:ext cx="1392" cy="372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2078" y="1090"/>
                <a:ext cx="972" cy="432"/>
                <a:chOff x="2078" y="1090"/>
                <a:chExt cx="972" cy="432"/>
              </a:xfrm>
            </p:grpSpPr>
            <p:sp>
              <p:nvSpPr>
                <p:cNvPr id="1460238" name="Freeform 14"/>
                <p:cNvSpPr>
                  <a:spLocks/>
                </p:cNvSpPr>
                <p:nvPr/>
              </p:nvSpPr>
              <p:spPr bwMode="auto">
                <a:xfrm>
                  <a:off x="2078" y="1090"/>
                  <a:ext cx="972" cy="432"/>
                </a:xfrm>
                <a:custGeom>
                  <a:avLst/>
                  <a:gdLst/>
                  <a:ahLst/>
                  <a:cxnLst>
                    <a:cxn ang="0">
                      <a:pos x="395" y="0"/>
                    </a:cxn>
                    <a:cxn ang="0">
                      <a:pos x="351" y="5"/>
                    </a:cxn>
                    <a:cxn ang="0">
                      <a:pos x="317" y="17"/>
                    </a:cxn>
                    <a:cxn ang="0">
                      <a:pos x="293" y="34"/>
                    </a:cxn>
                    <a:cxn ang="0">
                      <a:pos x="283" y="54"/>
                    </a:cxn>
                    <a:cxn ang="0">
                      <a:pos x="283" y="185"/>
                    </a:cxn>
                    <a:cxn ang="0">
                      <a:pos x="0" y="431"/>
                    </a:cxn>
                    <a:cxn ang="0">
                      <a:pos x="283" y="263"/>
                    </a:cxn>
                    <a:cxn ang="0">
                      <a:pos x="293" y="283"/>
                    </a:cxn>
                    <a:cxn ang="0">
                      <a:pos x="317" y="300"/>
                    </a:cxn>
                    <a:cxn ang="0">
                      <a:pos x="351" y="309"/>
                    </a:cxn>
                    <a:cxn ang="0">
                      <a:pos x="395" y="314"/>
                    </a:cxn>
                    <a:cxn ang="0">
                      <a:pos x="571" y="314"/>
                    </a:cxn>
                    <a:cxn ang="0">
                      <a:pos x="854" y="314"/>
                    </a:cxn>
                    <a:cxn ang="0">
                      <a:pos x="898" y="309"/>
                    </a:cxn>
                    <a:cxn ang="0">
                      <a:pos x="937" y="300"/>
                    </a:cxn>
                    <a:cxn ang="0">
                      <a:pos x="961" y="283"/>
                    </a:cxn>
                    <a:cxn ang="0">
                      <a:pos x="971" y="273"/>
                    </a:cxn>
                    <a:cxn ang="0">
                      <a:pos x="971" y="263"/>
                    </a:cxn>
                    <a:cxn ang="0">
                      <a:pos x="971" y="185"/>
                    </a:cxn>
                    <a:cxn ang="0">
                      <a:pos x="971" y="54"/>
                    </a:cxn>
                    <a:cxn ang="0">
                      <a:pos x="971" y="44"/>
                    </a:cxn>
                    <a:cxn ang="0">
                      <a:pos x="961" y="34"/>
                    </a:cxn>
                    <a:cxn ang="0">
                      <a:pos x="937" y="17"/>
                    </a:cxn>
                    <a:cxn ang="0">
                      <a:pos x="898" y="5"/>
                    </a:cxn>
                    <a:cxn ang="0">
                      <a:pos x="854" y="0"/>
                    </a:cxn>
                    <a:cxn ang="0">
                      <a:pos x="571" y="0"/>
                    </a:cxn>
                    <a:cxn ang="0">
                      <a:pos x="395" y="0"/>
                    </a:cxn>
                    <a:cxn ang="0">
                      <a:pos x="395" y="0"/>
                    </a:cxn>
                  </a:cxnLst>
                  <a:rect l="0" t="0" r="r" b="b"/>
                  <a:pathLst>
                    <a:path w="972" h="432">
                      <a:moveTo>
                        <a:pt x="395" y="0"/>
                      </a:moveTo>
                      <a:lnTo>
                        <a:pt x="351" y="5"/>
                      </a:lnTo>
                      <a:lnTo>
                        <a:pt x="317" y="17"/>
                      </a:lnTo>
                      <a:lnTo>
                        <a:pt x="293" y="34"/>
                      </a:lnTo>
                      <a:lnTo>
                        <a:pt x="283" y="54"/>
                      </a:lnTo>
                      <a:lnTo>
                        <a:pt x="283" y="185"/>
                      </a:lnTo>
                      <a:lnTo>
                        <a:pt x="0" y="431"/>
                      </a:lnTo>
                      <a:lnTo>
                        <a:pt x="283" y="263"/>
                      </a:lnTo>
                      <a:lnTo>
                        <a:pt x="293" y="283"/>
                      </a:lnTo>
                      <a:lnTo>
                        <a:pt x="317" y="300"/>
                      </a:lnTo>
                      <a:lnTo>
                        <a:pt x="351" y="309"/>
                      </a:lnTo>
                      <a:lnTo>
                        <a:pt x="395" y="314"/>
                      </a:lnTo>
                      <a:lnTo>
                        <a:pt x="571" y="314"/>
                      </a:lnTo>
                      <a:lnTo>
                        <a:pt x="854" y="314"/>
                      </a:lnTo>
                      <a:lnTo>
                        <a:pt x="898" y="309"/>
                      </a:lnTo>
                      <a:lnTo>
                        <a:pt x="937" y="300"/>
                      </a:lnTo>
                      <a:lnTo>
                        <a:pt x="961" y="283"/>
                      </a:lnTo>
                      <a:lnTo>
                        <a:pt x="971" y="273"/>
                      </a:lnTo>
                      <a:lnTo>
                        <a:pt x="971" y="263"/>
                      </a:lnTo>
                      <a:lnTo>
                        <a:pt x="971" y="185"/>
                      </a:lnTo>
                      <a:lnTo>
                        <a:pt x="971" y="54"/>
                      </a:lnTo>
                      <a:lnTo>
                        <a:pt x="971" y="44"/>
                      </a:lnTo>
                      <a:lnTo>
                        <a:pt x="961" y="34"/>
                      </a:lnTo>
                      <a:lnTo>
                        <a:pt x="937" y="17"/>
                      </a:lnTo>
                      <a:lnTo>
                        <a:pt x="898" y="5"/>
                      </a:lnTo>
                      <a:lnTo>
                        <a:pt x="854" y="0"/>
                      </a:lnTo>
                      <a:lnTo>
                        <a:pt x="571" y="0"/>
                      </a:lnTo>
                      <a:lnTo>
                        <a:pt x="395" y="0"/>
                      </a:lnTo>
                      <a:lnTo>
                        <a:pt x="395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0239" name="Rectangle 15"/>
                <p:cNvSpPr>
                  <a:spLocks noChangeArrowheads="1"/>
                </p:cNvSpPr>
                <p:nvPr/>
              </p:nvSpPr>
              <p:spPr bwMode="auto">
                <a:xfrm>
                  <a:off x="2406" y="1143"/>
                  <a:ext cx="597" cy="20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200" b="1">
                      <a:solidFill>
                        <a:srgbClr val="FF0000"/>
                      </a:solidFill>
                    </a:rPr>
                    <a:t>Name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1946" y="1602"/>
                <a:ext cx="1307" cy="317"/>
                <a:chOff x="1946" y="1602"/>
                <a:chExt cx="1307" cy="317"/>
              </a:xfrm>
            </p:grpSpPr>
            <p:sp>
              <p:nvSpPr>
                <p:cNvPr id="1460241" name="Freeform 17"/>
                <p:cNvSpPr>
                  <a:spLocks/>
                </p:cNvSpPr>
                <p:nvPr/>
              </p:nvSpPr>
              <p:spPr bwMode="auto">
                <a:xfrm>
                  <a:off x="1946" y="1602"/>
                  <a:ext cx="1307" cy="317"/>
                </a:xfrm>
                <a:custGeom>
                  <a:avLst/>
                  <a:gdLst/>
                  <a:ahLst/>
                  <a:cxnLst>
                    <a:cxn ang="0">
                      <a:pos x="385" y="0"/>
                    </a:cxn>
                    <a:cxn ang="0">
                      <a:pos x="317" y="3"/>
                    </a:cxn>
                    <a:cxn ang="0">
                      <a:pos x="255" y="15"/>
                    </a:cxn>
                    <a:cxn ang="0">
                      <a:pos x="234" y="24"/>
                    </a:cxn>
                    <a:cxn ang="0">
                      <a:pos x="219" y="34"/>
                    </a:cxn>
                    <a:cxn ang="0">
                      <a:pos x="208" y="43"/>
                    </a:cxn>
                    <a:cxn ang="0">
                      <a:pos x="203" y="52"/>
                    </a:cxn>
                    <a:cxn ang="0">
                      <a:pos x="203" y="184"/>
                    </a:cxn>
                    <a:cxn ang="0">
                      <a:pos x="0" y="187"/>
                    </a:cxn>
                    <a:cxn ang="0">
                      <a:pos x="203" y="264"/>
                    </a:cxn>
                    <a:cxn ang="0">
                      <a:pos x="208" y="273"/>
                    </a:cxn>
                    <a:cxn ang="0">
                      <a:pos x="219" y="282"/>
                    </a:cxn>
                    <a:cxn ang="0">
                      <a:pos x="234" y="291"/>
                    </a:cxn>
                    <a:cxn ang="0">
                      <a:pos x="255" y="301"/>
                    </a:cxn>
                    <a:cxn ang="0">
                      <a:pos x="317" y="313"/>
                    </a:cxn>
                    <a:cxn ang="0">
                      <a:pos x="385" y="316"/>
                    </a:cxn>
                    <a:cxn ang="0">
                      <a:pos x="661" y="316"/>
                    </a:cxn>
                    <a:cxn ang="0">
                      <a:pos x="1119" y="316"/>
                    </a:cxn>
                    <a:cxn ang="0">
                      <a:pos x="1192" y="313"/>
                    </a:cxn>
                    <a:cxn ang="0">
                      <a:pos x="1254" y="301"/>
                    </a:cxn>
                    <a:cxn ang="0">
                      <a:pos x="1275" y="291"/>
                    </a:cxn>
                    <a:cxn ang="0">
                      <a:pos x="1290" y="282"/>
                    </a:cxn>
                    <a:cxn ang="0">
                      <a:pos x="1301" y="273"/>
                    </a:cxn>
                    <a:cxn ang="0">
                      <a:pos x="1306" y="264"/>
                    </a:cxn>
                    <a:cxn ang="0">
                      <a:pos x="1306" y="184"/>
                    </a:cxn>
                    <a:cxn ang="0">
                      <a:pos x="1306" y="52"/>
                    </a:cxn>
                    <a:cxn ang="0">
                      <a:pos x="1301" y="43"/>
                    </a:cxn>
                    <a:cxn ang="0">
                      <a:pos x="1290" y="34"/>
                    </a:cxn>
                    <a:cxn ang="0">
                      <a:pos x="1275" y="24"/>
                    </a:cxn>
                    <a:cxn ang="0">
                      <a:pos x="1254" y="15"/>
                    </a:cxn>
                    <a:cxn ang="0">
                      <a:pos x="1192" y="3"/>
                    </a:cxn>
                    <a:cxn ang="0">
                      <a:pos x="1119" y="0"/>
                    </a:cxn>
                    <a:cxn ang="0">
                      <a:pos x="661" y="0"/>
                    </a:cxn>
                    <a:cxn ang="0">
                      <a:pos x="385" y="0"/>
                    </a:cxn>
                    <a:cxn ang="0">
                      <a:pos x="385" y="0"/>
                    </a:cxn>
                  </a:cxnLst>
                  <a:rect l="0" t="0" r="r" b="b"/>
                  <a:pathLst>
                    <a:path w="1307" h="317">
                      <a:moveTo>
                        <a:pt x="385" y="0"/>
                      </a:moveTo>
                      <a:lnTo>
                        <a:pt x="317" y="3"/>
                      </a:lnTo>
                      <a:lnTo>
                        <a:pt x="255" y="15"/>
                      </a:lnTo>
                      <a:lnTo>
                        <a:pt x="234" y="24"/>
                      </a:lnTo>
                      <a:lnTo>
                        <a:pt x="219" y="34"/>
                      </a:lnTo>
                      <a:lnTo>
                        <a:pt x="208" y="43"/>
                      </a:lnTo>
                      <a:lnTo>
                        <a:pt x="203" y="52"/>
                      </a:lnTo>
                      <a:lnTo>
                        <a:pt x="203" y="184"/>
                      </a:lnTo>
                      <a:lnTo>
                        <a:pt x="0" y="187"/>
                      </a:lnTo>
                      <a:lnTo>
                        <a:pt x="203" y="264"/>
                      </a:lnTo>
                      <a:lnTo>
                        <a:pt x="208" y="273"/>
                      </a:lnTo>
                      <a:lnTo>
                        <a:pt x="219" y="282"/>
                      </a:lnTo>
                      <a:lnTo>
                        <a:pt x="234" y="291"/>
                      </a:lnTo>
                      <a:lnTo>
                        <a:pt x="255" y="301"/>
                      </a:lnTo>
                      <a:lnTo>
                        <a:pt x="317" y="313"/>
                      </a:lnTo>
                      <a:lnTo>
                        <a:pt x="385" y="316"/>
                      </a:lnTo>
                      <a:lnTo>
                        <a:pt x="661" y="316"/>
                      </a:lnTo>
                      <a:lnTo>
                        <a:pt x="1119" y="316"/>
                      </a:lnTo>
                      <a:lnTo>
                        <a:pt x="1192" y="313"/>
                      </a:lnTo>
                      <a:lnTo>
                        <a:pt x="1254" y="301"/>
                      </a:lnTo>
                      <a:lnTo>
                        <a:pt x="1275" y="291"/>
                      </a:lnTo>
                      <a:lnTo>
                        <a:pt x="1290" y="282"/>
                      </a:lnTo>
                      <a:lnTo>
                        <a:pt x="1301" y="273"/>
                      </a:lnTo>
                      <a:lnTo>
                        <a:pt x="1306" y="264"/>
                      </a:lnTo>
                      <a:lnTo>
                        <a:pt x="1306" y="184"/>
                      </a:lnTo>
                      <a:lnTo>
                        <a:pt x="1306" y="52"/>
                      </a:lnTo>
                      <a:lnTo>
                        <a:pt x="1301" y="43"/>
                      </a:lnTo>
                      <a:lnTo>
                        <a:pt x="1290" y="34"/>
                      </a:lnTo>
                      <a:lnTo>
                        <a:pt x="1275" y="24"/>
                      </a:lnTo>
                      <a:lnTo>
                        <a:pt x="1254" y="15"/>
                      </a:lnTo>
                      <a:lnTo>
                        <a:pt x="1192" y="3"/>
                      </a:lnTo>
                      <a:lnTo>
                        <a:pt x="1119" y="0"/>
                      </a:lnTo>
                      <a:lnTo>
                        <a:pt x="661" y="0"/>
                      </a:lnTo>
                      <a:lnTo>
                        <a:pt x="385" y="0"/>
                      </a:lnTo>
                      <a:lnTo>
                        <a:pt x="385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0242" name="Rectangle 18"/>
                <p:cNvSpPr>
                  <a:spLocks noChangeArrowheads="1"/>
                </p:cNvSpPr>
                <p:nvPr/>
              </p:nvSpPr>
              <p:spPr bwMode="auto">
                <a:xfrm>
                  <a:off x="2248" y="1657"/>
                  <a:ext cx="905" cy="2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200" b="1">
                      <a:solidFill>
                        <a:srgbClr val="FF0000"/>
                      </a:solidFill>
                    </a:rPr>
                    <a:t>Attributes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1835" y="2077"/>
                <a:ext cx="1500" cy="346"/>
                <a:chOff x="1835" y="2077"/>
                <a:chExt cx="1500" cy="346"/>
              </a:xfrm>
            </p:grpSpPr>
            <p:sp>
              <p:nvSpPr>
                <p:cNvPr id="1460244" name="Freeform 20"/>
                <p:cNvSpPr>
                  <a:spLocks/>
                </p:cNvSpPr>
                <p:nvPr/>
              </p:nvSpPr>
              <p:spPr bwMode="auto">
                <a:xfrm>
                  <a:off x="1835" y="2077"/>
                  <a:ext cx="1500" cy="346"/>
                </a:xfrm>
                <a:custGeom>
                  <a:avLst/>
                  <a:gdLst/>
                  <a:ahLst/>
                  <a:cxnLst>
                    <a:cxn ang="0">
                      <a:pos x="485" y="31"/>
                    </a:cxn>
                    <a:cxn ang="0">
                      <a:pos x="405" y="35"/>
                    </a:cxn>
                    <a:cxn ang="0">
                      <a:pos x="341" y="47"/>
                    </a:cxn>
                    <a:cxn ang="0">
                      <a:pos x="320" y="54"/>
                    </a:cxn>
                    <a:cxn ang="0">
                      <a:pos x="299" y="62"/>
                    </a:cxn>
                    <a:cxn ang="0">
                      <a:pos x="288" y="70"/>
                    </a:cxn>
                    <a:cxn ang="0">
                      <a:pos x="283" y="81"/>
                    </a:cxn>
                    <a:cxn ang="0">
                      <a:pos x="0" y="0"/>
                    </a:cxn>
                    <a:cxn ang="0">
                      <a:pos x="283" y="163"/>
                    </a:cxn>
                    <a:cxn ang="0">
                      <a:pos x="283" y="291"/>
                    </a:cxn>
                    <a:cxn ang="0">
                      <a:pos x="288" y="302"/>
                    </a:cxn>
                    <a:cxn ang="0">
                      <a:pos x="299" y="314"/>
                    </a:cxn>
                    <a:cxn ang="0">
                      <a:pos x="320" y="322"/>
                    </a:cxn>
                    <a:cxn ang="0">
                      <a:pos x="341" y="329"/>
                    </a:cxn>
                    <a:cxn ang="0">
                      <a:pos x="405" y="341"/>
                    </a:cxn>
                    <a:cxn ang="0">
                      <a:pos x="485" y="345"/>
                    </a:cxn>
                    <a:cxn ang="0">
                      <a:pos x="790" y="345"/>
                    </a:cxn>
                    <a:cxn ang="0">
                      <a:pos x="1296" y="345"/>
                    </a:cxn>
                    <a:cxn ang="0">
                      <a:pos x="1376" y="341"/>
                    </a:cxn>
                    <a:cxn ang="0">
                      <a:pos x="1440" y="329"/>
                    </a:cxn>
                    <a:cxn ang="0">
                      <a:pos x="1467" y="322"/>
                    </a:cxn>
                    <a:cxn ang="0">
                      <a:pos x="1483" y="314"/>
                    </a:cxn>
                    <a:cxn ang="0">
                      <a:pos x="1494" y="302"/>
                    </a:cxn>
                    <a:cxn ang="0">
                      <a:pos x="1499" y="291"/>
                    </a:cxn>
                    <a:cxn ang="0">
                      <a:pos x="1499" y="163"/>
                    </a:cxn>
                    <a:cxn ang="0">
                      <a:pos x="1499" y="81"/>
                    </a:cxn>
                    <a:cxn ang="0">
                      <a:pos x="1494" y="70"/>
                    </a:cxn>
                    <a:cxn ang="0">
                      <a:pos x="1483" y="62"/>
                    </a:cxn>
                    <a:cxn ang="0">
                      <a:pos x="1467" y="54"/>
                    </a:cxn>
                    <a:cxn ang="0">
                      <a:pos x="1440" y="47"/>
                    </a:cxn>
                    <a:cxn ang="0">
                      <a:pos x="1376" y="35"/>
                    </a:cxn>
                    <a:cxn ang="0">
                      <a:pos x="1296" y="31"/>
                    </a:cxn>
                    <a:cxn ang="0">
                      <a:pos x="790" y="31"/>
                    </a:cxn>
                    <a:cxn ang="0">
                      <a:pos x="485" y="31"/>
                    </a:cxn>
                    <a:cxn ang="0">
                      <a:pos x="485" y="31"/>
                    </a:cxn>
                  </a:cxnLst>
                  <a:rect l="0" t="0" r="r" b="b"/>
                  <a:pathLst>
                    <a:path w="1500" h="346">
                      <a:moveTo>
                        <a:pt x="485" y="31"/>
                      </a:moveTo>
                      <a:lnTo>
                        <a:pt x="405" y="35"/>
                      </a:lnTo>
                      <a:lnTo>
                        <a:pt x="341" y="47"/>
                      </a:lnTo>
                      <a:lnTo>
                        <a:pt x="320" y="54"/>
                      </a:lnTo>
                      <a:lnTo>
                        <a:pt x="299" y="62"/>
                      </a:lnTo>
                      <a:lnTo>
                        <a:pt x="288" y="70"/>
                      </a:lnTo>
                      <a:lnTo>
                        <a:pt x="283" y="81"/>
                      </a:lnTo>
                      <a:lnTo>
                        <a:pt x="0" y="0"/>
                      </a:lnTo>
                      <a:lnTo>
                        <a:pt x="283" y="163"/>
                      </a:lnTo>
                      <a:lnTo>
                        <a:pt x="283" y="291"/>
                      </a:lnTo>
                      <a:lnTo>
                        <a:pt x="288" y="302"/>
                      </a:lnTo>
                      <a:lnTo>
                        <a:pt x="299" y="314"/>
                      </a:lnTo>
                      <a:lnTo>
                        <a:pt x="320" y="322"/>
                      </a:lnTo>
                      <a:lnTo>
                        <a:pt x="341" y="329"/>
                      </a:lnTo>
                      <a:lnTo>
                        <a:pt x="405" y="341"/>
                      </a:lnTo>
                      <a:lnTo>
                        <a:pt x="485" y="345"/>
                      </a:lnTo>
                      <a:lnTo>
                        <a:pt x="790" y="345"/>
                      </a:lnTo>
                      <a:lnTo>
                        <a:pt x="1296" y="345"/>
                      </a:lnTo>
                      <a:lnTo>
                        <a:pt x="1376" y="341"/>
                      </a:lnTo>
                      <a:lnTo>
                        <a:pt x="1440" y="329"/>
                      </a:lnTo>
                      <a:lnTo>
                        <a:pt x="1467" y="322"/>
                      </a:lnTo>
                      <a:lnTo>
                        <a:pt x="1483" y="314"/>
                      </a:lnTo>
                      <a:lnTo>
                        <a:pt x="1494" y="302"/>
                      </a:lnTo>
                      <a:lnTo>
                        <a:pt x="1499" y="291"/>
                      </a:lnTo>
                      <a:lnTo>
                        <a:pt x="1499" y="163"/>
                      </a:lnTo>
                      <a:lnTo>
                        <a:pt x="1499" y="81"/>
                      </a:lnTo>
                      <a:lnTo>
                        <a:pt x="1494" y="70"/>
                      </a:lnTo>
                      <a:lnTo>
                        <a:pt x="1483" y="62"/>
                      </a:lnTo>
                      <a:lnTo>
                        <a:pt x="1467" y="54"/>
                      </a:lnTo>
                      <a:lnTo>
                        <a:pt x="1440" y="47"/>
                      </a:lnTo>
                      <a:lnTo>
                        <a:pt x="1376" y="35"/>
                      </a:lnTo>
                      <a:lnTo>
                        <a:pt x="1296" y="31"/>
                      </a:lnTo>
                      <a:lnTo>
                        <a:pt x="790" y="31"/>
                      </a:lnTo>
                      <a:lnTo>
                        <a:pt x="485" y="31"/>
                      </a:lnTo>
                      <a:lnTo>
                        <a:pt x="485" y="31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0245" name="Rectangle 21"/>
                <p:cNvSpPr>
                  <a:spLocks noChangeArrowheads="1"/>
                </p:cNvSpPr>
                <p:nvPr/>
              </p:nvSpPr>
              <p:spPr bwMode="auto">
                <a:xfrm>
                  <a:off x="2228" y="2160"/>
                  <a:ext cx="991" cy="20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200" b="1">
                      <a:solidFill>
                        <a:srgbClr val="FF0000"/>
                      </a:solidFill>
                    </a:rPr>
                    <a:t>Operations</a:t>
                  </a:r>
                </a:p>
              </p:txBody>
            </p:sp>
          </p:grp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312" y="3168"/>
              <a:ext cx="1488" cy="1056"/>
              <a:chOff x="1149" y="940"/>
              <a:chExt cx="2412" cy="1025"/>
            </a:xfrm>
          </p:grpSpPr>
          <p:sp>
            <p:nvSpPr>
              <p:cNvPr id="1460247" name="Rectangle 23"/>
              <p:cNvSpPr>
                <a:spLocks noChangeArrowheads="1"/>
              </p:cNvSpPr>
              <p:nvPr/>
            </p:nvSpPr>
            <p:spPr bwMode="auto">
              <a:xfrm>
                <a:off x="1201" y="1185"/>
                <a:ext cx="2188" cy="4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  <a:latin typeface="Courier New" charset="0"/>
                  </a:rPr>
                  <a:t>zone2price = {</a:t>
                </a:r>
              </a:p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  <a:latin typeface="Courier New" charset="0"/>
                  </a:rPr>
                  <a:t>{‘1’, .20},</a:t>
                </a:r>
                <a:br>
                  <a:rPr lang="en-US" sz="1000" b="1">
                    <a:solidFill>
                      <a:srgbClr val="000000"/>
                    </a:solidFill>
                    <a:latin typeface="Courier New" charset="0"/>
                  </a:rPr>
                </a:br>
                <a:r>
                  <a:rPr lang="en-US" sz="1000" b="1">
                    <a:solidFill>
                      <a:srgbClr val="000000"/>
                    </a:solidFill>
                    <a:latin typeface="Courier New" charset="0"/>
                  </a:rPr>
                  <a:t>{‘2’, .40},</a:t>
                </a:r>
              </a:p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  <a:latin typeface="Courier New" charset="0"/>
                  </a:rPr>
                  <a:t>{‘3’, .60}}</a:t>
                </a:r>
              </a:p>
            </p:txBody>
          </p:sp>
          <p:sp>
            <p:nvSpPr>
              <p:cNvPr id="1460248" name="Rectangle 24"/>
              <p:cNvSpPr>
                <a:spLocks noChangeArrowheads="1"/>
              </p:cNvSpPr>
              <p:nvPr/>
            </p:nvSpPr>
            <p:spPr bwMode="auto">
              <a:xfrm>
                <a:off x="1180" y="1035"/>
                <a:ext cx="2352" cy="9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000" b="1" u="sng">
                    <a:solidFill>
                      <a:srgbClr val="000000"/>
                    </a:solidFill>
                    <a:latin typeface="Courier New" charset="0"/>
                  </a:rPr>
                  <a:t>tariff_1974:TarifSchedule</a:t>
                </a:r>
              </a:p>
            </p:txBody>
          </p: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1149" y="940"/>
                <a:ext cx="2412" cy="1025"/>
                <a:chOff x="1149" y="940"/>
                <a:chExt cx="2412" cy="1025"/>
              </a:xfrm>
            </p:grpSpPr>
            <p:sp>
              <p:nvSpPr>
                <p:cNvPr id="1460250" name="Rectangle 26"/>
                <p:cNvSpPr>
                  <a:spLocks noChangeArrowheads="1"/>
                </p:cNvSpPr>
                <p:nvPr/>
              </p:nvSpPr>
              <p:spPr bwMode="auto">
                <a:xfrm>
                  <a:off x="1149" y="940"/>
                  <a:ext cx="2412" cy="284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0251" name="Rectangle 27"/>
                <p:cNvSpPr>
                  <a:spLocks noChangeArrowheads="1"/>
                </p:cNvSpPr>
                <p:nvPr/>
              </p:nvSpPr>
              <p:spPr bwMode="auto">
                <a:xfrm>
                  <a:off x="1149" y="1225"/>
                  <a:ext cx="2412" cy="7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460252" name="AutoShape 28"/>
            <p:cNvSpPr>
              <a:spLocks noChangeArrowheads="1"/>
            </p:cNvSpPr>
            <p:nvPr/>
          </p:nvSpPr>
          <p:spPr bwMode="auto">
            <a:xfrm>
              <a:off x="2928" y="2832"/>
              <a:ext cx="240" cy="720"/>
            </a:xfrm>
            <a:prstGeom prst="curvedRightArrow">
              <a:avLst>
                <a:gd name="adj1" fmla="val 60000"/>
                <a:gd name="adj2" fmla="val 120000"/>
                <a:gd name="adj3" fmla="val 33333"/>
              </a:avLst>
            </a:prstGeom>
            <a:solidFill>
              <a:srgbClr val="C6C6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60253" name="Rectangle 29"/>
          <p:cNvSpPr>
            <a:spLocks noChangeArrowheads="1"/>
          </p:cNvSpPr>
          <p:nvPr/>
        </p:nvSpPr>
        <p:spPr bwMode="auto">
          <a:xfrm>
            <a:off x="4191000" y="3200400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rgbClr val="FF0000"/>
                </a:solidFill>
                <a:latin typeface="Tahoma" charset="0"/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179831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Diagram: Multiplicity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2590800"/>
            <a:ext cx="8286750" cy="4402138"/>
            <a:chOff x="182" y="826"/>
            <a:chExt cx="5220" cy="2773"/>
          </a:xfrm>
        </p:grpSpPr>
        <p:sp>
          <p:nvSpPr>
            <p:cNvPr id="1462276" name="Rectangle 4"/>
            <p:cNvSpPr>
              <a:spLocks noChangeArrowheads="1"/>
            </p:cNvSpPr>
            <p:nvPr/>
          </p:nvSpPr>
          <p:spPr bwMode="auto">
            <a:xfrm>
              <a:off x="3001" y="1900"/>
              <a:ext cx="995" cy="18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277" name="Rectangle 5"/>
            <p:cNvSpPr>
              <a:spLocks noChangeArrowheads="1"/>
            </p:cNvSpPr>
            <p:nvPr/>
          </p:nvSpPr>
          <p:spPr bwMode="auto">
            <a:xfrm>
              <a:off x="3271" y="1968"/>
              <a:ext cx="35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000000"/>
                  </a:solidFill>
                </a:rPr>
                <a:t>Battery</a:t>
              </a:r>
            </a:p>
            <a:p>
              <a:pPr algn="l" eaLnBrk="0" hangingPunct="0"/>
              <a:r>
                <a:rPr lang="en-US" sz="1300" b="1">
                  <a:solidFill>
                    <a:srgbClr val="000000"/>
                  </a:solidFill>
                </a:rPr>
                <a:t>load()</a:t>
              </a:r>
            </a:p>
          </p:txBody>
        </p:sp>
        <p:sp>
          <p:nvSpPr>
            <p:cNvPr id="1462278" name="Freeform 6"/>
            <p:cNvSpPr>
              <a:spLocks/>
            </p:cNvSpPr>
            <p:nvPr/>
          </p:nvSpPr>
          <p:spPr bwMode="auto">
            <a:xfrm>
              <a:off x="2135" y="1588"/>
              <a:ext cx="596" cy="314"/>
            </a:xfrm>
            <a:custGeom>
              <a:avLst/>
              <a:gdLst/>
              <a:ahLst/>
              <a:cxnLst>
                <a:cxn ang="0">
                  <a:pos x="0" y="313"/>
                </a:cxn>
                <a:cxn ang="0">
                  <a:pos x="0" y="240"/>
                </a:cxn>
                <a:cxn ang="0">
                  <a:pos x="595" y="240"/>
                </a:cxn>
                <a:cxn ang="0">
                  <a:pos x="595" y="0"/>
                </a:cxn>
              </a:cxnLst>
              <a:rect l="0" t="0" r="r" b="b"/>
              <a:pathLst>
                <a:path w="596" h="314">
                  <a:moveTo>
                    <a:pt x="0" y="313"/>
                  </a:moveTo>
                  <a:lnTo>
                    <a:pt x="0" y="240"/>
                  </a:lnTo>
                  <a:lnTo>
                    <a:pt x="595" y="240"/>
                  </a:lnTo>
                  <a:lnTo>
                    <a:pt x="595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279" name="Rectangle 7"/>
            <p:cNvSpPr>
              <a:spLocks noChangeArrowheads="1"/>
            </p:cNvSpPr>
            <p:nvPr/>
          </p:nvSpPr>
          <p:spPr bwMode="auto">
            <a:xfrm>
              <a:off x="2391" y="1610"/>
              <a:ext cx="58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62280" name="Rectangle 8"/>
            <p:cNvSpPr>
              <a:spLocks noChangeArrowheads="1"/>
            </p:cNvSpPr>
            <p:nvPr/>
          </p:nvSpPr>
          <p:spPr bwMode="auto">
            <a:xfrm>
              <a:off x="752" y="1757"/>
              <a:ext cx="62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000000"/>
                  </a:solidFill>
                  <a:latin typeface="Courier New" charset="0"/>
                </a:rPr>
                <a:t>2</a:t>
              </a:r>
            </a:p>
          </p:txBody>
        </p:sp>
        <p:sp>
          <p:nvSpPr>
            <p:cNvPr id="1462281" name="Rectangle 9"/>
            <p:cNvSpPr>
              <a:spLocks noChangeArrowheads="1"/>
            </p:cNvSpPr>
            <p:nvPr/>
          </p:nvSpPr>
          <p:spPr bwMode="auto">
            <a:xfrm>
              <a:off x="4293" y="1900"/>
              <a:ext cx="994" cy="19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282" name="Rectangle 10"/>
            <p:cNvSpPr>
              <a:spLocks noChangeArrowheads="1"/>
            </p:cNvSpPr>
            <p:nvPr/>
          </p:nvSpPr>
          <p:spPr bwMode="auto">
            <a:xfrm>
              <a:off x="4666" y="1968"/>
              <a:ext cx="27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000000"/>
                  </a:solidFill>
                </a:rPr>
                <a:t>Time</a:t>
              </a:r>
            </a:p>
            <a:p>
              <a:pPr algn="l" eaLnBrk="0" hangingPunct="0"/>
              <a:r>
                <a:rPr lang="en-US" sz="1300" b="1">
                  <a:solidFill>
                    <a:srgbClr val="000000"/>
                  </a:solidFill>
                </a:rPr>
                <a:t>now()</a:t>
              </a:r>
            </a:p>
          </p:txBody>
        </p:sp>
        <p:sp>
          <p:nvSpPr>
            <p:cNvPr id="1462283" name="Rectangle 11"/>
            <p:cNvSpPr>
              <a:spLocks noChangeArrowheads="1"/>
            </p:cNvSpPr>
            <p:nvPr/>
          </p:nvSpPr>
          <p:spPr bwMode="auto">
            <a:xfrm>
              <a:off x="395" y="1905"/>
              <a:ext cx="994" cy="20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284" name="Rectangle 12"/>
            <p:cNvSpPr>
              <a:spLocks noChangeArrowheads="1"/>
            </p:cNvSpPr>
            <p:nvPr/>
          </p:nvSpPr>
          <p:spPr bwMode="auto">
            <a:xfrm>
              <a:off x="574" y="1968"/>
              <a:ext cx="592" cy="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000000"/>
                  </a:solidFill>
                </a:rPr>
                <a:t>PushButton</a:t>
              </a:r>
            </a:p>
            <a:p>
              <a:pPr algn="l" eaLnBrk="0" hangingPunct="0"/>
              <a:r>
                <a:rPr lang="en-US" sz="1300" b="1">
                  <a:solidFill>
                    <a:srgbClr val="000000"/>
                  </a:solidFill>
                </a:rPr>
                <a:t>state</a:t>
              </a:r>
            </a:p>
            <a:p>
              <a:pPr algn="l" eaLnBrk="0" hangingPunct="0"/>
              <a:r>
                <a:rPr lang="en-US" sz="1300" b="1">
                  <a:solidFill>
                    <a:srgbClr val="000000"/>
                  </a:solidFill>
                </a:rPr>
                <a:t>push()</a:t>
              </a:r>
              <a:br>
                <a:rPr lang="en-US" sz="1300" b="1">
                  <a:solidFill>
                    <a:srgbClr val="000000"/>
                  </a:solidFill>
                </a:rPr>
              </a:br>
              <a:r>
                <a:rPr lang="en-US" sz="1300" b="1">
                  <a:solidFill>
                    <a:srgbClr val="000000"/>
                  </a:solidFill>
                </a:rPr>
                <a:t>release()</a:t>
              </a:r>
            </a:p>
          </p:txBody>
        </p:sp>
        <p:sp>
          <p:nvSpPr>
            <p:cNvPr id="1462285" name="Freeform 13"/>
            <p:cNvSpPr>
              <a:spLocks/>
            </p:cNvSpPr>
            <p:nvPr/>
          </p:nvSpPr>
          <p:spPr bwMode="auto">
            <a:xfrm>
              <a:off x="862" y="1577"/>
              <a:ext cx="1619" cy="330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0" y="198"/>
                </a:cxn>
                <a:cxn ang="0">
                  <a:pos x="1618" y="198"/>
                </a:cxn>
                <a:cxn ang="0">
                  <a:pos x="1618" y="0"/>
                </a:cxn>
              </a:cxnLst>
              <a:rect l="0" t="0" r="r" b="b"/>
              <a:pathLst>
                <a:path w="1619" h="330">
                  <a:moveTo>
                    <a:pt x="0" y="329"/>
                  </a:moveTo>
                  <a:lnTo>
                    <a:pt x="0" y="198"/>
                  </a:lnTo>
                  <a:lnTo>
                    <a:pt x="1618" y="198"/>
                  </a:lnTo>
                  <a:lnTo>
                    <a:pt x="1618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286" name="Rectangle 14"/>
            <p:cNvSpPr>
              <a:spLocks noChangeArrowheads="1"/>
            </p:cNvSpPr>
            <p:nvPr/>
          </p:nvSpPr>
          <p:spPr bwMode="auto">
            <a:xfrm>
              <a:off x="2662" y="1610"/>
              <a:ext cx="58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62287" name="Rectangle 15"/>
            <p:cNvSpPr>
              <a:spLocks noChangeArrowheads="1"/>
            </p:cNvSpPr>
            <p:nvPr/>
          </p:nvSpPr>
          <p:spPr bwMode="auto">
            <a:xfrm>
              <a:off x="2025" y="1774"/>
              <a:ext cx="58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62288" name="Freeform 16"/>
            <p:cNvSpPr>
              <a:spLocks/>
            </p:cNvSpPr>
            <p:nvPr/>
          </p:nvSpPr>
          <p:spPr bwMode="auto">
            <a:xfrm>
              <a:off x="2918" y="1588"/>
              <a:ext cx="596" cy="303"/>
            </a:xfrm>
            <a:custGeom>
              <a:avLst/>
              <a:gdLst/>
              <a:ahLst/>
              <a:cxnLst>
                <a:cxn ang="0">
                  <a:pos x="595" y="302"/>
                </a:cxn>
                <a:cxn ang="0">
                  <a:pos x="595" y="229"/>
                </a:cxn>
                <a:cxn ang="0">
                  <a:pos x="0" y="229"/>
                </a:cxn>
                <a:cxn ang="0">
                  <a:pos x="0" y="0"/>
                </a:cxn>
              </a:cxnLst>
              <a:rect l="0" t="0" r="r" b="b"/>
              <a:pathLst>
                <a:path w="596" h="303">
                  <a:moveTo>
                    <a:pt x="595" y="302"/>
                  </a:moveTo>
                  <a:lnTo>
                    <a:pt x="595" y="229"/>
                  </a:lnTo>
                  <a:lnTo>
                    <a:pt x="0" y="229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289" name="Rectangle 17"/>
            <p:cNvSpPr>
              <a:spLocks noChangeArrowheads="1"/>
            </p:cNvSpPr>
            <p:nvPr/>
          </p:nvSpPr>
          <p:spPr bwMode="auto">
            <a:xfrm>
              <a:off x="3205" y="1603"/>
              <a:ext cx="58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62290" name="Rectangle 18"/>
            <p:cNvSpPr>
              <a:spLocks noChangeArrowheads="1"/>
            </p:cNvSpPr>
            <p:nvPr/>
          </p:nvSpPr>
          <p:spPr bwMode="auto">
            <a:xfrm>
              <a:off x="4844" y="1770"/>
              <a:ext cx="58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62291" name="Freeform 19"/>
            <p:cNvSpPr>
              <a:spLocks/>
            </p:cNvSpPr>
            <p:nvPr/>
          </p:nvSpPr>
          <p:spPr bwMode="auto">
            <a:xfrm>
              <a:off x="3169" y="1577"/>
              <a:ext cx="1619" cy="314"/>
            </a:xfrm>
            <a:custGeom>
              <a:avLst/>
              <a:gdLst/>
              <a:ahLst/>
              <a:cxnLst>
                <a:cxn ang="0">
                  <a:pos x="1618" y="313"/>
                </a:cxn>
                <a:cxn ang="0">
                  <a:pos x="1618" y="188"/>
                </a:cxn>
                <a:cxn ang="0">
                  <a:pos x="0" y="188"/>
                </a:cxn>
                <a:cxn ang="0">
                  <a:pos x="0" y="0"/>
                </a:cxn>
              </a:cxnLst>
              <a:rect l="0" t="0" r="r" b="b"/>
              <a:pathLst>
                <a:path w="1619" h="314">
                  <a:moveTo>
                    <a:pt x="1618" y="313"/>
                  </a:moveTo>
                  <a:lnTo>
                    <a:pt x="1618" y="188"/>
                  </a:lnTo>
                  <a:lnTo>
                    <a:pt x="0" y="188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292" name="Rectangle 20"/>
            <p:cNvSpPr>
              <a:spLocks noChangeArrowheads="1"/>
            </p:cNvSpPr>
            <p:nvPr/>
          </p:nvSpPr>
          <p:spPr bwMode="auto">
            <a:xfrm>
              <a:off x="2954" y="1603"/>
              <a:ext cx="58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62293" name="Rectangle 21"/>
            <p:cNvSpPr>
              <a:spLocks noChangeArrowheads="1"/>
            </p:cNvSpPr>
            <p:nvPr/>
          </p:nvSpPr>
          <p:spPr bwMode="auto">
            <a:xfrm>
              <a:off x="3570" y="1770"/>
              <a:ext cx="58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462294" name="Rectangle 22"/>
            <p:cNvSpPr>
              <a:spLocks noChangeArrowheads="1"/>
            </p:cNvSpPr>
            <p:nvPr/>
          </p:nvSpPr>
          <p:spPr bwMode="auto">
            <a:xfrm>
              <a:off x="395" y="2105"/>
              <a:ext cx="994" cy="11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295" name="Rectangle 23"/>
            <p:cNvSpPr>
              <a:spLocks noChangeArrowheads="1"/>
            </p:cNvSpPr>
            <p:nvPr/>
          </p:nvSpPr>
          <p:spPr bwMode="auto">
            <a:xfrm>
              <a:off x="395" y="2220"/>
              <a:ext cx="994" cy="27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296" name="Rectangle 24"/>
            <p:cNvSpPr>
              <a:spLocks noChangeArrowheads="1"/>
            </p:cNvSpPr>
            <p:nvPr/>
          </p:nvSpPr>
          <p:spPr bwMode="auto">
            <a:xfrm>
              <a:off x="1719" y="2074"/>
              <a:ext cx="982" cy="8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000000"/>
                  </a:solidFill>
                </a:rPr>
                <a:t>blinkIdx</a:t>
              </a:r>
            </a:p>
            <a:p>
              <a:pPr algn="l" eaLnBrk="0" hangingPunct="0"/>
              <a:r>
                <a:rPr lang="en-US" sz="1300" b="1">
                  <a:solidFill>
                    <a:srgbClr val="000000"/>
                  </a:solidFill>
                </a:rPr>
                <a:t>blinkSeconds()</a:t>
              </a:r>
            </a:p>
            <a:p>
              <a:pPr algn="l" eaLnBrk="0" hangingPunct="0"/>
              <a:r>
                <a:rPr lang="en-US" sz="1300" b="1">
                  <a:solidFill>
                    <a:srgbClr val="000000"/>
                  </a:solidFill>
                </a:rPr>
                <a:t>blinkMinutes()</a:t>
              </a:r>
            </a:p>
            <a:p>
              <a:pPr algn="l" eaLnBrk="0" hangingPunct="0"/>
              <a:r>
                <a:rPr lang="en-US" sz="1300" b="1">
                  <a:solidFill>
                    <a:srgbClr val="000000"/>
                  </a:solidFill>
                </a:rPr>
                <a:t>blinkHours()</a:t>
              </a:r>
            </a:p>
            <a:p>
              <a:pPr algn="l" eaLnBrk="0" hangingPunct="0"/>
              <a:r>
                <a:rPr lang="en-US" sz="1300" b="1">
                  <a:solidFill>
                    <a:srgbClr val="000000"/>
                  </a:solidFill>
                </a:rPr>
                <a:t>stopBlinking()</a:t>
              </a:r>
            </a:p>
            <a:p>
              <a:pPr algn="l" eaLnBrk="0" hangingPunct="0"/>
              <a:r>
                <a:rPr lang="en-US" sz="1300" b="1">
                  <a:solidFill>
                    <a:srgbClr val="000000"/>
                  </a:solidFill>
                </a:rPr>
                <a:t>referesh()</a:t>
              </a:r>
            </a:p>
          </p:txBody>
        </p:sp>
        <p:sp>
          <p:nvSpPr>
            <p:cNvPr id="1462297" name="Rectangle 25"/>
            <p:cNvSpPr>
              <a:spLocks noChangeArrowheads="1"/>
            </p:cNvSpPr>
            <p:nvPr/>
          </p:nvSpPr>
          <p:spPr bwMode="auto">
            <a:xfrm>
              <a:off x="1693" y="1900"/>
              <a:ext cx="991" cy="20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298" name="Rectangle 26"/>
            <p:cNvSpPr>
              <a:spLocks noChangeArrowheads="1"/>
            </p:cNvSpPr>
            <p:nvPr/>
          </p:nvSpPr>
          <p:spPr bwMode="auto">
            <a:xfrm>
              <a:off x="1876" y="1968"/>
              <a:ext cx="585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000000"/>
                  </a:solidFill>
                </a:rPr>
                <a:t>LCDDisplay</a:t>
              </a:r>
            </a:p>
          </p:txBody>
        </p:sp>
        <p:sp>
          <p:nvSpPr>
            <p:cNvPr id="1462299" name="Rectangle 27"/>
            <p:cNvSpPr>
              <a:spLocks noChangeArrowheads="1"/>
            </p:cNvSpPr>
            <p:nvPr/>
          </p:nvSpPr>
          <p:spPr bwMode="auto">
            <a:xfrm>
              <a:off x="1693" y="2103"/>
              <a:ext cx="991" cy="11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300" name="Rectangle 28"/>
            <p:cNvSpPr>
              <a:spLocks noChangeArrowheads="1"/>
            </p:cNvSpPr>
            <p:nvPr/>
          </p:nvSpPr>
          <p:spPr bwMode="auto">
            <a:xfrm>
              <a:off x="1693" y="2220"/>
              <a:ext cx="991" cy="65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301" name="Rectangle 29"/>
            <p:cNvSpPr>
              <a:spLocks noChangeArrowheads="1"/>
            </p:cNvSpPr>
            <p:nvPr/>
          </p:nvSpPr>
          <p:spPr bwMode="auto">
            <a:xfrm>
              <a:off x="3001" y="2083"/>
              <a:ext cx="994" cy="13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302" name="Rectangle 30"/>
            <p:cNvSpPr>
              <a:spLocks noChangeArrowheads="1"/>
            </p:cNvSpPr>
            <p:nvPr/>
          </p:nvSpPr>
          <p:spPr bwMode="auto">
            <a:xfrm>
              <a:off x="4293" y="2095"/>
              <a:ext cx="994" cy="11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303" name="Rectangle 31"/>
            <p:cNvSpPr>
              <a:spLocks noChangeArrowheads="1"/>
            </p:cNvSpPr>
            <p:nvPr/>
          </p:nvSpPr>
          <p:spPr bwMode="auto">
            <a:xfrm>
              <a:off x="2354" y="1346"/>
              <a:ext cx="993" cy="24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304" name="Rectangle 32"/>
            <p:cNvSpPr>
              <a:spLocks noChangeArrowheads="1"/>
            </p:cNvSpPr>
            <p:nvPr/>
          </p:nvSpPr>
          <p:spPr bwMode="auto">
            <a:xfrm>
              <a:off x="2505" y="1415"/>
              <a:ext cx="654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000000"/>
                  </a:solidFill>
                </a:rPr>
                <a:t>SimpleWatch</a:t>
              </a:r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391" y="826"/>
              <a:ext cx="678" cy="380"/>
              <a:chOff x="3391" y="826"/>
              <a:chExt cx="678" cy="380"/>
            </a:xfrm>
          </p:grpSpPr>
          <p:sp>
            <p:nvSpPr>
              <p:cNvPr id="1462306" name="Freeform 34"/>
              <p:cNvSpPr>
                <a:spLocks/>
              </p:cNvSpPr>
              <p:nvPr/>
            </p:nvSpPr>
            <p:spPr bwMode="auto">
              <a:xfrm>
                <a:off x="3391" y="826"/>
                <a:ext cx="678" cy="380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72" y="5"/>
                  </a:cxn>
                  <a:cxn ang="0">
                    <a:pos x="33" y="15"/>
                  </a:cxn>
                  <a:cxn ang="0">
                    <a:pos x="7" y="33"/>
                  </a:cxn>
                  <a:cxn ang="0">
                    <a:pos x="0" y="54"/>
                  </a:cxn>
                  <a:cxn ang="0">
                    <a:pos x="0" y="183"/>
                  </a:cxn>
                  <a:cxn ang="0">
                    <a:pos x="0" y="262"/>
                  </a:cxn>
                  <a:cxn ang="0">
                    <a:pos x="7" y="282"/>
                  </a:cxn>
                  <a:cxn ang="0">
                    <a:pos x="33" y="300"/>
                  </a:cxn>
                  <a:cxn ang="0">
                    <a:pos x="72" y="310"/>
                  </a:cxn>
                  <a:cxn ang="0">
                    <a:pos x="111" y="315"/>
                  </a:cxn>
                  <a:cxn ang="0">
                    <a:pos x="39" y="379"/>
                  </a:cxn>
                  <a:cxn ang="0">
                    <a:pos x="280" y="315"/>
                  </a:cxn>
                  <a:cxn ang="0">
                    <a:pos x="560" y="315"/>
                  </a:cxn>
                  <a:cxn ang="0">
                    <a:pos x="605" y="310"/>
                  </a:cxn>
                  <a:cxn ang="0">
                    <a:pos x="644" y="300"/>
                  </a:cxn>
                  <a:cxn ang="0">
                    <a:pos x="670" y="282"/>
                  </a:cxn>
                  <a:cxn ang="0">
                    <a:pos x="677" y="262"/>
                  </a:cxn>
                  <a:cxn ang="0">
                    <a:pos x="677" y="183"/>
                  </a:cxn>
                  <a:cxn ang="0">
                    <a:pos x="677" y="54"/>
                  </a:cxn>
                  <a:cxn ang="0">
                    <a:pos x="670" y="33"/>
                  </a:cxn>
                  <a:cxn ang="0">
                    <a:pos x="644" y="15"/>
                  </a:cxn>
                  <a:cxn ang="0">
                    <a:pos x="605" y="5"/>
                  </a:cxn>
                  <a:cxn ang="0">
                    <a:pos x="560" y="0"/>
                  </a:cxn>
                  <a:cxn ang="0">
                    <a:pos x="280" y="0"/>
                  </a:cxn>
                  <a:cxn ang="0">
                    <a:pos x="111" y="0"/>
                  </a:cxn>
                  <a:cxn ang="0">
                    <a:pos x="111" y="0"/>
                  </a:cxn>
                </a:cxnLst>
                <a:rect l="0" t="0" r="r" b="b"/>
                <a:pathLst>
                  <a:path w="678" h="380">
                    <a:moveTo>
                      <a:pt x="111" y="0"/>
                    </a:moveTo>
                    <a:lnTo>
                      <a:pt x="72" y="5"/>
                    </a:lnTo>
                    <a:lnTo>
                      <a:pt x="33" y="15"/>
                    </a:lnTo>
                    <a:lnTo>
                      <a:pt x="7" y="33"/>
                    </a:lnTo>
                    <a:lnTo>
                      <a:pt x="0" y="54"/>
                    </a:lnTo>
                    <a:lnTo>
                      <a:pt x="0" y="183"/>
                    </a:lnTo>
                    <a:lnTo>
                      <a:pt x="0" y="262"/>
                    </a:lnTo>
                    <a:lnTo>
                      <a:pt x="7" y="282"/>
                    </a:lnTo>
                    <a:lnTo>
                      <a:pt x="33" y="300"/>
                    </a:lnTo>
                    <a:lnTo>
                      <a:pt x="72" y="310"/>
                    </a:lnTo>
                    <a:lnTo>
                      <a:pt x="111" y="315"/>
                    </a:lnTo>
                    <a:lnTo>
                      <a:pt x="39" y="379"/>
                    </a:lnTo>
                    <a:lnTo>
                      <a:pt x="280" y="315"/>
                    </a:lnTo>
                    <a:lnTo>
                      <a:pt x="560" y="315"/>
                    </a:lnTo>
                    <a:lnTo>
                      <a:pt x="605" y="310"/>
                    </a:lnTo>
                    <a:lnTo>
                      <a:pt x="644" y="300"/>
                    </a:lnTo>
                    <a:lnTo>
                      <a:pt x="670" y="282"/>
                    </a:lnTo>
                    <a:lnTo>
                      <a:pt x="677" y="262"/>
                    </a:lnTo>
                    <a:lnTo>
                      <a:pt x="677" y="183"/>
                    </a:lnTo>
                    <a:lnTo>
                      <a:pt x="677" y="54"/>
                    </a:lnTo>
                    <a:lnTo>
                      <a:pt x="670" y="33"/>
                    </a:lnTo>
                    <a:lnTo>
                      <a:pt x="644" y="15"/>
                    </a:lnTo>
                    <a:lnTo>
                      <a:pt x="605" y="5"/>
                    </a:lnTo>
                    <a:lnTo>
                      <a:pt x="560" y="0"/>
                    </a:lnTo>
                    <a:lnTo>
                      <a:pt x="280" y="0"/>
                    </a:lnTo>
                    <a:lnTo>
                      <a:pt x="111" y="0"/>
                    </a:lnTo>
                    <a:lnTo>
                      <a:pt x="111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307" name="Rectangle 35"/>
              <p:cNvSpPr>
                <a:spLocks noChangeArrowheads="1"/>
              </p:cNvSpPr>
              <p:nvPr/>
            </p:nvSpPr>
            <p:spPr bwMode="auto">
              <a:xfrm>
                <a:off x="3415" y="859"/>
                <a:ext cx="548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000" b="1" dirty="0">
                    <a:solidFill>
                      <a:srgbClr val="800000"/>
                    </a:solidFill>
                  </a:rPr>
                  <a:t>Class</a:t>
                </a:r>
              </a:p>
            </p:txBody>
          </p:sp>
        </p:grpSp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4105" y="1325"/>
              <a:ext cx="1297" cy="390"/>
              <a:chOff x="4105" y="1325"/>
              <a:chExt cx="1297" cy="390"/>
            </a:xfrm>
          </p:grpSpPr>
          <p:sp>
            <p:nvSpPr>
              <p:cNvPr id="1462309" name="Freeform 37"/>
              <p:cNvSpPr>
                <a:spLocks/>
              </p:cNvSpPr>
              <p:nvPr/>
            </p:nvSpPr>
            <p:spPr bwMode="auto">
              <a:xfrm>
                <a:off x="4105" y="1325"/>
                <a:ext cx="1297" cy="390"/>
              </a:xfrm>
              <a:custGeom>
                <a:avLst/>
                <a:gdLst/>
                <a:ahLst/>
                <a:cxnLst>
                  <a:cxn ang="0">
                    <a:pos x="216" y="0"/>
                  </a:cxn>
                  <a:cxn ang="0">
                    <a:pos x="129" y="3"/>
                  </a:cxn>
                  <a:cxn ang="0">
                    <a:pos x="60" y="13"/>
                  </a:cxn>
                  <a:cxn ang="0">
                    <a:pos x="17" y="30"/>
                  </a:cxn>
                  <a:cxn ang="0">
                    <a:pos x="8" y="40"/>
                  </a:cxn>
                  <a:cxn ang="0">
                    <a:pos x="0" y="50"/>
                  </a:cxn>
                  <a:cxn ang="0">
                    <a:pos x="0" y="181"/>
                  </a:cxn>
                  <a:cxn ang="0">
                    <a:pos x="0" y="261"/>
                  </a:cxn>
                  <a:cxn ang="0">
                    <a:pos x="8" y="272"/>
                  </a:cxn>
                  <a:cxn ang="0">
                    <a:pos x="17" y="282"/>
                  </a:cxn>
                  <a:cxn ang="0">
                    <a:pos x="60" y="298"/>
                  </a:cxn>
                  <a:cxn ang="0">
                    <a:pos x="129" y="308"/>
                  </a:cxn>
                  <a:cxn ang="0">
                    <a:pos x="216" y="312"/>
                  </a:cxn>
                  <a:cxn ang="0">
                    <a:pos x="216" y="389"/>
                  </a:cxn>
                  <a:cxn ang="0">
                    <a:pos x="536" y="312"/>
                  </a:cxn>
                  <a:cxn ang="0">
                    <a:pos x="1080" y="312"/>
                  </a:cxn>
                  <a:cxn ang="0">
                    <a:pos x="1166" y="308"/>
                  </a:cxn>
                  <a:cxn ang="0">
                    <a:pos x="1236" y="298"/>
                  </a:cxn>
                  <a:cxn ang="0">
                    <a:pos x="1279" y="282"/>
                  </a:cxn>
                  <a:cxn ang="0">
                    <a:pos x="1296" y="272"/>
                  </a:cxn>
                  <a:cxn ang="0">
                    <a:pos x="1296" y="261"/>
                  </a:cxn>
                  <a:cxn ang="0">
                    <a:pos x="1296" y="181"/>
                  </a:cxn>
                  <a:cxn ang="0">
                    <a:pos x="1296" y="50"/>
                  </a:cxn>
                  <a:cxn ang="0">
                    <a:pos x="1296" y="40"/>
                  </a:cxn>
                  <a:cxn ang="0">
                    <a:pos x="1279" y="30"/>
                  </a:cxn>
                  <a:cxn ang="0">
                    <a:pos x="1236" y="13"/>
                  </a:cxn>
                  <a:cxn ang="0">
                    <a:pos x="1166" y="3"/>
                  </a:cxn>
                  <a:cxn ang="0">
                    <a:pos x="1080" y="0"/>
                  </a:cxn>
                  <a:cxn ang="0">
                    <a:pos x="536" y="0"/>
                  </a:cxn>
                  <a:cxn ang="0">
                    <a:pos x="216" y="0"/>
                  </a:cxn>
                  <a:cxn ang="0">
                    <a:pos x="216" y="0"/>
                  </a:cxn>
                </a:cxnLst>
                <a:rect l="0" t="0" r="r" b="b"/>
                <a:pathLst>
                  <a:path w="1297" h="390">
                    <a:moveTo>
                      <a:pt x="216" y="0"/>
                    </a:moveTo>
                    <a:lnTo>
                      <a:pt x="129" y="3"/>
                    </a:lnTo>
                    <a:lnTo>
                      <a:pt x="60" y="13"/>
                    </a:lnTo>
                    <a:lnTo>
                      <a:pt x="17" y="30"/>
                    </a:lnTo>
                    <a:lnTo>
                      <a:pt x="8" y="40"/>
                    </a:lnTo>
                    <a:lnTo>
                      <a:pt x="0" y="50"/>
                    </a:lnTo>
                    <a:lnTo>
                      <a:pt x="0" y="181"/>
                    </a:lnTo>
                    <a:lnTo>
                      <a:pt x="0" y="261"/>
                    </a:lnTo>
                    <a:lnTo>
                      <a:pt x="8" y="272"/>
                    </a:lnTo>
                    <a:lnTo>
                      <a:pt x="17" y="282"/>
                    </a:lnTo>
                    <a:lnTo>
                      <a:pt x="60" y="298"/>
                    </a:lnTo>
                    <a:lnTo>
                      <a:pt x="129" y="308"/>
                    </a:lnTo>
                    <a:lnTo>
                      <a:pt x="216" y="312"/>
                    </a:lnTo>
                    <a:lnTo>
                      <a:pt x="216" y="389"/>
                    </a:lnTo>
                    <a:lnTo>
                      <a:pt x="536" y="312"/>
                    </a:lnTo>
                    <a:lnTo>
                      <a:pt x="1080" y="312"/>
                    </a:lnTo>
                    <a:lnTo>
                      <a:pt x="1166" y="308"/>
                    </a:lnTo>
                    <a:lnTo>
                      <a:pt x="1236" y="298"/>
                    </a:lnTo>
                    <a:lnTo>
                      <a:pt x="1279" y="282"/>
                    </a:lnTo>
                    <a:lnTo>
                      <a:pt x="1296" y="272"/>
                    </a:lnTo>
                    <a:lnTo>
                      <a:pt x="1296" y="261"/>
                    </a:lnTo>
                    <a:lnTo>
                      <a:pt x="1296" y="181"/>
                    </a:lnTo>
                    <a:lnTo>
                      <a:pt x="1296" y="50"/>
                    </a:lnTo>
                    <a:lnTo>
                      <a:pt x="1296" y="40"/>
                    </a:lnTo>
                    <a:lnTo>
                      <a:pt x="1279" y="30"/>
                    </a:lnTo>
                    <a:lnTo>
                      <a:pt x="1236" y="13"/>
                    </a:lnTo>
                    <a:lnTo>
                      <a:pt x="1166" y="3"/>
                    </a:lnTo>
                    <a:lnTo>
                      <a:pt x="1080" y="0"/>
                    </a:lnTo>
                    <a:lnTo>
                      <a:pt x="536" y="0"/>
                    </a:lnTo>
                    <a:lnTo>
                      <a:pt x="216" y="0"/>
                    </a:lnTo>
                    <a:lnTo>
                      <a:pt x="216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310" name="Rectangle 38"/>
              <p:cNvSpPr>
                <a:spLocks noChangeArrowheads="1"/>
              </p:cNvSpPr>
              <p:nvPr/>
            </p:nvSpPr>
            <p:spPr bwMode="auto">
              <a:xfrm>
                <a:off x="4151" y="1355"/>
                <a:ext cx="1089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000" b="1">
                    <a:solidFill>
                      <a:srgbClr val="800000"/>
                    </a:solidFill>
                  </a:rPr>
                  <a:t>Association</a:t>
                </a:r>
              </a:p>
            </p:txBody>
          </p:sp>
        </p:grpSp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182" y="1268"/>
              <a:ext cx="1206" cy="456"/>
              <a:chOff x="182" y="1268"/>
              <a:chExt cx="1206" cy="456"/>
            </a:xfrm>
          </p:grpSpPr>
          <p:sp>
            <p:nvSpPr>
              <p:cNvPr id="1462312" name="Freeform 40"/>
              <p:cNvSpPr>
                <a:spLocks/>
              </p:cNvSpPr>
              <p:nvPr/>
            </p:nvSpPr>
            <p:spPr bwMode="auto">
              <a:xfrm>
                <a:off x="182" y="1268"/>
                <a:ext cx="1206" cy="456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162" y="0"/>
                  </a:cxn>
                  <a:cxn ang="0">
                    <a:pos x="124" y="3"/>
                  </a:cxn>
                  <a:cxn ang="0">
                    <a:pos x="89" y="10"/>
                  </a:cxn>
                  <a:cxn ang="0">
                    <a:pos x="60" y="17"/>
                  </a:cxn>
                  <a:cxn ang="0">
                    <a:pos x="35" y="23"/>
                  </a:cxn>
                  <a:cxn ang="0">
                    <a:pos x="16" y="30"/>
                  </a:cxn>
                  <a:cxn ang="0">
                    <a:pos x="4" y="40"/>
                  </a:cxn>
                  <a:cxn ang="0">
                    <a:pos x="0" y="50"/>
                  </a:cxn>
                  <a:cxn ang="0">
                    <a:pos x="0" y="182"/>
                  </a:cxn>
                  <a:cxn ang="0">
                    <a:pos x="0" y="259"/>
                  </a:cxn>
                  <a:cxn ang="0">
                    <a:pos x="4" y="270"/>
                  </a:cxn>
                  <a:cxn ang="0">
                    <a:pos x="16" y="280"/>
                  </a:cxn>
                  <a:cxn ang="0">
                    <a:pos x="35" y="290"/>
                  </a:cxn>
                  <a:cxn ang="0">
                    <a:pos x="60" y="297"/>
                  </a:cxn>
                  <a:cxn ang="0">
                    <a:pos x="89" y="303"/>
                  </a:cxn>
                  <a:cxn ang="0">
                    <a:pos x="124" y="310"/>
                  </a:cxn>
                  <a:cxn ang="0">
                    <a:pos x="162" y="313"/>
                  </a:cxn>
                  <a:cxn ang="0">
                    <a:pos x="202" y="313"/>
                  </a:cxn>
                  <a:cxn ang="0">
                    <a:pos x="502" y="455"/>
                  </a:cxn>
                  <a:cxn ang="0">
                    <a:pos x="502" y="313"/>
                  </a:cxn>
                  <a:cxn ang="0">
                    <a:pos x="1003" y="313"/>
                  </a:cxn>
                  <a:cxn ang="0">
                    <a:pos x="1043" y="313"/>
                  </a:cxn>
                  <a:cxn ang="0">
                    <a:pos x="1081" y="310"/>
                  </a:cxn>
                  <a:cxn ang="0">
                    <a:pos x="1116" y="303"/>
                  </a:cxn>
                  <a:cxn ang="0">
                    <a:pos x="1145" y="297"/>
                  </a:cxn>
                  <a:cxn ang="0">
                    <a:pos x="1169" y="290"/>
                  </a:cxn>
                  <a:cxn ang="0">
                    <a:pos x="1189" y="280"/>
                  </a:cxn>
                  <a:cxn ang="0">
                    <a:pos x="1201" y="270"/>
                  </a:cxn>
                  <a:cxn ang="0">
                    <a:pos x="1205" y="259"/>
                  </a:cxn>
                  <a:cxn ang="0">
                    <a:pos x="1205" y="182"/>
                  </a:cxn>
                  <a:cxn ang="0">
                    <a:pos x="1205" y="50"/>
                  </a:cxn>
                  <a:cxn ang="0">
                    <a:pos x="1201" y="40"/>
                  </a:cxn>
                  <a:cxn ang="0">
                    <a:pos x="1189" y="30"/>
                  </a:cxn>
                  <a:cxn ang="0">
                    <a:pos x="1169" y="23"/>
                  </a:cxn>
                  <a:cxn ang="0">
                    <a:pos x="1145" y="17"/>
                  </a:cxn>
                  <a:cxn ang="0">
                    <a:pos x="1116" y="10"/>
                  </a:cxn>
                  <a:cxn ang="0">
                    <a:pos x="1081" y="3"/>
                  </a:cxn>
                  <a:cxn ang="0">
                    <a:pos x="1043" y="0"/>
                  </a:cxn>
                  <a:cxn ang="0">
                    <a:pos x="1003" y="0"/>
                  </a:cxn>
                  <a:cxn ang="0">
                    <a:pos x="502" y="0"/>
                  </a:cxn>
                  <a:cxn ang="0">
                    <a:pos x="202" y="0"/>
                  </a:cxn>
                  <a:cxn ang="0">
                    <a:pos x="202" y="0"/>
                  </a:cxn>
                </a:cxnLst>
                <a:rect l="0" t="0" r="r" b="b"/>
                <a:pathLst>
                  <a:path w="1206" h="456">
                    <a:moveTo>
                      <a:pt x="202" y="0"/>
                    </a:moveTo>
                    <a:lnTo>
                      <a:pt x="162" y="0"/>
                    </a:lnTo>
                    <a:lnTo>
                      <a:pt x="124" y="3"/>
                    </a:lnTo>
                    <a:lnTo>
                      <a:pt x="89" y="10"/>
                    </a:lnTo>
                    <a:lnTo>
                      <a:pt x="60" y="17"/>
                    </a:lnTo>
                    <a:lnTo>
                      <a:pt x="35" y="23"/>
                    </a:lnTo>
                    <a:lnTo>
                      <a:pt x="16" y="30"/>
                    </a:lnTo>
                    <a:lnTo>
                      <a:pt x="4" y="40"/>
                    </a:lnTo>
                    <a:lnTo>
                      <a:pt x="0" y="50"/>
                    </a:lnTo>
                    <a:lnTo>
                      <a:pt x="0" y="182"/>
                    </a:lnTo>
                    <a:lnTo>
                      <a:pt x="0" y="259"/>
                    </a:lnTo>
                    <a:lnTo>
                      <a:pt x="4" y="270"/>
                    </a:lnTo>
                    <a:lnTo>
                      <a:pt x="16" y="280"/>
                    </a:lnTo>
                    <a:lnTo>
                      <a:pt x="35" y="290"/>
                    </a:lnTo>
                    <a:lnTo>
                      <a:pt x="60" y="297"/>
                    </a:lnTo>
                    <a:lnTo>
                      <a:pt x="89" y="303"/>
                    </a:lnTo>
                    <a:lnTo>
                      <a:pt x="124" y="310"/>
                    </a:lnTo>
                    <a:lnTo>
                      <a:pt x="162" y="313"/>
                    </a:lnTo>
                    <a:lnTo>
                      <a:pt x="202" y="313"/>
                    </a:lnTo>
                    <a:lnTo>
                      <a:pt x="502" y="455"/>
                    </a:lnTo>
                    <a:lnTo>
                      <a:pt x="502" y="313"/>
                    </a:lnTo>
                    <a:lnTo>
                      <a:pt x="1003" y="313"/>
                    </a:lnTo>
                    <a:lnTo>
                      <a:pt x="1043" y="313"/>
                    </a:lnTo>
                    <a:lnTo>
                      <a:pt x="1081" y="310"/>
                    </a:lnTo>
                    <a:lnTo>
                      <a:pt x="1116" y="303"/>
                    </a:lnTo>
                    <a:lnTo>
                      <a:pt x="1145" y="297"/>
                    </a:lnTo>
                    <a:lnTo>
                      <a:pt x="1169" y="290"/>
                    </a:lnTo>
                    <a:lnTo>
                      <a:pt x="1189" y="280"/>
                    </a:lnTo>
                    <a:lnTo>
                      <a:pt x="1201" y="270"/>
                    </a:lnTo>
                    <a:lnTo>
                      <a:pt x="1205" y="259"/>
                    </a:lnTo>
                    <a:lnTo>
                      <a:pt x="1205" y="182"/>
                    </a:lnTo>
                    <a:lnTo>
                      <a:pt x="1205" y="50"/>
                    </a:lnTo>
                    <a:lnTo>
                      <a:pt x="1201" y="40"/>
                    </a:lnTo>
                    <a:lnTo>
                      <a:pt x="1189" y="30"/>
                    </a:lnTo>
                    <a:lnTo>
                      <a:pt x="1169" y="23"/>
                    </a:lnTo>
                    <a:lnTo>
                      <a:pt x="1145" y="17"/>
                    </a:lnTo>
                    <a:lnTo>
                      <a:pt x="1116" y="10"/>
                    </a:lnTo>
                    <a:lnTo>
                      <a:pt x="1081" y="3"/>
                    </a:lnTo>
                    <a:lnTo>
                      <a:pt x="1043" y="0"/>
                    </a:lnTo>
                    <a:lnTo>
                      <a:pt x="1003" y="0"/>
                    </a:lnTo>
                    <a:lnTo>
                      <a:pt x="502" y="0"/>
                    </a:lnTo>
                    <a:lnTo>
                      <a:pt x="202" y="0"/>
                    </a:lnTo>
                    <a:lnTo>
                      <a:pt x="202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313" name="Rectangle 41"/>
              <p:cNvSpPr>
                <a:spLocks noChangeArrowheads="1"/>
              </p:cNvSpPr>
              <p:nvPr/>
            </p:nvSpPr>
            <p:spPr bwMode="auto">
              <a:xfrm>
                <a:off x="227" y="1299"/>
                <a:ext cx="1084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000" b="1" dirty="0">
                    <a:solidFill>
                      <a:srgbClr val="800000"/>
                    </a:solidFill>
                  </a:rPr>
                  <a:t>Multiplicity</a:t>
                </a:r>
              </a:p>
            </p:txBody>
          </p:sp>
        </p:grpSp>
        <p:grpSp>
          <p:nvGrpSpPr>
            <p:cNvPr id="6" name="Group 42"/>
            <p:cNvGrpSpPr>
              <a:grpSpLocks/>
            </p:cNvGrpSpPr>
            <p:nvPr/>
          </p:nvGrpSpPr>
          <p:grpSpPr bwMode="auto">
            <a:xfrm>
              <a:off x="3691" y="2026"/>
              <a:ext cx="1106" cy="456"/>
              <a:chOff x="3691" y="2026"/>
              <a:chExt cx="1106" cy="456"/>
            </a:xfrm>
          </p:grpSpPr>
          <p:sp>
            <p:nvSpPr>
              <p:cNvPr id="1462315" name="Freeform 43"/>
              <p:cNvSpPr>
                <a:spLocks/>
              </p:cNvSpPr>
              <p:nvPr/>
            </p:nvSpPr>
            <p:spPr bwMode="auto">
              <a:xfrm>
                <a:off x="3691" y="2026"/>
                <a:ext cx="1106" cy="456"/>
              </a:xfrm>
              <a:custGeom>
                <a:avLst/>
                <a:gdLst/>
                <a:ahLst/>
                <a:cxnLst>
                  <a:cxn ang="0">
                    <a:pos x="184" y="140"/>
                  </a:cxn>
                  <a:cxn ang="0">
                    <a:pos x="115" y="145"/>
                  </a:cxn>
                  <a:cxn ang="0">
                    <a:pos x="54" y="155"/>
                  </a:cxn>
                  <a:cxn ang="0">
                    <a:pos x="15" y="170"/>
                  </a:cxn>
                  <a:cxn ang="0">
                    <a:pos x="8" y="180"/>
                  </a:cxn>
                  <a:cxn ang="0">
                    <a:pos x="0" y="190"/>
                  </a:cxn>
                  <a:cxn ang="0">
                    <a:pos x="0" y="270"/>
                  </a:cxn>
                  <a:cxn ang="0">
                    <a:pos x="0" y="400"/>
                  </a:cxn>
                  <a:cxn ang="0">
                    <a:pos x="8" y="410"/>
                  </a:cxn>
                  <a:cxn ang="0">
                    <a:pos x="15" y="420"/>
                  </a:cxn>
                  <a:cxn ang="0">
                    <a:pos x="54" y="440"/>
                  </a:cxn>
                  <a:cxn ang="0">
                    <a:pos x="115" y="450"/>
                  </a:cxn>
                  <a:cxn ang="0">
                    <a:pos x="184" y="455"/>
                  </a:cxn>
                  <a:cxn ang="0">
                    <a:pos x="460" y="455"/>
                  </a:cxn>
                  <a:cxn ang="0">
                    <a:pos x="921" y="455"/>
                  </a:cxn>
                  <a:cxn ang="0">
                    <a:pos x="990" y="450"/>
                  </a:cxn>
                  <a:cxn ang="0">
                    <a:pos x="1051" y="440"/>
                  </a:cxn>
                  <a:cxn ang="0">
                    <a:pos x="1090" y="420"/>
                  </a:cxn>
                  <a:cxn ang="0">
                    <a:pos x="1105" y="410"/>
                  </a:cxn>
                  <a:cxn ang="0">
                    <a:pos x="1105" y="400"/>
                  </a:cxn>
                  <a:cxn ang="0">
                    <a:pos x="1105" y="270"/>
                  </a:cxn>
                  <a:cxn ang="0">
                    <a:pos x="1105" y="190"/>
                  </a:cxn>
                  <a:cxn ang="0">
                    <a:pos x="1105" y="180"/>
                  </a:cxn>
                  <a:cxn ang="0">
                    <a:pos x="1090" y="170"/>
                  </a:cxn>
                  <a:cxn ang="0">
                    <a:pos x="1051" y="155"/>
                  </a:cxn>
                  <a:cxn ang="0">
                    <a:pos x="990" y="145"/>
                  </a:cxn>
                  <a:cxn ang="0">
                    <a:pos x="921" y="140"/>
                  </a:cxn>
                  <a:cxn ang="0">
                    <a:pos x="460" y="140"/>
                  </a:cxn>
                  <a:cxn ang="0">
                    <a:pos x="200" y="0"/>
                  </a:cxn>
                  <a:cxn ang="0">
                    <a:pos x="184" y="140"/>
                  </a:cxn>
                  <a:cxn ang="0">
                    <a:pos x="184" y="140"/>
                  </a:cxn>
                </a:cxnLst>
                <a:rect l="0" t="0" r="r" b="b"/>
                <a:pathLst>
                  <a:path w="1106" h="456">
                    <a:moveTo>
                      <a:pt x="184" y="140"/>
                    </a:moveTo>
                    <a:lnTo>
                      <a:pt x="115" y="145"/>
                    </a:lnTo>
                    <a:lnTo>
                      <a:pt x="54" y="155"/>
                    </a:lnTo>
                    <a:lnTo>
                      <a:pt x="15" y="170"/>
                    </a:lnTo>
                    <a:lnTo>
                      <a:pt x="8" y="180"/>
                    </a:lnTo>
                    <a:lnTo>
                      <a:pt x="0" y="190"/>
                    </a:lnTo>
                    <a:lnTo>
                      <a:pt x="0" y="270"/>
                    </a:lnTo>
                    <a:lnTo>
                      <a:pt x="0" y="400"/>
                    </a:lnTo>
                    <a:lnTo>
                      <a:pt x="8" y="410"/>
                    </a:lnTo>
                    <a:lnTo>
                      <a:pt x="15" y="420"/>
                    </a:lnTo>
                    <a:lnTo>
                      <a:pt x="54" y="440"/>
                    </a:lnTo>
                    <a:lnTo>
                      <a:pt x="115" y="450"/>
                    </a:lnTo>
                    <a:lnTo>
                      <a:pt x="184" y="455"/>
                    </a:lnTo>
                    <a:lnTo>
                      <a:pt x="460" y="455"/>
                    </a:lnTo>
                    <a:lnTo>
                      <a:pt x="921" y="455"/>
                    </a:lnTo>
                    <a:lnTo>
                      <a:pt x="990" y="450"/>
                    </a:lnTo>
                    <a:lnTo>
                      <a:pt x="1051" y="440"/>
                    </a:lnTo>
                    <a:lnTo>
                      <a:pt x="1090" y="420"/>
                    </a:lnTo>
                    <a:lnTo>
                      <a:pt x="1105" y="410"/>
                    </a:lnTo>
                    <a:lnTo>
                      <a:pt x="1105" y="400"/>
                    </a:lnTo>
                    <a:lnTo>
                      <a:pt x="1105" y="270"/>
                    </a:lnTo>
                    <a:lnTo>
                      <a:pt x="1105" y="190"/>
                    </a:lnTo>
                    <a:lnTo>
                      <a:pt x="1105" y="180"/>
                    </a:lnTo>
                    <a:lnTo>
                      <a:pt x="1090" y="170"/>
                    </a:lnTo>
                    <a:lnTo>
                      <a:pt x="1051" y="155"/>
                    </a:lnTo>
                    <a:lnTo>
                      <a:pt x="990" y="145"/>
                    </a:lnTo>
                    <a:lnTo>
                      <a:pt x="921" y="140"/>
                    </a:lnTo>
                    <a:lnTo>
                      <a:pt x="460" y="140"/>
                    </a:lnTo>
                    <a:lnTo>
                      <a:pt x="200" y="0"/>
                    </a:lnTo>
                    <a:lnTo>
                      <a:pt x="184" y="140"/>
                    </a:lnTo>
                    <a:lnTo>
                      <a:pt x="184" y="14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316" name="Rectangle 44"/>
              <p:cNvSpPr>
                <a:spLocks noChangeArrowheads="1"/>
              </p:cNvSpPr>
              <p:nvPr/>
            </p:nvSpPr>
            <p:spPr bwMode="auto">
              <a:xfrm>
                <a:off x="3734" y="2195"/>
                <a:ext cx="968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000" b="1" dirty="0">
                    <a:solidFill>
                      <a:srgbClr val="800000"/>
                    </a:solidFill>
                  </a:rPr>
                  <a:t>Attributes</a:t>
                </a:r>
                <a:endParaRPr lang="en-US" sz="2400" b="1" dirty="0">
                  <a:solidFill>
                    <a:srgbClr val="800000"/>
                  </a:solidFill>
                </a:endParaRPr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2531" y="2623"/>
              <a:ext cx="1491" cy="520"/>
              <a:chOff x="2531" y="2623"/>
              <a:chExt cx="1491" cy="520"/>
            </a:xfrm>
          </p:grpSpPr>
          <p:sp>
            <p:nvSpPr>
              <p:cNvPr id="1462318" name="Freeform 46"/>
              <p:cNvSpPr>
                <a:spLocks/>
              </p:cNvSpPr>
              <p:nvPr/>
            </p:nvSpPr>
            <p:spPr bwMode="auto">
              <a:xfrm>
                <a:off x="2531" y="2623"/>
                <a:ext cx="1491" cy="520"/>
              </a:xfrm>
              <a:custGeom>
                <a:avLst/>
                <a:gdLst/>
                <a:ahLst/>
                <a:cxnLst>
                  <a:cxn ang="0">
                    <a:pos x="475" y="203"/>
                  </a:cxn>
                  <a:cxn ang="0">
                    <a:pos x="394" y="209"/>
                  </a:cxn>
                  <a:cxn ang="0">
                    <a:pos x="331" y="220"/>
                  </a:cxn>
                  <a:cxn ang="0">
                    <a:pos x="306" y="226"/>
                  </a:cxn>
                  <a:cxn ang="0">
                    <a:pos x="294" y="237"/>
                  </a:cxn>
                  <a:cxn ang="0">
                    <a:pos x="281" y="243"/>
                  </a:cxn>
                  <a:cxn ang="0">
                    <a:pos x="275" y="254"/>
                  </a:cxn>
                  <a:cxn ang="0">
                    <a:pos x="275" y="333"/>
                  </a:cxn>
                  <a:cxn ang="0">
                    <a:pos x="275" y="468"/>
                  </a:cxn>
                  <a:cxn ang="0">
                    <a:pos x="281" y="480"/>
                  </a:cxn>
                  <a:cxn ang="0">
                    <a:pos x="294" y="491"/>
                  </a:cxn>
                  <a:cxn ang="0">
                    <a:pos x="306" y="496"/>
                  </a:cxn>
                  <a:cxn ang="0">
                    <a:pos x="331" y="502"/>
                  </a:cxn>
                  <a:cxn ang="0">
                    <a:pos x="394" y="513"/>
                  </a:cxn>
                  <a:cxn ang="0">
                    <a:pos x="475" y="519"/>
                  </a:cxn>
                  <a:cxn ang="0">
                    <a:pos x="776" y="519"/>
                  </a:cxn>
                  <a:cxn ang="0">
                    <a:pos x="1283" y="519"/>
                  </a:cxn>
                  <a:cxn ang="0">
                    <a:pos x="1365" y="513"/>
                  </a:cxn>
                  <a:cxn ang="0">
                    <a:pos x="1427" y="502"/>
                  </a:cxn>
                  <a:cxn ang="0">
                    <a:pos x="1452" y="496"/>
                  </a:cxn>
                  <a:cxn ang="0">
                    <a:pos x="1471" y="491"/>
                  </a:cxn>
                  <a:cxn ang="0">
                    <a:pos x="1484" y="480"/>
                  </a:cxn>
                  <a:cxn ang="0">
                    <a:pos x="1490" y="468"/>
                  </a:cxn>
                  <a:cxn ang="0">
                    <a:pos x="1490" y="333"/>
                  </a:cxn>
                  <a:cxn ang="0">
                    <a:pos x="1490" y="254"/>
                  </a:cxn>
                  <a:cxn ang="0">
                    <a:pos x="1484" y="243"/>
                  </a:cxn>
                  <a:cxn ang="0">
                    <a:pos x="1471" y="237"/>
                  </a:cxn>
                  <a:cxn ang="0">
                    <a:pos x="1452" y="226"/>
                  </a:cxn>
                  <a:cxn ang="0">
                    <a:pos x="1427" y="220"/>
                  </a:cxn>
                  <a:cxn ang="0">
                    <a:pos x="1365" y="209"/>
                  </a:cxn>
                  <a:cxn ang="0">
                    <a:pos x="1283" y="203"/>
                  </a:cxn>
                  <a:cxn ang="0">
                    <a:pos x="776" y="203"/>
                  </a:cxn>
                  <a:cxn ang="0">
                    <a:pos x="0" y="0"/>
                  </a:cxn>
                  <a:cxn ang="0">
                    <a:pos x="475" y="203"/>
                  </a:cxn>
                  <a:cxn ang="0">
                    <a:pos x="475" y="203"/>
                  </a:cxn>
                </a:cxnLst>
                <a:rect l="0" t="0" r="r" b="b"/>
                <a:pathLst>
                  <a:path w="1491" h="520">
                    <a:moveTo>
                      <a:pt x="475" y="203"/>
                    </a:moveTo>
                    <a:lnTo>
                      <a:pt x="394" y="209"/>
                    </a:lnTo>
                    <a:lnTo>
                      <a:pt x="331" y="220"/>
                    </a:lnTo>
                    <a:lnTo>
                      <a:pt x="306" y="226"/>
                    </a:lnTo>
                    <a:lnTo>
                      <a:pt x="294" y="237"/>
                    </a:lnTo>
                    <a:lnTo>
                      <a:pt x="281" y="243"/>
                    </a:lnTo>
                    <a:lnTo>
                      <a:pt x="275" y="254"/>
                    </a:lnTo>
                    <a:lnTo>
                      <a:pt x="275" y="333"/>
                    </a:lnTo>
                    <a:lnTo>
                      <a:pt x="275" y="468"/>
                    </a:lnTo>
                    <a:lnTo>
                      <a:pt x="281" y="480"/>
                    </a:lnTo>
                    <a:lnTo>
                      <a:pt x="294" y="491"/>
                    </a:lnTo>
                    <a:lnTo>
                      <a:pt x="306" y="496"/>
                    </a:lnTo>
                    <a:lnTo>
                      <a:pt x="331" y="502"/>
                    </a:lnTo>
                    <a:lnTo>
                      <a:pt x="394" y="513"/>
                    </a:lnTo>
                    <a:lnTo>
                      <a:pt x="475" y="519"/>
                    </a:lnTo>
                    <a:lnTo>
                      <a:pt x="776" y="519"/>
                    </a:lnTo>
                    <a:lnTo>
                      <a:pt x="1283" y="519"/>
                    </a:lnTo>
                    <a:lnTo>
                      <a:pt x="1365" y="513"/>
                    </a:lnTo>
                    <a:lnTo>
                      <a:pt x="1427" y="502"/>
                    </a:lnTo>
                    <a:lnTo>
                      <a:pt x="1452" y="496"/>
                    </a:lnTo>
                    <a:lnTo>
                      <a:pt x="1471" y="491"/>
                    </a:lnTo>
                    <a:lnTo>
                      <a:pt x="1484" y="480"/>
                    </a:lnTo>
                    <a:lnTo>
                      <a:pt x="1490" y="468"/>
                    </a:lnTo>
                    <a:lnTo>
                      <a:pt x="1490" y="333"/>
                    </a:lnTo>
                    <a:lnTo>
                      <a:pt x="1490" y="254"/>
                    </a:lnTo>
                    <a:lnTo>
                      <a:pt x="1484" y="243"/>
                    </a:lnTo>
                    <a:lnTo>
                      <a:pt x="1471" y="237"/>
                    </a:lnTo>
                    <a:lnTo>
                      <a:pt x="1452" y="226"/>
                    </a:lnTo>
                    <a:lnTo>
                      <a:pt x="1427" y="220"/>
                    </a:lnTo>
                    <a:lnTo>
                      <a:pt x="1365" y="209"/>
                    </a:lnTo>
                    <a:lnTo>
                      <a:pt x="1283" y="203"/>
                    </a:lnTo>
                    <a:lnTo>
                      <a:pt x="776" y="203"/>
                    </a:lnTo>
                    <a:lnTo>
                      <a:pt x="0" y="0"/>
                    </a:lnTo>
                    <a:lnTo>
                      <a:pt x="475" y="203"/>
                    </a:lnTo>
                    <a:lnTo>
                      <a:pt x="475" y="203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319" name="Rectangle 47"/>
              <p:cNvSpPr>
                <a:spLocks noChangeArrowheads="1"/>
              </p:cNvSpPr>
              <p:nvPr/>
            </p:nvSpPr>
            <p:spPr bwMode="auto">
              <a:xfrm>
                <a:off x="2881" y="2859"/>
                <a:ext cx="1045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000" b="1" dirty="0">
                    <a:solidFill>
                      <a:srgbClr val="800000"/>
                    </a:solidFill>
                  </a:rPr>
                  <a:t>Operations</a:t>
                </a:r>
              </a:p>
            </p:txBody>
          </p:sp>
        </p:grpSp>
        <p:sp>
          <p:nvSpPr>
            <p:cNvPr id="1462320" name="Rectangle 48"/>
            <p:cNvSpPr>
              <a:spLocks noChangeArrowheads="1"/>
            </p:cNvSpPr>
            <p:nvPr/>
          </p:nvSpPr>
          <p:spPr bwMode="auto">
            <a:xfrm>
              <a:off x="2783" y="3313"/>
              <a:ext cx="11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1462321" name="Rectangle 49"/>
          <p:cNvSpPr>
            <a:spLocks noChangeArrowheads="1"/>
          </p:cNvSpPr>
          <p:nvPr/>
        </p:nvSpPr>
        <p:spPr bwMode="auto">
          <a:xfrm>
            <a:off x="228600" y="1447800"/>
            <a:ext cx="4191000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>
                <a:latin typeface="Comic Sans MS" charset="0"/>
              </a:rPr>
              <a:t>Potential values: </a:t>
            </a:r>
          </a:p>
          <a:p>
            <a:pPr algn="l"/>
            <a:r>
              <a:rPr lang="en-US" dirty="0" smtClean="0">
                <a:latin typeface="Comic Sans MS" charset="0"/>
              </a:rPr>
              <a:t>1 – exactly one instance</a:t>
            </a:r>
          </a:p>
          <a:p>
            <a:pPr algn="l"/>
            <a:r>
              <a:rPr lang="en-US" dirty="0">
                <a:latin typeface="Comic Sans MS" charset="0"/>
              </a:rPr>
              <a:t>0..</a:t>
            </a:r>
            <a:r>
              <a:rPr lang="en-US" dirty="0" smtClean="0">
                <a:latin typeface="Comic Sans MS" charset="0"/>
              </a:rPr>
              <a:t>1 – no instance, or one instance</a:t>
            </a:r>
          </a:p>
          <a:p>
            <a:pPr algn="l"/>
            <a:r>
              <a:rPr lang="en-US" dirty="0">
                <a:latin typeface="Comic Sans MS" charset="0"/>
              </a:rPr>
              <a:t>0..</a:t>
            </a:r>
            <a:r>
              <a:rPr lang="en-US" dirty="0" smtClean="0">
                <a:latin typeface="Comic Sans MS" charset="0"/>
              </a:rPr>
              <a:t>n – zero to </a:t>
            </a:r>
            <a:r>
              <a:rPr lang="en-US" dirty="0" err="1" smtClean="0">
                <a:latin typeface="Comic Sans MS" charset="0"/>
              </a:rPr>
              <a:t>n</a:t>
            </a:r>
            <a:r>
              <a:rPr lang="en-US" dirty="0" smtClean="0">
                <a:latin typeface="Comic Sans MS" charset="0"/>
              </a:rPr>
              <a:t> instance</a:t>
            </a:r>
          </a:p>
          <a:p>
            <a:pPr algn="l"/>
            <a:r>
              <a:rPr lang="en-US" dirty="0">
                <a:latin typeface="Comic Sans MS" charset="0"/>
              </a:rPr>
              <a:t>1..</a:t>
            </a:r>
            <a:r>
              <a:rPr lang="en-US" dirty="0" smtClean="0">
                <a:latin typeface="Comic Sans MS" charset="0"/>
              </a:rPr>
              <a:t>n – one or more instance (at least 1)</a:t>
            </a:r>
          </a:p>
          <a:p>
            <a:pPr algn="l"/>
            <a:r>
              <a:rPr lang="en-US" dirty="0" smtClean="0">
                <a:latin typeface="Comic Sans MS" charset="0"/>
              </a:rPr>
              <a:t>* == </a:t>
            </a:r>
            <a:r>
              <a:rPr lang="en-US" dirty="0" err="1" smtClean="0">
                <a:latin typeface="Comic Sans MS" charset="0"/>
              </a:rPr>
              <a:t>n</a:t>
            </a:r>
            <a:endParaRPr lang="en-US" dirty="0">
              <a:latin typeface="Comic Sans MS" charset="0"/>
            </a:endParaRPr>
          </a:p>
        </p:txBody>
      </p:sp>
      <p:sp>
        <p:nvSpPr>
          <p:cNvPr id="1462322" name="Text Box 50"/>
          <p:cNvSpPr txBox="1">
            <a:spLocks noChangeArrowheads="1"/>
          </p:cNvSpPr>
          <p:nvPr/>
        </p:nvSpPr>
        <p:spPr bwMode="auto">
          <a:xfrm>
            <a:off x="4154488" y="1574800"/>
            <a:ext cx="4532312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Multiplicity indicates how many objects</a:t>
            </a:r>
          </a:p>
          <a:p>
            <a:r>
              <a:rPr lang="en-US" sz="2000" dirty="0"/>
              <a:t>may participate in an association</a:t>
            </a:r>
          </a:p>
        </p:txBody>
      </p:sp>
    </p:spTree>
    <p:extLst>
      <p:ext uri="{BB962C8B-B14F-4D97-AF65-F5344CB8AC3E}">
        <p14:creationId xmlns:p14="http://schemas.microsoft.com/office/powerpoint/2010/main" val="314959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05000"/>
          </a:xfrm>
        </p:spPr>
        <p:txBody>
          <a:bodyPr/>
          <a:lstStyle/>
          <a:p>
            <a:pPr marL="285750" indent="-285750"/>
            <a:r>
              <a:rPr lang="en-US" dirty="0" smtClean="0"/>
              <a:t>An </a:t>
            </a:r>
            <a:r>
              <a:rPr lang="en-US" b="1" i="1" dirty="0" smtClean="0"/>
              <a:t>aggregation</a:t>
            </a:r>
            <a:r>
              <a:rPr lang="en-US" dirty="0" smtClean="0"/>
              <a:t> is a special case of an association denoting a “consists of” hierarchy</a:t>
            </a:r>
          </a:p>
          <a:p>
            <a:pPr marL="285750" indent="-285750"/>
            <a:r>
              <a:rPr lang="en-US" dirty="0" smtClean="0"/>
              <a:t>The </a:t>
            </a:r>
            <a:r>
              <a:rPr lang="en-US" b="1" i="1" dirty="0" smtClean="0"/>
              <a:t>aggregate</a:t>
            </a:r>
            <a:r>
              <a:rPr lang="en-US" dirty="0" smtClean="0"/>
              <a:t> is the parent class, the </a:t>
            </a:r>
            <a:r>
              <a:rPr lang="en-US" b="1" i="1" dirty="0" smtClean="0"/>
              <a:t>components</a:t>
            </a:r>
            <a:r>
              <a:rPr lang="en-US" dirty="0" smtClean="0"/>
              <a:t> are the children classes</a:t>
            </a:r>
          </a:p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71888" y="5124450"/>
            <a:ext cx="385762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1">
                <a:solidFill>
                  <a:srgbClr val="000000"/>
                </a:solidFill>
                <a:latin typeface="Courier New" charset="0"/>
              </a:rPr>
              <a:t>1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3778250" y="3935413"/>
            <a:ext cx="2209800" cy="450850"/>
            <a:chOff x="2343" y="2220"/>
            <a:chExt cx="1392" cy="284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343" y="2220"/>
              <a:ext cx="1392" cy="28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437" y="2276"/>
              <a:ext cx="120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Exhaust System</a:t>
              </a: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2286000" y="5486400"/>
            <a:ext cx="5192713" cy="450850"/>
            <a:chOff x="1403" y="3197"/>
            <a:chExt cx="3271" cy="284"/>
          </a:xfrm>
        </p:grpSpPr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1403" y="3197"/>
              <a:ext cx="1392" cy="284"/>
              <a:chOff x="1403" y="3197"/>
              <a:chExt cx="1392" cy="284"/>
            </a:xfrm>
          </p:grpSpPr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1403" y="3197"/>
                <a:ext cx="1392" cy="284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1798" y="3253"/>
                <a:ext cx="60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00"/>
                    </a:solidFill>
                    <a:latin typeface="Courier New" charset="0"/>
                  </a:rPr>
                  <a:t>Muffler</a:t>
                </a:r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3282" y="3197"/>
              <a:ext cx="1392" cy="284"/>
              <a:chOff x="3282" y="3197"/>
              <a:chExt cx="1392" cy="284"/>
            </a:xfrm>
          </p:grpSpPr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3282" y="3197"/>
                <a:ext cx="1392" cy="284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3634" y="3253"/>
                <a:ext cx="688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00"/>
                    </a:solidFill>
                    <a:latin typeface="Courier New" charset="0"/>
                  </a:rPr>
                  <a:t>Tailpipe</a:t>
                </a:r>
              </a:p>
            </p:txBody>
          </p:sp>
        </p:grp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4057650" y="4384675"/>
            <a:ext cx="155575" cy="1101725"/>
            <a:chOff x="2519" y="2503"/>
            <a:chExt cx="98" cy="694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2568" y="2503"/>
              <a:ext cx="0" cy="6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519" y="2503"/>
              <a:ext cx="98" cy="210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55" y="0"/>
                </a:cxn>
                <a:cxn ang="0">
                  <a:pos x="97" y="111"/>
                </a:cxn>
                <a:cxn ang="0">
                  <a:pos x="55" y="209"/>
                </a:cxn>
                <a:cxn ang="0">
                  <a:pos x="0" y="111"/>
                </a:cxn>
              </a:cxnLst>
              <a:rect l="0" t="0" r="r" b="b"/>
              <a:pathLst>
                <a:path w="98" h="210">
                  <a:moveTo>
                    <a:pt x="0" y="111"/>
                  </a:moveTo>
                  <a:lnTo>
                    <a:pt x="55" y="0"/>
                  </a:lnTo>
                  <a:lnTo>
                    <a:pt x="97" y="111"/>
                  </a:lnTo>
                  <a:lnTo>
                    <a:pt x="55" y="209"/>
                  </a:lnTo>
                  <a:lnTo>
                    <a:pt x="0" y="111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5480050" y="4384675"/>
            <a:ext cx="155575" cy="1101725"/>
            <a:chOff x="3415" y="2503"/>
            <a:chExt cx="98" cy="694"/>
          </a:xfrm>
        </p:grpSpPr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3464" y="2503"/>
              <a:ext cx="0" cy="6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415" y="2503"/>
              <a:ext cx="98" cy="210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55" y="0"/>
                </a:cxn>
                <a:cxn ang="0">
                  <a:pos x="97" y="111"/>
                </a:cxn>
                <a:cxn ang="0">
                  <a:pos x="55" y="209"/>
                </a:cxn>
                <a:cxn ang="0">
                  <a:pos x="0" y="111"/>
                </a:cxn>
              </a:cxnLst>
              <a:rect l="0" t="0" r="r" b="b"/>
              <a:pathLst>
                <a:path w="98" h="210">
                  <a:moveTo>
                    <a:pt x="0" y="111"/>
                  </a:moveTo>
                  <a:lnTo>
                    <a:pt x="55" y="0"/>
                  </a:lnTo>
                  <a:lnTo>
                    <a:pt x="97" y="111"/>
                  </a:lnTo>
                  <a:lnTo>
                    <a:pt x="55" y="209"/>
                  </a:lnTo>
                  <a:lnTo>
                    <a:pt x="0" y="111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600700" y="5124450"/>
            <a:ext cx="935038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1.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.2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4191000" y="4467225"/>
            <a:ext cx="1125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i="1">
                <a:latin typeface="Comic Sans MS" charset="0"/>
              </a:rPr>
              <a:t>Part-Of</a:t>
            </a:r>
          </a:p>
        </p:txBody>
      </p:sp>
    </p:spTree>
    <p:extLst>
      <p:ext uri="{BB962C8B-B14F-4D97-AF65-F5344CB8AC3E}">
        <p14:creationId xmlns:p14="http://schemas.microsoft.com/office/powerpoint/2010/main" val="393386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Generalization</a:t>
            </a:r>
          </a:p>
        </p:txBody>
      </p:sp>
      <p:sp>
        <p:nvSpPr>
          <p:cNvPr id="146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600200"/>
            <a:ext cx="7888287" cy="1752600"/>
          </a:xfrm>
          <a:noFill/>
          <a:ln/>
        </p:spPr>
        <p:txBody>
          <a:bodyPr lIns="90488" tIns="44450" rIns="90488" bIns="44450"/>
          <a:lstStyle/>
          <a:p>
            <a:pPr marL="285750" indent="-285750"/>
            <a:r>
              <a:rPr lang="en-US" sz="2400"/>
              <a:t>Generalization denotes inheritance</a:t>
            </a:r>
          </a:p>
          <a:p>
            <a:pPr marL="685800" lvl="1" indent="-228600"/>
            <a:r>
              <a:rPr lang="en-US" sz="2200"/>
              <a:t>Children inherit attributes and operations of parent</a:t>
            </a:r>
          </a:p>
          <a:p>
            <a:pPr marL="285750" indent="-285750"/>
            <a:r>
              <a:rPr lang="en-US" sz="2400"/>
              <a:t>Generalization eliminating redundancy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3962400"/>
            <a:ext cx="6934200" cy="1898650"/>
            <a:chOff x="696" y="1020"/>
            <a:chExt cx="4368" cy="119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96" y="1020"/>
              <a:ext cx="4368" cy="1196"/>
              <a:chOff x="696" y="1020"/>
              <a:chExt cx="4368" cy="119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136" y="1020"/>
                <a:ext cx="1392" cy="284"/>
                <a:chOff x="2136" y="1020"/>
                <a:chExt cx="1392" cy="284"/>
              </a:xfrm>
            </p:grpSpPr>
            <p:sp>
              <p:nvSpPr>
                <p:cNvPr id="1466375" name="Rectangle 7"/>
                <p:cNvSpPr>
                  <a:spLocks noChangeArrowheads="1"/>
                </p:cNvSpPr>
                <p:nvPr/>
              </p:nvSpPr>
              <p:spPr bwMode="auto">
                <a:xfrm>
                  <a:off x="2136" y="1020"/>
                  <a:ext cx="1392" cy="284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6376" name="Rectangle 8"/>
                <p:cNvSpPr>
                  <a:spLocks noChangeArrowheads="1"/>
                </p:cNvSpPr>
                <p:nvPr/>
              </p:nvSpPr>
              <p:spPr bwMode="auto">
                <a:xfrm>
                  <a:off x="2574" y="1076"/>
                  <a:ext cx="516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b="1" i="1">
                      <a:solidFill>
                        <a:srgbClr val="000000"/>
                      </a:solidFill>
                      <a:latin typeface="Courier New" charset="0"/>
                    </a:rPr>
                    <a:t>Button</a:t>
                  </a:r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3672" y="1932"/>
                <a:ext cx="1392" cy="284"/>
                <a:chOff x="3672" y="1932"/>
                <a:chExt cx="1392" cy="284"/>
              </a:xfrm>
            </p:grpSpPr>
            <p:sp>
              <p:nvSpPr>
                <p:cNvPr id="1466378" name="Rectangle 10"/>
                <p:cNvSpPr>
                  <a:spLocks noChangeArrowheads="1"/>
                </p:cNvSpPr>
                <p:nvPr/>
              </p:nvSpPr>
              <p:spPr bwMode="auto">
                <a:xfrm>
                  <a:off x="3672" y="1932"/>
                  <a:ext cx="1392" cy="284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6379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8" y="1988"/>
                  <a:ext cx="860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b="1">
                      <a:solidFill>
                        <a:srgbClr val="000000"/>
                      </a:solidFill>
                      <a:latin typeface="Courier New" charset="0"/>
                    </a:rPr>
                    <a:t>ZoneButton</a:t>
                  </a:r>
                </a:p>
              </p:txBody>
            </p:sp>
          </p:grpSp>
          <p:sp>
            <p:nvSpPr>
              <p:cNvPr id="1466380" name="Freeform 12"/>
              <p:cNvSpPr>
                <a:spLocks/>
              </p:cNvSpPr>
              <p:nvPr/>
            </p:nvSpPr>
            <p:spPr bwMode="auto">
              <a:xfrm>
                <a:off x="2832" y="1312"/>
                <a:ext cx="833" cy="7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62"/>
                  </a:cxn>
                  <a:cxn ang="0">
                    <a:pos x="832" y="762"/>
                  </a:cxn>
                </a:cxnLst>
                <a:rect l="0" t="0" r="r" b="b"/>
                <a:pathLst>
                  <a:path w="833" h="763">
                    <a:moveTo>
                      <a:pt x="0" y="0"/>
                    </a:moveTo>
                    <a:lnTo>
                      <a:pt x="0" y="762"/>
                    </a:lnTo>
                    <a:lnTo>
                      <a:pt x="832" y="762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696" y="1932"/>
                <a:ext cx="1392" cy="284"/>
                <a:chOff x="696" y="1932"/>
                <a:chExt cx="1392" cy="284"/>
              </a:xfrm>
            </p:grpSpPr>
            <p:sp>
              <p:nvSpPr>
                <p:cNvPr id="1466382" name="Rectangle 14"/>
                <p:cNvSpPr>
                  <a:spLocks noChangeArrowheads="1"/>
                </p:cNvSpPr>
                <p:nvPr/>
              </p:nvSpPr>
              <p:spPr bwMode="auto">
                <a:xfrm>
                  <a:off x="696" y="1932"/>
                  <a:ext cx="1392" cy="284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6383" name="Rectangle 15"/>
                <p:cNvSpPr>
                  <a:spLocks noChangeArrowheads="1"/>
                </p:cNvSpPr>
                <p:nvPr/>
              </p:nvSpPr>
              <p:spPr bwMode="auto">
                <a:xfrm>
                  <a:off x="876" y="1988"/>
                  <a:ext cx="1032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b="1">
                      <a:solidFill>
                        <a:srgbClr val="000000"/>
                      </a:solidFill>
                      <a:latin typeface="Courier New" charset="0"/>
                    </a:rPr>
                    <a:t>CancelButton</a:t>
                  </a:r>
                </a:p>
              </p:txBody>
            </p:sp>
          </p:grpSp>
          <p:sp>
            <p:nvSpPr>
              <p:cNvPr id="1466384" name="Freeform 16"/>
              <p:cNvSpPr>
                <a:spLocks/>
              </p:cNvSpPr>
              <p:nvPr/>
            </p:nvSpPr>
            <p:spPr bwMode="auto">
              <a:xfrm>
                <a:off x="2096" y="1312"/>
                <a:ext cx="737" cy="763"/>
              </a:xfrm>
              <a:custGeom>
                <a:avLst/>
                <a:gdLst/>
                <a:ahLst/>
                <a:cxnLst>
                  <a:cxn ang="0">
                    <a:pos x="0" y="762"/>
                  </a:cxn>
                  <a:cxn ang="0">
                    <a:pos x="736" y="762"/>
                  </a:cxn>
                  <a:cxn ang="0">
                    <a:pos x="736" y="0"/>
                  </a:cxn>
                </a:cxnLst>
                <a:rect l="0" t="0" r="r" b="b"/>
                <a:pathLst>
                  <a:path w="737" h="763">
                    <a:moveTo>
                      <a:pt x="0" y="762"/>
                    </a:moveTo>
                    <a:lnTo>
                      <a:pt x="736" y="762"/>
                    </a:lnTo>
                    <a:lnTo>
                      <a:pt x="7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385" name="AutoShape 17"/>
              <p:cNvSpPr>
                <a:spLocks noChangeArrowheads="1"/>
              </p:cNvSpPr>
              <p:nvPr/>
            </p:nvSpPr>
            <p:spPr bwMode="auto">
              <a:xfrm>
                <a:off x="2698" y="1319"/>
                <a:ext cx="280" cy="242"/>
              </a:xfrm>
              <a:prstGeom prst="triangle">
                <a:avLst>
                  <a:gd name="adj" fmla="val 49986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66386" name="Rectangle 18"/>
            <p:cNvSpPr>
              <a:spLocks noChangeArrowheads="1"/>
            </p:cNvSpPr>
            <p:nvPr/>
          </p:nvSpPr>
          <p:spPr bwMode="auto">
            <a:xfrm>
              <a:off x="3024" y="1344"/>
              <a:ext cx="1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i="1">
                  <a:latin typeface="Comic Sans MS" charset="0"/>
                </a:rPr>
                <a:t>is-a, kind-of</a:t>
              </a:r>
              <a:endParaRPr lang="en-US" sz="2400">
                <a:latin typeface="Comic Sans M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43413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(example)</a:t>
            </a:r>
            <a:endParaRPr lang="en-US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533400" y="1905000"/>
            <a:ext cx="4267200" cy="4114800"/>
            <a:chOff x="576" y="1488"/>
            <a:chExt cx="2688" cy="2592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576" y="1488"/>
              <a:ext cx="2688" cy="2592"/>
              <a:chOff x="576" y="1488"/>
              <a:chExt cx="1152" cy="1728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1152" cy="17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6"/>
              <p:cNvSpPr>
                <a:spLocks noChangeShapeType="1"/>
              </p:cNvSpPr>
              <p:nvPr/>
            </p:nvSpPr>
            <p:spPr bwMode="auto">
              <a:xfrm>
                <a:off x="576" y="1824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576" y="2688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584" y="1584"/>
              <a:ext cx="70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i="1">
                  <a:latin typeface="Comic Sans MS" charset="0"/>
                </a:rPr>
                <a:t>Person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10" y="2045"/>
              <a:ext cx="1710" cy="97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dirty="0">
                  <a:latin typeface="Comic Sans MS" charset="0"/>
                </a:rPr>
                <a:t>+  name : String</a:t>
              </a:r>
            </a:p>
            <a:p>
              <a:pPr algn="l"/>
              <a:r>
                <a:rPr lang="en-US" sz="2400" dirty="0">
                  <a:latin typeface="Comic Sans MS" charset="0"/>
                </a:rPr>
                <a:t>-  </a:t>
              </a:r>
              <a:r>
                <a:rPr lang="en-US" sz="2400" dirty="0" err="1">
                  <a:latin typeface="Comic Sans MS" charset="0"/>
                </a:rPr>
                <a:t>ssn</a:t>
              </a:r>
              <a:r>
                <a:rPr lang="en-US" sz="2400" dirty="0">
                  <a:latin typeface="Comic Sans MS" charset="0"/>
                </a:rPr>
                <a:t> : String</a:t>
              </a:r>
            </a:p>
            <a:p>
              <a:pPr algn="l"/>
              <a:r>
                <a:rPr lang="en-US" sz="2400" dirty="0">
                  <a:latin typeface="Comic Sans MS" charset="0"/>
                </a:rPr>
                <a:t># birthday : Date</a:t>
              </a:r>
            </a:p>
            <a:p>
              <a:pPr algn="l"/>
              <a:r>
                <a:rPr lang="en-US" sz="2400" dirty="0">
                  <a:latin typeface="Comic Sans MS" charset="0"/>
                </a:rPr>
                <a:t>/  age : </a:t>
              </a:r>
              <a:r>
                <a:rPr lang="en-US" sz="2400" dirty="0" err="1">
                  <a:latin typeface="Comic Sans MS" charset="0"/>
                </a:rPr>
                <a:t>int</a:t>
              </a:r>
              <a:endParaRPr lang="en-US" sz="2400" dirty="0">
                <a:latin typeface="Comic Sans MS" charset="0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720" y="3312"/>
              <a:ext cx="1753" cy="5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>
                  <a:latin typeface="Comic Sans MS" charset="0"/>
                </a:rPr>
                <a:t>+getName : String</a:t>
              </a:r>
            </a:p>
            <a:p>
              <a:pPr algn="l"/>
              <a:r>
                <a:rPr lang="en-US" sz="2400">
                  <a:latin typeface="Comic Sans MS" charset="0"/>
                </a:rPr>
                <a:t>-calculateAge : int</a:t>
              </a:r>
            </a:p>
          </p:txBody>
        </p:sp>
      </p:grp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962400" y="4114800"/>
            <a:ext cx="4621213" cy="1174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1400">
              <a:latin typeface="Comic Sans MS" charset="0"/>
            </a:endParaRPr>
          </a:p>
          <a:p>
            <a:pPr algn="l"/>
            <a:r>
              <a:rPr lang="en-US" sz="1400">
                <a:latin typeface="Comic Sans MS" charset="0"/>
              </a:rPr>
              <a:t>Visibility AttributeName:Type = Initial Value</a:t>
            </a:r>
          </a:p>
          <a:p>
            <a:pPr algn="l"/>
            <a:endParaRPr lang="en-US" sz="1400">
              <a:latin typeface="Comic Sans MS" charset="0"/>
            </a:endParaRPr>
          </a:p>
          <a:p>
            <a:pPr algn="l"/>
            <a:r>
              <a:rPr lang="en-US" sz="1400">
                <a:latin typeface="Comic Sans MS" charset="0"/>
              </a:rPr>
              <a:t>Visibility MethodName (Parameter List) : Return-List</a:t>
            </a:r>
          </a:p>
          <a:p>
            <a:pPr algn="l"/>
            <a:endParaRPr lang="en-US" sz="1400">
              <a:latin typeface="Comic Sans MS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3733800" y="5181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733800" y="4343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5334000" y="1752600"/>
            <a:ext cx="3657600" cy="2244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Comic Sans MS" charset="0"/>
              </a:rPr>
              <a:t>Visibility</a:t>
            </a:r>
          </a:p>
          <a:p>
            <a:pPr algn="l"/>
            <a:r>
              <a:rPr lang="en-US" sz="2000">
                <a:latin typeface="Comic Sans MS" charset="0"/>
              </a:rPr>
              <a:t>+	public</a:t>
            </a:r>
          </a:p>
          <a:p>
            <a:pPr algn="l"/>
            <a:r>
              <a:rPr lang="en-US" sz="2000">
                <a:latin typeface="Comic Sans MS" charset="0"/>
              </a:rPr>
              <a:t>#	protected</a:t>
            </a:r>
          </a:p>
          <a:p>
            <a:pPr algn="l"/>
            <a:r>
              <a:rPr lang="en-US" sz="2000">
                <a:latin typeface="Comic Sans MS" charset="0"/>
              </a:rPr>
              <a:t>-	private</a:t>
            </a:r>
          </a:p>
          <a:p>
            <a:pPr algn="l"/>
            <a:endParaRPr lang="en-US" sz="2000">
              <a:latin typeface="Comic Sans MS" charset="0"/>
            </a:endParaRPr>
          </a:p>
          <a:p>
            <a:pPr algn="l"/>
            <a:r>
              <a:rPr lang="en-US" sz="2000">
                <a:latin typeface="Comic Sans MS" charset="0"/>
              </a:rPr>
              <a:t>/  	derived</a:t>
            </a:r>
          </a:p>
          <a:p>
            <a:pPr algn="l"/>
            <a:r>
              <a:rPr lang="en-US" sz="2000">
                <a:latin typeface="Comic Sans MS" charset="0"/>
              </a:rPr>
              <a:t>$  	static</a:t>
            </a:r>
          </a:p>
        </p:txBody>
      </p:sp>
    </p:spTree>
    <p:extLst>
      <p:ext uri="{BB962C8B-B14F-4D97-AF65-F5344CB8AC3E}">
        <p14:creationId xmlns:p14="http://schemas.microsoft.com/office/powerpoint/2010/main" val="199354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1478659" name="AutoShape 3"/>
          <p:cNvSpPr>
            <a:spLocks noChangeArrowheads="1"/>
          </p:cNvSpPr>
          <p:nvPr/>
        </p:nvSpPr>
        <p:spPr bwMode="auto">
          <a:xfrm>
            <a:off x="4800600" y="1676400"/>
            <a:ext cx="228600" cy="38100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8660" name="AutoShape 4"/>
          <p:cNvSpPr>
            <a:spLocks noChangeArrowheads="1"/>
          </p:cNvSpPr>
          <p:nvPr/>
        </p:nvSpPr>
        <p:spPr bwMode="auto">
          <a:xfrm>
            <a:off x="4800600" y="2286000"/>
            <a:ext cx="228600" cy="381000"/>
          </a:xfrm>
          <a:prstGeom prst="flowChartDecision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8661" name="Text Box 5"/>
          <p:cNvSpPr txBox="1">
            <a:spLocks noChangeArrowheads="1"/>
          </p:cNvSpPr>
          <p:nvPr/>
        </p:nvSpPr>
        <p:spPr bwMode="auto">
          <a:xfrm>
            <a:off x="854075" y="1630363"/>
            <a:ext cx="29479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Comic Sans MS" charset="0"/>
              </a:rPr>
              <a:t>Simple Aggregation</a:t>
            </a:r>
          </a:p>
        </p:txBody>
      </p:sp>
      <p:sp>
        <p:nvSpPr>
          <p:cNvPr id="1478662" name="Text Box 6"/>
          <p:cNvSpPr txBox="1">
            <a:spLocks noChangeArrowheads="1"/>
          </p:cNvSpPr>
          <p:nvPr/>
        </p:nvSpPr>
        <p:spPr bwMode="auto">
          <a:xfrm>
            <a:off x="914400" y="2286000"/>
            <a:ext cx="34480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Comic Sans MS" charset="0"/>
              </a:rPr>
              <a:t>Composite Aggregation</a:t>
            </a:r>
          </a:p>
        </p:txBody>
      </p:sp>
      <p:pic>
        <p:nvPicPr>
          <p:cNvPr id="1478663" name="Picture 7" descr="Composition and Aggregation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47763" y="3081338"/>
            <a:ext cx="5956300" cy="3011487"/>
          </a:xfrm>
          <a:noFill/>
          <a:ln/>
        </p:spPr>
      </p:pic>
      <p:sp>
        <p:nvSpPr>
          <p:cNvPr id="1478664" name="Text Box 8"/>
          <p:cNvSpPr txBox="1">
            <a:spLocks noChangeArrowheads="1"/>
          </p:cNvSpPr>
          <p:nvPr/>
        </p:nvSpPr>
        <p:spPr bwMode="auto">
          <a:xfrm>
            <a:off x="4648200" y="4800600"/>
            <a:ext cx="4246563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With composite aggregation, the</a:t>
            </a:r>
          </a:p>
          <a:p>
            <a:r>
              <a:rPr lang="en-US" sz="2000" dirty="0"/>
              <a:t> part object may belong to </a:t>
            </a:r>
            <a:r>
              <a:rPr lang="en-US" sz="2000" u="sng" dirty="0"/>
              <a:t>only one </a:t>
            </a:r>
          </a:p>
          <a:p>
            <a:r>
              <a:rPr lang="en-US" sz="2000" u="sng" dirty="0"/>
              <a:t>whole</a:t>
            </a:r>
            <a:r>
              <a:rPr lang="en-US" sz="2000" dirty="0"/>
              <a:t>, and are expected to </a:t>
            </a:r>
            <a:r>
              <a:rPr lang="en-US" sz="2000" u="sng" dirty="0"/>
              <a:t>live and </a:t>
            </a:r>
          </a:p>
          <a:p>
            <a:r>
              <a:rPr lang="en-US" sz="2000" u="sng" dirty="0"/>
              <a:t>die with the  whole</a:t>
            </a:r>
            <a:r>
              <a:rPr lang="en-US" sz="2000" dirty="0"/>
              <a:t>.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8763000" y="5486400"/>
            <a:ext cx="381000" cy="381000"/>
          </a:xfrm>
          <a:prstGeom prst="star5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08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Diagrams (Advanced)</a:t>
            </a:r>
          </a:p>
        </p:txBody>
      </p:sp>
      <p:sp>
        <p:nvSpPr>
          <p:cNvPr id="1482755" name="Text Box 3"/>
          <p:cNvSpPr txBox="1">
            <a:spLocks noChangeArrowheads="1"/>
          </p:cNvSpPr>
          <p:nvPr/>
        </p:nvSpPr>
        <p:spPr bwMode="auto">
          <a:xfrm>
            <a:off x="2879725" y="2179638"/>
            <a:ext cx="33893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Comic Sans MS" charset="0"/>
              </a:rPr>
              <a:t>Can have self-relations:</a:t>
            </a:r>
          </a:p>
        </p:txBody>
      </p:sp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2743200" y="3733800"/>
            <a:ext cx="1600200" cy="838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>
                <a:latin typeface="Comic Sans MS" charset="0"/>
              </a:rPr>
              <a:t>employee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33800" y="3124200"/>
            <a:ext cx="1143000" cy="1066800"/>
            <a:chOff x="1056" y="3072"/>
            <a:chExt cx="720" cy="672"/>
          </a:xfrm>
        </p:grpSpPr>
        <p:sp>
          <p:nvSpPr>
            <p:cNvPr id="1482758" name="Line 6"/>
            <p:cNvSpPr>
              <a:spLocks noChangeShapeType="1"/>
            </p:cNvSpPr>
            <p:nvPr/>
          </p:nvSpPr>
          <p:spPr bwMode="auto">
            <a:xfrm>
              <a:off x="1440" y="37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2759" name="Line 7"/>
            <p:cNvSpPr>
              <a:spLocks noChangeShapeType="1"/>
            </p:cNvSpPr>
            <p:nvPr/>
          </p:nvSpPr>
          <p:spPr bwMode="auto">
            <a:xfrm flipV="1">
              <a:off x="1776" y="307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2760" name="Line 8"/>
            <p:cNvSpPr>
              <a:spLocks noChangeShapeType="1"/>
            </p:cNvSpPr>
            <p:nvPr/>
          </p:nvSpPr>
          <p:spPr bwMode="auto">
            <a:xfrm flipH="1">
              <a:off x="1056" y="307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2761" name="Line 9"/>
            <p:cNvSpPr>
              <a:spLocks noChangeShapeType="1"/>
            </p:cNvSpPr>
            <p:nvPr/>
          </p:nvSpPr>
          <p:spPr bwMode="auto">
            <a:xfrm>
              <a:off x="1056" y="307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82762" name="Text Box 10"/>
          <p:cNvSpPr txBox="1">
            <a:spLocks noChangeArrowheads="1"/>
          </p:cNvSpPr>
          <p:nvPr/>
        </p:nvSpPr>
        <p:spPr bwMode="auto">
          <a:xfrm>
            <a:off x="4937125" y="3398838"/>
            <a:ext cx="14398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Comic Sans MS" charset="0"/>
              </a:rPr>
              <a:t>manages</a:t>
            </a:r>
          </a:p>
        </p:txBody>
      </p:sp>
      <p:sp>
        <p:nvSpPr>
          <p:cNvPr id="1482763" name="Text Box 11"/>
          <p:cNvSpPr txBox="1">
            <a:spLocks noChangeArrowheads="1"/>
          </p:cNvSpPr>
          <p:nvPr/>
        </p:nvSpPr>
        <p:spPr bwMode="auto">
          <a:xfrm>
            <a:off x="2514600" y="3276600"/>
            <a:ext cx="11858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Comic Sans MS" charset="0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05551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Did you plan to build the Enterprise</a:t>
            </a:r>
            <a:br>
              <a:rPr lang="en-US" dirty="0" smtClean="0">
                <a:ea typeface="+mj-ea"/>
              </a:rPr>
            </a:br>
            <a:r>
              <a:rPr lang="en-US" i="1" dirty="0" smtClean="0">
                <a:ea typeface="+mj-ea"/>
              </a:rPr>
              <a:t>all on your own????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Diagrams are often useful when…</a:t>
            </a:r>
          </a:p>
          <a:p>
            <a:pPr lvl="1"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You need to </a:t>
            </a:r>
            <a:r>
              <a:rPr lang="en-US" i="1" dirty="0">
                <a:solidFill>
                  <a:srgbClr val="FF0000"/>
                </a:solidFill>
                <a:latin typeface="Calibri" charset="0"/>
              </a:rPr>
              <a:t>communicate, visualize, or analyze </a:t>
            </a:r>
            <a:r>
              <a:rPr lang="en-US" dirty="0">
                <a:solidFill>
                  <a:srgbClr val="595959"/>
                </a:solidFill>
                <a:latin typeface="Calibri" charset="0"/>
              </a:rPr>
              <a:t>something</a:t>
            </a:r>
          </a:p>
          <a:p>
            <a:pPr lvl="1"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And that something has some sort of </a:t>
            </a:r>
            <a:r>
              <a:rPr lang="en-US" i="1" dirty="0">
                <a:solidFill>
                  <a:srgbClr val="FF0000"/>
                </a:solidFill>
                <a:latin typeface="Calibri" charset="0"/>
              </a:rPr>
              <a:t>structure</a:t>
            </a:r>
          </a:p>
          <a:p>
            <a:pPr lvl="1" eaLnBrk="1" hangingPunct="1"/>
            <a:endParaRPr lang="en-US" dirty="0">
              <a:solidFill>
                <a:srgbClr val="595959"/>
              </a:solidFill>
              <a:latin typeface="Calibri" charset="0"/>
            </a:endParaRPr>
          </a:p>
          <a:p>
            <a:pPr lvl="1" eaLnBrk="1" hangingPunct="1"/>
            <a:endParaRPr lang="en-US" dirty="0">
              <a:solidFill>
                <a:srgbClr val="595959"/>
              </a:solidFill>
              <a:latin typeface="Calibri" charset="0"/>
            </a:endParaRPr>
          </a:p>
          <a:p>
            <a:pPr lvl="1" eaLnBrk="1" hangingPunct="1"/>
            <a:endParaRPr lang="en-US" dirty="0">
              <a:solidFill>
                <a:srgbClr val="595959"/>
              </a:solidFill>
              <a:latin typeface="Calibri" charset="0"/>
            </a:endParaRPr>
          </a:p>
          <a:p>
            <a:pPr lvl="1" eaLnBrk="1" hangingPunct="1"/>
            <a:endParaRPr lang="en-US" dirty="0">
              <a:solidFill>
                <a:srgbClr val="59595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3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Notes on UML class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595959"/>
                </a:solidFill>
                <a:latin typeface="Calibri" charset="0"/>
              </a:rPr>
              <a:t>One box per kind of entity, listing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595959"/>
                </a:solidFill>
                <a:latin typeface="Calibri" charset="0"/>
              </a:rPr>
              <a:t>Italicize abstract entities,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595959"/>
                </a:solidFill>
                <a:latin typeface="Calibri" charset="0"/>
              </a:rPr>
              <a:t>Lines without arrowheads show references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595959"/>
                </a:solidFill>
                <a:latin typeface="Calibri" charset="0"/>
              </a:rPr>
              <a:t>Similar to member variables in OO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595959"/>
                </a:solidFill>
                <a:latin typeface="Calibri" charset="0"/>
              </a:rPr>
              <a:t>Labeled with cardinality (multiplicity)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rgbClr val="595959"/>
                </a:solidFill>
                <a:latin typeface="Calibri" charset="0"/>
              </a:rPr>
              <a:t>Integers, ranges, or asterisk (for unlimited)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595959"/>
                </a:solidFill>
                <a:latin typeface="Calibri" charset="0"/>
              </a:rPr>
              <a:t>Lines with open arrowheads for specialization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595959"/>
                </a:solidFill>
                <a:latin typeface="Calibri" charset="0"/>
              </a:rPr>
              <a:t>Lines with regular arrowheads can be used to indicate dependencies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595959"/>
                </a:solidFill>
                <a:latin typeface="Calibri" charset="0"/>
              </a:rPr>
              <a:t>Usually omitted in requirements</a:t>
            </a:r>
            <a:r>
              <a:rPr lang="ja-JP" altLang="en-US" dirty="0">
                <a:solidFill>
                  <a:srgbClr val="595959"/>
                </a:solidFill>
                <a:latin typeface="Calibri" charset="0"/>
              </a:rPr>
              <a:t>’</a:t>
            </a:r>
            <a:r>
              <a:rPr lang="en-US" dirty="0">
                <a:solidFill>
                  <a:srgbClr val="595959"/>
                </a:solidFill>
                <a:latin typeface="Calibri" charset="0"/>
              </a:rPr>
              <a:t> class </a:t>
            </a:r>
            <a:r>
              <a:rPr lang="en-US" dirty="0" smtClean="0">
                <a:solidFill>
                  <a:srgbClr val="595959"/>
                </a:solidFill>
                <a:latin typeface="Calibri" charset="0"/>
              </a:rPr>
              <a:t>diagrams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595959"/>
                </a:solidFill>
                <a:latin typeface="Calibri" charset="0"/>
              </a:rPr>
              <a:t>Diamond heads indicate aggregation, whereas solid diamonds indicate composition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595959"/>
              </a:solidFill>
              <a:latin typeface="Calibri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763000" y="5486400"/>
            <a:ext cx="381000" cy="381000"/>
          </a:xfrm>
          <a:prstGeom prst="star5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0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UML class diagram: shows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entities, attributes, relationships</a:t>
            </a:r>
            <a:endParaRPr lang="en-US" dirty="0">
              <a:ea typeface="+mj-ea"/>
            </a:endParaRPr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304800" y="1905000"/>
            <a:ext cx="2214563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User</a:t>
            </a:r>
          </a:p>
          <a:p>
            <a:pPr eaLnBrk="1" hangingPunct="1"/>
            <a:r>
              <a:rPr lang="en-US" sz="2000"/>
              <a:t>+ Twitter username</a:t>
            </a:r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3429000" y="1905000"/>
            <a:ext cx="2309813" cy="163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Repression report</a:t>
            </a:r>
          </a:p>
          <a:p>
            <a:pPr eaLnBrk="1" hangingPunct="1"/>
            <a:r>
              <a:rPr lang="en-US" sz="2000"/>
              <a:t>+ source (tweet)</a:t>
            </a:r>
          </a:p>
          <a:p>
            <a:pPr eaLnBrk="1" hangingPunct="1"/>
            <a:r>
              <a:rPr lang="en-US" sz="2000"/>
              <a:t>+ location (geocode)</a:t>
            </a:r>
          </a:p>
          <a:p>
            <a:pPr eaLnBrk="1" hangingPunct="1"/>
            <a:r>
              <a:rPr lang="en-US" sz="2000"/>
              <a:t>+ when (datetime)</a:t>
            </a:r>
          </a:p>
          <a:p>
            <a:pPr eaLnBrk="1" hangingPunct="1"/>
            <a:r>
              <a:rPr lang="en-US" sz="2000"/>
              <a:t>+ details (string)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5715000" y="2133600"/>
            <a:ext cx="838200" cy="7620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8" name="TextBox 28"/>
          <p:cNvSpPr txBox="1">
            <a:spLocks noChangeArrowheads="1"/>
          </p:cNvSpPr>
          <p:nvPr/>
        </p:nvSpPr>
        <p:spPr bwMode="auto">
          <a:xfrm>
            <a:off x="5638800" y="19050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</a:t>
            </a:r>
          </a:p>
        </p:txBody>
      </p:sp>
      <p:cxnSp>
        <p:nvCxnSpPr>
          <p:cNvPr id="31" name="Straight Arrow Connector 30"/>
          <p:cNvCxnSpPr>
            <a:stCxn id="8196" idx="3"/>
          </p:cNvCxnSpPr>
          <p:nvPr/>
        </p:nvCxnSpPr>
        <p:spPr>
          <a:xfrm>
            <a:off x="5738813" y="2720975"/>
            <a:ext cx="814387" cy="2003425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0" name="TextBox 33"/>
          <p:cNvSpPr txBox="1">
            <a:spLocks noChangeArrowheads="1"/>
          </p:cNvSpPr>
          <p:nvPr/>
        </p:nvSpPr>
        <p:spPr bwMode="auto">
          <a:xfrm>
            <a:off x="5715000" y="28194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*</a:t>
            </a:r>
          </a:p>
        </p:txBody>
      </p:sp>
      <p:sp>
        <p:nvSpPr>
          <p:cNvPr id="8201" name="TextBox 20"/>
          <p:cNvSpPr txBox="1">
            <a:spLocks noChangeArrowheads="1"/>
          </p:cNvSpPr>
          <p:nvPr/>
        </p:nvSpPr>
        <p:spPr bwMode="auto">
          <a:xfrm>
            <a:off x="6556375" y="4321175"/>
            <a:ext cx="1916113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/>
              <a:t>Repression view</a:t>
            </a:r>
          </a:p>
          <a:p>
            <a:pPr eaLnBrk="1" hangingPunct="1"/>
            <a:r>
              <a:rPr lang="en-US" sz="2000"/>
              <a:t>+ reports</a:t>
            </a:r>
          </a:p>
        </p:txBody>
      </p:sp>
      <p:sp>
        <p:nvSpPr>
          <p:cNvPr id="8202" name="TextBox 21"/>
          <p:cNvSpPr txBox="1">
            <a:spLocks noChangeArrowheads="1"/>
          </p:cNvSpPr>
          <p:nvPr/>
        </p:nvSpPr>
        <p:spPr bwMode="auto">
          <a:xfrm>
            <a:off x="6248400" y="4702175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*</a:t>
            </a:r>
          </a:p>
        </p:txBody>
      </p:sp>
      <p:sp>
        <p:nvSpPr>
          <p:cNvPr id="8203" name="TextBox 23"/>
          <p:cNvSpPr txBox="1">
            <a:spLocks noChangeArrowheads="1"/>
          </p:cNvSpPr>
          <p:nvPr/>
        </p:nvSpPr>
        <p:spPr bwMode="auto">
          <a:xfrm>
            <a:off x="4225925" y="5997575"/>
            <a:ext cx="2030413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Google map view</a:t>
            </a:r>
          </a:p>
          <a:p>
            <a:pPr eaLnBrk="1" hangingPunct="1"/>
            <a:r>
              <a:rPr lang="en-US" sz="2000"/>
              <a:t>+ JavaScript</a:t>
            </a:r>
          </a:p>
        </p:txBody>
      </p:sp>
      <p:sp>
        <p:nvSpPr>
          <p:cNvPr id="8204" name="TextBox 24"/>
          <p:cNvSpPr txBox="1">
            <a:spLocks noChangeArrowheads="1"/>
          </p:cNvSpPr>
          <p:nvPr/>
        </p:nvSpPr>
        <p:spPr bwMode="auto">
          <a:xfrm>
            <a:off x="6816725" y="5997575"/>
            <a:ext cx="1295400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RSS View</a:t>
            </a:r>
          </a:p>
          <a:p>
            <a:pPr eaLnBrk="1" hangingPunct="1"/>
            <a:r>
              <a:rPr lang="en-US" sz="2000"/>
              <a:t>+ XML text</a:t>
            </a:r>
          </a:p>
        </p:txBody>
      </p:sp>
      <p:sp>
        <p:nvSpPr>
          <p:cNvPr id="30" name="Isosceles Triangle 29"/>
          <p:cNvSpPr/>
          <p:nvPr/>
        </p:nvSpPr>
        <p:spPr>
          <a:xfrm>
            <a:off x="7086600" y="5083175"/>
            <a:ext cx="228600" cy="228600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2" name="Curved Connector 31"/>
          <p:cNvCxnSpPr>
            <a:stCxn id="8203" idx="0"/>
            <a:endCxn id="30" idx="3"/>
          </p:cNvCxnSpPr>
          <p:nvPr/>
        </p:nvCxnSpPr>
        <p:spPr>
          <a:xfrm rot="5400000" flipH="1" flipV="1">
            <a:off x="5878513" y="4675187"/>
            <a:ext cx="685800" cy="1958975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8204" idx="0"/>
            <a:endCxn id="30" idx="3"/>
          </p:cNvCxnSpPr>
          <p:nvPr/>
        </p:nvCxnSpPr>
        <p:spPr>
          <a:xfrm rot="16200000" flipV="1">
            <a:off x="6989763" y="5522912"/>
            <a:ext cx="685800" cy="263525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8" name="TextBox 35"/>
          <p:cNvSpPr txBox="1">
            <a:spLocks noChangeArrowheads="1"/>
          </p:cNvSpPr>
          <p:nvPr/>
        </p:nvSpPr>
        <p:spPr bwMode="auto">
          <a:xfrm>
            <a:off x="228600" y="3733800"/>
            <a:ext cx="2117725" cy="1323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Repression tweet</a:t>
            </a:r>
          </a:p>
          <a:p>
            <a:pPr eaLnBrk="1" hangingPunct="1"/>
            <a:r>
              <a:rPr lang="en-US" sz="2000"/>
              <a:t>+ user</a:t>
            </a:r>
          </a:p>
          <a:p>
            <a:pPr eaLnBrk="1" hangingPunct="1"/>
            <a:r>
              <a:rPr lang="en-US" sz="2000"/>
              <a:t>+ when (datetime)</a:t>
            </a:r>
          </a:p>
          <a:p>
            <a:pPr eaLnBrk="1" hangingPunct="1"/>
            <a:r>
              <a:rPr lang="en-US" sz="2000"/>
              <a:t>+ text (string)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5400000" flipH="1" flipV="1">
            <a:off x="-115887" y="3162300"/>
            <a:ext cx="1144588" cy="1587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0" name="TextBox 38"/>
          <p:cNvSpPr txBox="1">
            <a:spLocks noChangeArrowheads="1"/>
          </p:cNvSpPr>
          <p:nvPr/>
        </p:nvSpPr>
        <p:spPr bwMode="auto">
          <a:xfrm>
            <a:off x="457200" y="25908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</a:t>
            </a:r>
          </a:p>
        </p:txBody>
      </p:sp>
      <p:sp>
        <p:nvSpPr>
          <p:cNvPr id="8211" name="TextBox 39"/>
          <p:cNvSpPr txBox="1">
            <a:spLocks noChangeArrowheads="1"/>
          </p:cNvSpPr>
          <p:nvPr/>
        </p:nvSpPr>
        <p:spPr bwMode="auto">
          <a:xfrm>
            <a:off x="460375" y="35052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*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2247900" y="2857500"/>
            <a:ext cx="1295400" cy="106680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3" name="TextBox 45"/>
          <p:cNvSpPr txBox="1">
            <a:spLocks noChangeArrowheads="1"/>
          </p:cNvSpPr>
          <p:nvPr/>
        </p:nvSpPr>
        <p:spPr bwMode="auto">
          <a:xfrm>
            <a:off x="2971800" y="25146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0..1</a:t>
            </a:r>
          </a:p>
        </p:txBody>
      </p:sp>
      <p:sp>
        <p:nvSpPr>
          <p:cNvPr id="8214" name="TextBox 46"/>
          <p:cNvSpPr txBox="1">
            <a:spLocks noChangeArrowheads="1"/>
          </p:cNvSpPr>
          <p:nvPr/>
        </p:nvSpPr>
        <p:spPr bwMode="auto">
          <a:xfrm>
            <a:off x="2286000" y="39624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</a:t>
            </a:r>
          </a:p>
        </p:txBody>
      </p:sp>
      <p:sp>
        <p:nvSpPr>
          <p:cNvPr id="8215" name="TextBox 5"/>
          <p:cNvSpPr txBox="1">
            <a:spLocks noChangeArrowheads="1"/>
          </p:cNvSpPr>
          <p:nvPr/>
        </p:nvSpPr>
        <p:spPr bwMode="auto">
          <a:xfrm>
            <a:off x="6324600" y="1676400"/>
            <a:ext cx="2206625" cy="1323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Clarification tweet</a:t>
            </a:r>
          </a:p>
          <a:p>
            <a:pPr eaLnBrk="1" hangingPunct="1"/>
            <a:r>
              <a:rPr lang="en-US" sz="2000"/>
              <a:t>+ report</a:t>
            </a:r>
          </a:p>
          <a:p>
            <a:pPr eaLnBrk="1" hangingPunct="1"/>
            <a:r>
              <a:rPr lang="en-US" sz="2000"/>
              <a:t>+ when (datetime)</a:t>
            </a:r>
          </a:p>
          <a:p>
            <a:pPr eaLnBrk="1" hangingPunct="1"/>
            <a:r>
              <a:rPr lang="en-US" sz="2000"/>
              <a:t>+ text (string)</a:t>
            </a:r>
          </a:p>
        </p:txBody>
      </p:sp>
      <p:sp>
        <p:nvSpPr>
          <p:cNvPr id="8216" name="TextBox 27"/>
          <p:cNvSpPr txBox="1">
            <a:spLocks noChangeArrowheads="1"/>
          </p:cNvSpPr>
          <p:nvPr/>
        </p:nvSpPr>
        <p:spPr bwMode="auto">
          <a:xfrm>
            <a:off x="6096000" y="22098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9149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Entity: real world objects with common properties &amp; behavior</a:t>
            </a:r>
          </a:p>
          <a:p>
            <a:r>
              <a:rPr lang="en-US" dirty="0" smtClean="0"/>
              <a:t>Relationship: between two entities</a:t>
            </a:r>
          </a:p>
          <a:p>
            <a:r>
              <a:rPr lang="en-US" dirty="0" smtClean="0"/>
              <a:t>Attributes: cardinality,…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5334000" y="4191000"/>
            <a:ext cx="1524000" cy="609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relationship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181600" y="3276600"/>
            <a:ext cx="1828800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dirty="0" smtClean="0"/>
              <a:t>entity</a:t>
            </a:r>
            <a:endParaRPr lang="en-US" sz="2400" dirty="0"/>
          </a:p>
        </p:txBody>
      </p:sp>
      <p:sp>
        <p:nvSpPr>
          <p:cNvPr id="10" name="TextBox 71"/>
          <p:cNvSpPr txBox="1">
            <a:spLocks noChangeArrowheads="1"/>
          </p:cNvSpPr>
          <p:nvPr/>
        </p:nvSpPr>
        <p:spPr bwMode="auto">
          <a:xfrm>
            <a:off x="5181600" y="5334000"/>
            <a:ext cx="128948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en-US" sz="2000" u="sng" dirty="0" smtClean="0"/>
          </a:p>
          <a:p>
            <a:pPr eaLnBrk="1" hangingPunct="1"/>
            <a:r>
              <a:rPr lang="en-US" sz="2000" u="sng" dirty="0" smtClean="0"/>
              <a:t> attribute1</a:t>
            </a:r>
            <a:endParaRPr lang="en-US" sz="2000" u="sng" dirty="0"/>
          </a:p>
          <a:p>
            <a:pPr eaLnBrk="1" hangingPunct="1"/>
            <a:r>
              <a:rPr lang="en-US" sz="2000" u="sng" dirty="0"/>
              <a:t> </a:t>
            </a:r>
            <a:r>
              <a:rPr lang="en-US" sz="2000" u="sng" dirty="0" smtClean="0"/>
              <a:t>…</a:t>
            </a:r>
            <a:endParaRPr lang="en-US" sz="2000" u="sng" dirty="0"/>
          </a:p>
          <a:p>
            <a:pPr eaLnBrk="1" hangingPunct="1"/>
            <a:r>
              <a:rPr lang="en-US" sz="2000" u="sng" dirty="0"/>
              <a:t> </a:t>
            </a:r>
            <a:r>
              <a:rPr lang="en-US" sz="2000" u="sng" dirty="0" smtClean="0"/>
              <a:t>…</a:t>
            </a:r>
            <a:endParaRPr lang="en-US" sz="2000" u="sng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4838700" y="6134100"/>
            <a:ext cx="838200" cy="0"/>
          </a:xfrm>
          <a:prstGeom prst="line">
            <a:avLst/>
          </a:prstGeom>
          <a:ln w="63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5257800" y="5257800"/>
            <a:ext cx="1828800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dirty="0" smtClean="0"/>
              <a:t>entity</a:t>
            </a:r>
            <a:endParaRPr lang="en-US" sz="2400" dirty="0"/>
          </a:p>
        </p:txBody>
      </p:sp>
      <p:cxnSp>
        <p:nvCxnSpPr>
          <p:cNvPr id="13" name="Straight Connector 12"/>
          <p:cNvCxnSpPr>
            <a:endCxn id="7" idx="2"/>
          </p:cNvCxnSpPr>
          <p:nvPr/>
        </p:nvCxnSpPr>
        <p:spPr>
          <a:xfrm flipV="1">
            <a:off x="6096000" y="4800600"/>
            <a:ext cx="0" cy="457200"/>
          </a:xfrm>
          <a:prstGeom prst="line">
            <a:avLst/>
          </a:prstGeom>
          <a:ln w="63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96000" y="3733800"/>
            <a:ext cx="0" cy="457200"/>
          </a:xfrm>
          <a:prstGeom prst="line">
            <a:avLst/>
          </a:prstGeom>
          <a:ln w="63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5562600" y="37338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0..1</a:t>
            </a: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5715000" y="49530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455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Entity: real world objects with common properties &amp; behavior</a:t>
            </a:r>
          </a:p>
          <a:p>
            <a:r>
              <a:rPr lang="en-US" dirty="0" smtClean="0"/>
              <a:t>Relationship: between two entities</a:t>
            </a:r>
          </a:p>
          <a:p>
            <a:r>
              <a:rPr lang="en-US" dirty="0" smtClean="0"/>
              <a:t>Attributes: cardinality,…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5334000" y="4191000"/>
            <a:ext cx="1524000" cy="609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enter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181600" y="3276600"/>
            <a:ext cx="1828800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dirty="0" smtClean="0"/>
              <a:t>users</a:t>
            </a:r>
            <a:endParaRPr lang="en-US" sz="2400" dirty="0"/>
          </a:p>
        </p:txBody>
      </p:sp>
      <p:sp>
        <p:nvSpPr>
          <p:cNvPr id="10" name="TextBox 71"/>
          <p:cNvSpPr txBox="1">
            <a:spLocks noChangeArrowheads="1"/>
          </p:cNvSpPr>
          <p:nvPr/>
        </p:nvSpPr>
        <p:spPr bwMode="auto">
          <a:xfrm>
            <a:off x="5181600" y="5334000"/>
            <a:ext cx="169825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en-US" sz="2000" u="sng" dirty="0" smtClean="0"/>
          </a:p>
          <a:p>
            <a:pPr eaLnBrk="1" hangingPunct="1"/>
            <a:r>
              <a:rPr lang="en-US" sz="2000" u="sng" dirty="0" smtClean="0"/>
              <a:t> ticket counter</a:t>
            </a:r>
            <a:endParaRPr lang="en-US" sz="2000" u="sng" dirty="0"/>
          </a:p>
          <a:p>
            <a:pPr eaLnBrk="1" hangingPunct="1"/>
            <a:r>
              <a:rPr lang="en-US" sz="2000" u="sng" dirty="0"/>
              <a:t> </a:t>
            </a:r>
            <a:r>
              <a:rPr lang="en-US" sz="2000" u="sng" dirty="0" smtClean="0"/>
              <a:t>entrance</a:t>
            </a:r>
            <a:endParaRPr lang="en-US" sz="2000" u="sng" dirty="0"/>
          </a:p>
          <a:p>
            <a:pPr eaLnBrk="1" hangingPunct="1"/>
            <a:r>
              <a:rPr lang="en-US" sz="2000" u="sng" dirty="0"/>
              <a:t> </a:t>
            </a:r>
            <a:r>
              <a:rPr lang="en-US" sz="2000" u="sng" dirty="0" smtClean="0"/>
              <a:t>…</a:t>
            </a:r>
            <a:endParaRPr lang="en-US" sz="2000" u="sng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4838700" y="6134100"/>
            <a:ext cx="838200" cy="0"/>
          </a:xfrm>
          <a:prstGeom prst="line">
            <a:avLst/>
          </a:prstGeom>
          <a:ln w="63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5257800" y="5257800"/>
            <a:ext cx="1828800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dirty="0" smtClean="0"/>
              <a:t>zoo</a:t>
            </a:r>
            <a:endParaRPr lang="en-US" sz="2400" dirty="0"/>
          </a:p>
        </p:txBody>
      </p:sp>
      <p:cxnSp>
        <p:nvCxnSpPr>
          <p:cNvPr id="13" name="Straight Connector 12"/>
          <p:cNvCxnSpPr>
            <a:endCxn id="7" idx="2"/>
          </p:cNvCxnSpPr>
          <p:nvPr/>
        </p:nvCxnSpPr>
        <p:spPr>
          <a:xfrm flipV="1">
            <a:off x="6096000" y="4800600"/>
            <a:ext cx="0" cy="457200"/>
          </a:xfrm>
          <a:prstGeom prst="line">
            <a:avLst/>
          </a:prstGeom>
          <a:ln w="63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96000" y="3733800"/>
            <a:ext cx="0" cy="457200"/>
          </a:xfrm>
          <a:prstGeom prst="line">
            <a:avLst/>
          </a:prstGeom>
          <a:ln w="63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5562600" y="3733800"/>
            <a:ext cx="5394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0.</a:t>
            </a:r>
            <a:r>
              <a:rPr lang="en-US" sz="1800" dirty="0" smtClean="0"/>
              <a:t>.n</a:t>
            </a:r>
            <a:endParaRPr lang="en-US" sz="1800" dirty="0"/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5715000" y="49530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548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Notes on entity-relationship diagrams (ERDs)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One box per kind of entity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List entity attributes on branches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Lines with a diamond show relationships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Diamond label indicates role of relationship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Numbers or variables on lines show cardinality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763000" y="4953000"/>
            <a:ext cx="381000" cy="381000"/>
          </a:xfrm>
          <a:prstGeom prst="star5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5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7315200" y="60198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724400" y="6019800"/>
            <a:ext cx="2133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629400" y="4343400"/>
            <a:ext cx="1981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629400" y="1676400"/>
            <a:ext cx="2133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05200" y="1905000"/>
            <a:ext cx="2362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6200" y="1905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Entity-relationship diagram: shows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entities, attributes, relationships</a:t>
            </a:r>
            <a:endParaRPr lang="en-US" dirty="0">
              <a:ea typeface="+mj-ea"/>
            </a:endParaRPr>
          </a:p>
        </p:txBody>
      </p:sp>
      <p:sp>
        <p:nvSpPr>
          <p:cNvPr id="10249" name="TextBox 3"/>
          <p:cNvSpPr txBox="1">
            <a:spLocks noChangeArrowheads="1"/>
          </p:cNvSpPr>
          <p:nvPr/>
        </p:nvSpPr>
        <p:spPr bwMode="auto">
          <a:xfrm>
            <a:off x="76200" y="1905000"/>
            <a:ext cx="2144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User</a:t>
            </a:r>
          </a:p>
          <a:p>
            <a:pPr eaLnBrk="1" hangingPunct="1"/>
            <a:r>
              <a:rPr lang="en-US" sz="2000"/>
              <a:t> </a:t>
            </a:r>
            <a:r>
              <a:rPr lang="en-US" sz="2000" u="sng"/>
              <a:t> Twitter username</a:t>
            </a:r>
          </a:p>
        </p:txBody>
      </p:sp>
      <p:sp>
        <p:nvSpPr>
          <p:cNvPr id="10250" name="TextBox 4"/>
          <p:cNvSpPr txBox="1">
            <a:spLocks noChangeArrowheads="1"/>
          </p:cNvSpPr>
          <p:nvPr/>
        </p:nvSpPr>
        <p:spPr bwMode="auto">
          <a:xfrm>
            <a:off x="3505200" y="1905000"/>
            <a:ext cx="21812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Repression report</a:t>
            </a:r>
          </a:p>
          <a:p>
            <a:pPr eaLnBrk="1" hangingPunct="1"/>
            <a:r>
              <a:rPr lang="en-US" sz="2000" u="sng"/>
              <a:t> source (tweet)</a:t>
            </a:r>
          </a:p>
          <a:p>
            <a:pPr eaLnBrk="1" hangingPunct="1"/>
            <a:r>
              <a:rPr lang="en-US" sz="2000" u="sng"/>
              <a:t> location (geocode)</a:t>
            </a:r>
          </a:p>
          <a:p>
            <a:pPr eaLnBrk="1" hangingPunct="1"/>
            <a:r>
              <a:rPr lang="en-US" sz="2000" u="sng"/>
              <a:t> when (datetime)</a:t>
            </a:r>
          </a:p>
          <a:p>
            <a:pPr eaLnBrk="1" hangingPunct="1"/>
            <a:r>
              <a:rPr lang="en-US" sz="2000" u="sng"/>
              <a:t> details (string)</a:t>
            </a:r>
          </a:p>
        </p:txBody>
      </p:sp>
      <p:sp>
        <p:nvSpPr>
          <p:cNvPr id="10251" name="TextBox 5"/>
          <p:cNvSpPr txBox="1">
            <a:spLocks noChangeArrowheads="1"/>
          </p:cNvSpPr>
          <p:nvPr/>
        </p:nvSpPr>
        <p:spPr bwMode="auto">
          <a:xfrm>
            <a:off x="6629400" y="1676400"/>
            <a:ext cx="2146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Clarification tweet</a:t>
            </a:r>
          </a:p>
          <a:p>
            <a:pPr eaLnBrk="1" hangingPunct="1"/>
            <a:r>
              <a:rPr lang="en-US" sz="2000" u="sng"/>
              <a:t> report</a:t>
            </a:r>
          </a:p>
          <a:p>
            <a:pPr eaLnBrk="1" hangingPunct="1"/>
            <a:r>
              <a:rPr lang="en-US" sz="2000" u="sng"/>
              <a:t> when (datetime)</a:t>
            </a:r>
          </a:p>
          <a:p>
            <a:pPr eaLnBrk="1" hangingPunct="1"/>
            <a:r>
              <a:rPr lang="en-US" sz="2000" u="sng"/>
              <a:t> text (string)</a:t>
            </a:r>
          </a:p>
        </p:txBody>
      </p:sp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6632575" y="4321175"/>
            <a:ext cx="1916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/>
              <a:t>Repression view</a:t>
            </a:r>
          </a:p>
          <a:p>
            <a:pPr eaLnBrk="1" hangingPunct="1"/>
            <a:r>
              <a:rPr lang="en-US" sz="2000"/>
              <a:t> </a:t>
            </a:r>
            <a:r>
              <a:rPr lang="en-US" sz="2000" u="sng"/>
              <a:t>reports</a:t>
            </a:r>
          </a:p>
        </p:txBody>
      </p:sp>
      <p:sp>
        <p:nvSpPr>
          <p:cNvPr id="10253" name="TextBox 9"/>
          <p:cNvSpPr txBox="1">
            <a:spLocks noChangeArrowheads="1"/>
          </p:cNvSpPr>
          <p:nvPr/>
        </p:nvSpPr>
        <p:spPr bwMode="auto">
          <a:xfrm>
            <a:off x="1981200" y="39624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10254" name="TextBox 10"/>
          <p:cNvSpPr txBox="1">
            <a:spLocks noChangeArrowheads="1"/>
          </p:cNvSpPr>
          <p:nvPr/>
        </p:nvSpPr>
        <p:spPr bwMode="auto">
          <a:xfrm>
            <a:off x="2971800" y="17526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0..1</a:t>
            </a:r>
          </a:p>
        </p:txBody>
      </p:sp>
      <p:sp>
        <p:nvSpPr>
          <p:cNvPr id="10255" name="TextBox 11"/>
          <p:cNvSpPr txBox="1">
            <a:spLocks noChangeArrowheads="1"/>
          </p:cNvSpPr>
          <p:nvPr/>
        </p:nvSpPr>
        <p:spPr bwMode="auto">
          <a:xfrm>
            <a:off x="8726488" y="1600200"/>
            <a:ext cx="265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</a:t>
            </a:r>
          </a:p>
        </p:txBody>
      </p:sp>
      <p:sp>
        <p:nvSpPr>
          <p:cNvPr id="10256" name="TextBox 12"/>
          <p:cNvSpPr txBox="1">
            <a:spLocks noChangeArrowheads="1"/>
          </p:cNvSpPr>
          <p:nvPr/>
        </p:nvSpPr>
        <p:spPr bwMode="auto">
          <a:xfrm>
            <a:off x="6019800" y="28956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</a:t>
            </a:r>
          </a:p>
        </p:txBody>
      </p:sp>
      <p:sp>
        <p:nvSpPr>
          <p:cNvPr id="10257" name="TextBox 14"/>
          <p:cNvSpPr txBox="1">
            <a:spLocks noChangeArrowheads="1"/>
          </p:cNvSpPr>
          <p:nvPr/>
        </p:nvSpPr>
        <p:spPr bwMode="auto">
          <a:xfrm>
            <a:off x="3233738" y="2133600"/>
            <a:ext cx="306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</a:t>
            </a:r>
          </a:p>
        </p:txBody>
      </p:sp>
      <p:sp>
        <p:nvSpPr>
          <p:cNvPr id="10258" name="TextBox 15"/>
          <p:cNvSpPr txBox="1">
            <a:spLocks noChangeArrowheads="1"/>
          </p:cNvSpPr>
          <p:nvPr/>
        </p:nvSpPr>
        <p:spPr bwMode="auto">
          <a:xfrm>
            <a:off x="6324600" y="4114800"/>
            <a:ext cx="306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q</a:t>
            </a:r>
          </a:p>
        </p:txBody>
      </p:sp>
      <p:sp>
        <p:nvSpPr>
          <p:cNvPr id="10259" name="TextBox 16"/>
          <p:cNvSpPr txBox="1">
            <a:spLocks noChangeArrowheads="1"/>
          </p:cNvSpPr>
          <p:nvPr/>
        </p:nvSpPr>
        <p:spPr bwMode="auto">
          <a:xfrm>
            <a:off x="4759325" y="5997575"/>
            <a:ext cx="2079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Google map view</a:t>
            </a:r>
          </a:p>
          <a:p>
            <a:pPr eaLnBrk="1" hangingPunct="1"/>
            <a:r>
              <a:rPr lang="en-US" sz="2000" u="sng"/>
              <a:t> JavaScript</a:t>
            </a:r>
          </a:p>
        </p:txBody>
      </p:sp>
      <p:sp>
        <p:nvSpPr>
          <p:cNvPr id="10260" name="TextBox 17"/>
          <p:cNvSpPr txBox="1">
            <a:spLocks noChangeArrowheads="1"/>
          </p:cNvSpPr>
          <p:nvPr/>
        </p:nvSpPr>
        <p:spPr bwMode="auto">
          <a:xfrm>
            <a:off x="7350125" y="5997575"/>
            <a:ext cx="1166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RSS View</a:t>
            </a:r>
          </a:p>
          <a:p>
            <a:pPr eaLnBrk="1" hangingPunct="1"/>
            <a:r>
              <a:rPr lang="en-US" sz="2000" u="sng"/>
              <a:t> XML text</a:t>
            </a:r>
          </a:p>
        </p:txBody>
      </p:sp>
      <p:sp>
        <p:nvSpPr>
          <p:cNvPr id="19" name="Isosceles Triangle 18"/>
          <p:cNvSpPr/>
          <p:nvPr/>
        </p:nvSpPr>
        <p:spPr>
          <a:xfrm>
            <a:off x="7772400" y="4800600"/>
            <a:ext cx="228600" cy="228600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0" name="Curved Connector 19"/>
          <p:cNvCxnSpPr>
            <a:stCxn id="10259" idx="0"/>
            <a:endCxn id="19" idx="3"/>
          </p:cNvCxnSpPr>
          <p:nvPr/>
        </p:nvCxnSpPr>
        <p:spPr>
          <a:xfrm rot="5400000" flipH="1" flipV="1">
            <a:off x="6358731" y="4469607"/>
            <a:ext cx="968375" cy="2087562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260" idx="0"/>
            <a:endCxn id="19" idx="3"/>
          </p:cNvCxnSpPr>
          <p:nvPr/>
        </p:nvCxnSpPr>
        <p:spPr>
          <a:xfrm rot="16200000" flipV="1">
            <a:off x="7426325" y="5489575"/>
            <a:ext cx="968375" cy="47625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1295400" y="2819400"/>
            <a:ext cx="1524000" cy="609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yields</a:t>
            </a:r>
          </a:p>
        </p:txBody>
      </p:sp>
      <p:sp>
        <p:nvSpPr>
          <p:cNvPr id="30" name="Diamond 29"/>
          <p:cNvSpPr/>
          <p:nvPr/>
        </p:nvSpPr>
        <p:spPr>
          <a:xfrm>
            <a:off x="3276600" y="3657600"/>
            <a:ext cx="1676400" cy="990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shows</a:t>
            </a:r>
          </a:p>
        </p:txBody>
      </p:sp>
      <p:sp>
        <p:nvSpPr>
          <p:cNvPr id="37" name="Diamond 36"/>
          <p:cNvSpPr/>
          <p:nvPr/>
        </p:nvSpPr>
        <p:spPr>
          <a:xfrm>
            <a:off x="6629400" y="3124200"/>
            <a:ext cx="1676400" cy="990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asks about</a:t>
            </a:r>
          </a:p>
        </p:txBody>
      </p:sp>
      <p:cxnSp>
        <p:nvCxnSpPr>
          <p:cNvPr id="51" name="Straight Connector 50"/>
          <p:cNvCxnSpPr/>
          <p:nvPr/>
        </p:nvCxnSpPr>
        <p:spPr>
          <a:xfrm rot="5400000" flipH="1" flipV="1">
            <a:off x="114300" y="2400300"/>
            <a:ext cx="228600" cy="0"/>
          </a:xfrm>
          <a:prstGeom prst="line">
            <a:avLst/>
          </a:prstGeom>
          <a:ln w="63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 flipH="1" flipV="1">
            <a:off x="3009900" y="2857500"/>
            <a:ext cx="1143000" cy="0"/>
          </a:xfrm>
          <a:prstGeom prst="line">
            <a:avLst/>
          </a:prstGeom>
          <a:ln w="63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6286500" y="2476500"/>
            <a:ext cx="838200" cy="0"/>
          </a:xfrm>
          <a:prstGeom prst="line">
            <a:avLst/>
          </a:prstGeom>
          <a:ln w="63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4737100" y="6489700"/>
            <a:ext cx="279400" cy="0"/>
          </a:xfrm>
          <a:prstGeom prst="line">
            <a:avLst/>
          </a:prstGeom>
          <a:ln w="63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7269163" y="6489700"/>
            <a:ext cx="279400" cy="0"/>
          </a:xfrm>
          <a:prstGeom prst="line">
            <a:avLst/>
          </a:prstGeom>
          <a:ln w="63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46" idx="3"/>
            <a:endCxn id="37" idx="3"/>
          </p:cNvCxnSpPr>
          <p:nvPr/>
        </p:nvCxnSpPr>
        <p:spPr>
          <a:xfrm flipH="1">
            <a:off x="8305800" y="1866900"/>
            <a:ext cx="457200" cy="1752600"/>
          </a:xfrm>
          <a:prstGeom prst="curvedConnector3">
            <a:avLst>
              <a:gd name="adj1" fmla="val -50000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45" idx="3"/>
            <a:endCxn id="37" idx="1"/>
          </p:cNvCxnSpPr>
          <p:nvPr/>
        </p:nvCxnSpPr>
        <p:spPr>
          <a:xfrm>
            <a:off x="5867400" y="2095500"/>
            <a:ext cx="762000" cy="1524000"/>
          </a:xfrm>
          <a:prstGeom prst="curvedConnector3">
            <a:avLst>
              <a:gd name="adj1" fmla="val 50000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22" idx="0"/>
            <a:endCxn id="45" idx="1"/>
          </p:cNvCxnSpPr>
          <p:nvPr/>
        </p:nvCxnSpPr>
        <p:spPr>
          <a:xfrm rot="5400000" flipH="1" flipV="1">
            <a:off x="2419350" y="1733550"/>
            <a:ext cx="723900" cy="1447800"/>
          </a:xfrm>
          <a:prstGeom prst="curvedConnector2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45" idx="1"/>
            <a:endCxn id="30" idx="1"/>
          </p:cNvCxnSpPr>
          <p:nvPr/>
        </p:nvCxnSpPr>
        <p:spPr>
          <a:xfrm rot="10800000" flipV="1">
            <a:off x="3276600" y="2095500"/>
            <a:ext cx="228600" cy="2057400"/>
          </a:xfrm>
          <a:prstGeom prst="curvedConnector3">
            <a:avLst>
              <a:gd name="adj1" fmla="val 200000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30" idx="3"/>
            <a:endCxn id="47" idx="1"/>
          </p:cNvCxnSpPr>
          <p:nvPr/>
        </p:nvCxnSpPr>
        <p:spPr>
          <a:xfrm>
            <a:off x="4953000" y="4152900"/>
            <a:ext cx="1676400" cy="381000"/>
          </a:xfrm>
          <a:prstGeom prst="curvedConnector3">
            <a:avLst>
              <a:gd name="adj1" fmla="val 50000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6200" y="4343400"/>
            <a:ext cx="2133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8" name="TextBox 71"/>
          <p:cNvSpPr txBox="1">
            <a:spLocks noChangeArrowheads="1"/>
          </p:cNvSpPr>
          <p:nvPr/>
        </p:nvSpPr>
        <p:spPr bwMode="auto">
          <a:xfrm>
            <a:off x="76200" y="4343400"/>
            <a:ext cx="20288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/>
              <a:t>Repression tweet</a:t>
            </a:r>
          </a:p>
          <a:p>
            <a:pPr eaLnBrk="1" hangingPunct="1"/>
            <a:r>
              <a:rPr lang="en-US" sz="2000" dirty="0"/>
              <a:t> </a:t>
            </a:r>
            <a:r>
              <a:rPr lang="en-US" sz="2000" u="sng" dirty="0"/>
              <a:t>user</a:t>
            </a:r>
          </a:p>
          <a:p>
            <a:pPr eaLnBrk="1" hangingPunct="1"/>
            <a:r>
              <a:rPr lang="en-US" sz="2000" u="sng" dirty="0"/>
              <a:t> when (</a:t>
            </a:r>
            <a:r>
              <a:rPr lang="en-US" sz="2000" u="sng" dirty="0" err="1"/>
              <a:t>datetime</a:t>
            </a:r>
            <a:r>
              <a:rPr lang="en-US" sz="2000" u="sng" dirty="0"/>
              <a:t>)</a:t>
            </a:r>
          </a:p>
          <a:p>
            <a:pPr eaLnBrk="1" hangingPunct="1"/>
            <a:r>
              <a:rPr lang="en-US" sz="2000" u="sng" dirty="0"/>
              <a:t> text (string)</a:t>
            </a:r>
          </a:p>
        </p:txBody>
      </p:sp>
      <p:cxnSp>
        <p:nvCxnSpPr>
          <p:cNvPr id="74" name="Straight Connector 73"/>
          <p:cNvCxnSpPr/>
          <p:nvPr/>
        </p:nvCxnSpPr>
        <p:spPr>
          <a:xfrm rot="5400000" flipH="1" flipV="1">
            <a:off x="-266700" y="5143500"/>
            <a:ext cx="838200" cy="0"/>
          </a:xfrm>
          <a:prstGeom prst="line">
            <a:avLst/>
          </a:prstGeom>
          <a:ln w="63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70"/>
          <p:cNvCxnSpPr>
            <a:stCxn id="10249" idx="1"/>
            <a:endCxn id="101" idx="0"/>
          </p:cNvCxnSpPr>
          <p:nvPr/>
        </p:nvCxnSpPr>
        <p:spPr>
          <a:xfrm rot="10800000" flipH="1" flipV="1">
            <a:off x="76200" y="2259013"/>
            <a:ext cx="685800" cy="941387"/>
          </a:xfrm>
          <a:prstGeom prst="curvedConnector4">
            <a:avLst>
              <a:gd name="adj1" fmla="val 2825"/>
              <a:gd name="adj2" fmla="val 6879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amond 100"/>
          <p:cNvSpPr/>
          <p:nvPr/>
        </p:nvSpPr>
        <p:spPr>
          <a:xfrm>
            <a:off x="0" y="3200400"/>
            <a:ext cx="1524000" cy="609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writes</a:t>
            </a:r>
          </a:p>
        </p:txBody>
      </p:sp>
      <p:cxnSp>
        <p:nvCxnSpPr>
          <p:cNvPr id="104" name="Shape 70"/>
          <p:cNvCxnSpPr>
            <a:stCxn id="101" idx="2"/>
            <a:endCxn id="10278" idx="0"/>
          </p:cNvCxnSpPr>
          <p:nvPr/>
        </p:nvCxnSpPr>
        <p:spPr>
          <a:xfrm rot="16200000" flipH="1">
            <a:off x="659607" y="3912393"/>
            <a:ext cx="533400" cy="328613"/>
          </a:xfrm>
          <a:prstGeom prst="curvedConnector3">
            <a:avLst>
              <a:gd name="adj1" fmla="val 50000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3" name="TextBox 106"/>
          <p:cNvSpPr txBox="1">
            <a:spLocks noChangeArrowheads="1"/>
          </p:cNvSpPr>
          <p:nvPr/>
        </p:nvSpPr>
        <p:spPr bwMode="auto">
          <a:xfrm>
            <a:off x="0" y="27432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</a:t>
            </a:r>
          </a:p>
        </p:txBody>
      </p:sp>
      <p:sp>
        <p:nvSpPr>
          <p:cNvPr id="10284" name="TextBox 107"/>
          <p:cNvSpPr txBox="1">
            <a:spLocks noChangeArrowheads="1"/>
          </p:cNvSpPr>
          <p:nvPr/>
        </p:nvSpPr>
        <p:spPr bwMode="auto">
          <a:xfrm>
            <a:off x="990600" y="3962400"/>
            <a:ext cx="306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</a:t>
            </a:r>
          </a:p>
        </p:txBody>
      </p:sp>
      <p:cxnSp>
        <p:nvCxnSpPr>
          <p:cNvPr id="111" name="Shape 70"/>
          <p:cNvCxnSpPr>
            <a:stCxn id="22" idx="2"/>
          </p:cNvCxnSpPr>
          <p:nvPr/>
        </p:nvCxnSpPr>
        <p:spPr>
          <a:xfrm rot="16200000" flipH="1">
            <a:off x="1600200" y="3886200"/>
            <a:ext cx="914400" cy="0"/>
          </a:xfrm>
          <a:prstGeom prst="curvedConnector3">
            <a:avLst>
              <a:gd name="adj1" fmla="val 50000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667500" y="4838700"/>
            <a:ext cx="228600" cy="0"/>
          </a:xfrm>
          <a:prstGeom prst="line">
            <a:avLst/>
          </a:prstGeom>
          <a:ln w="63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300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Models functionality and the flow of data from one function to another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953000" y="3124200"/>
            <a:ext cx="1524000" cy="6858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5715000" y="2362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15000" y="3810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91200" y="2450068"/>
            <a:ext cx="68480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input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0669" y="3886200"/>
            <a:ext cx="8258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output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953000" y="4724400"/>
            <a:ext cx="1905000" cy="457200"/>
            <a:chOff x="5029200" y="4876800"/>
            <a:chExt cx="1905000" cy="457200"/>
          </a:xfrm>
        </p:grpSpPr>
        <p:sp>
          <p:nvSpPr>
            <p:cNvPr id="14" name="TextBox 6"/>
            <p:cNvSpPr txBox="1">
              <a:spLocks noChangeArrowheads="1"/>
            </p:cNvSpPr>
            <p:nvPr/>
          </p:nvSpPr>
          <p:spPr bwMode="auto">
            <a:xfrm>
              <a:off x="5029200" y="4876800"/>
              <a:ext cx="182880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data store</a:t>
              </a:r>
              <a:endParaRPr lang="en-US" sz="2000" dirty="0"/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5029200" y="4876800"/>
              <a:ext cx="1905000" cy="0"/>
            </a:xfrm>
            <a:prstGeom prst="line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5029200" y="5334000"/>
              <a:ext cx="1905000" cy="0"/>
            </a:xfrm>
            <a:prstGeom prst="line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 flipH="1">
            <a:off x="3657600" y="3810000"/>
            <a:ext cx="2057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2634745" y="4800600"/>
            <a:ext cx="1900505" cy="400110"/>
          </a:xfrm>
          <a:prstGeom prst="rect">
            <a:avLst/>
          </a:prstGeom>
          <a:solidFill>
            <a:schemeClr val="bg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/>
              <a:t>Actor (data sink)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0341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Notes on dataflow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Each oval is a </a:t>
            </a:r>
            <a:r>
              <a:rPr lang="ja-JP" altLang="en-US" dirty="0">
                <a:solidFill>
                  <a:srgbClr val="595959"/>
                </a:solidFill>
                <a:latin typeface="Calibri" charset="0"/>
              </a:rPr>
              <a:t>“</a:t>
            </a:r>
            <a:r>
              <a:rPr lang="en-US" dirty="0">
                <a:solidFill>
                  <a:srgbClr val="595959"/>
                </a:solidFill>
                <a:latin typeface="Calibri" charset="0"/>
              </a:rPr>
              <a:t>function</a:t>
            </a:r>
            <a:r>
              <a:rPr lang="ja-JP" altLang="en-US" dirty="0">
                <a:solidFill>
                  <a:srgbClr val="595959"/>
                </a:solidFill>
                <a:latin typeface="Calibri" charset="0"/>
              </a:rPr>
              <a:t>”</a:t>
            </a:r>
            <a:r>
              <a:rPr lang="en-US" dirty="0">
                <a:solidFill>
                  <a:srgbClr val="595959"/>
                </a:solidFill>
                <a:latin typeface="Calibri" charset="0"/>
              </a:rPr>
              <a:t> provided by system.</a:t>
            </a:r>
          </a:p>
          <a:p>
            <a:pPr lvl="1"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Each inward arrow is a parameter (labeled)</a:t>
            </a:r>
          </a:p>
          <a:p>
            <a:pPr lvl="1"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Each outward arrow is an output (labeled)</a:t>
            </a:r>
          </a:p>
          <a:p>
            <a:pPr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Each rectangle is an actor</a:t>
            </a:r>
          </a:p>
          <a:p>
            <a:pPr lvl="1"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A person, place, or thing that can do stuff and/or initiate events</a:t>
            </a:r>
          </a:p>
          <a:p>
            <a:pPr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Each </a:t>
            </a:r>
            <a:r>
              <a:rPr lang="ja-JP" altLang="en-US" dirty="0">
                <a:solidFill>
                  <a:srgbClr val="595959"/>
                </a:solidFill>
                <a:latin typeface="Calibri" charset="0"/>
              </a:rPr>
              <a:t>“</a:t>
            </a:r>
            <a:r>
              <a:rPr lang="en-US" dirty="0">
                <a:solidFill>
                  <a:srgbClr val="595959"/>
                </a:solidFill>
                <a:latin typeface="Calibri" charset="0"/>
              </a:rPr>
              <a:t>half-rectangle</a:t>
            </a:r>
            <a:r>
              <a:rPr lang="ja-JP" altLang="en-US" dirty="0">
                <a:solidFill>
                  <a:srgbClr val="595959"/>
                </a:solidFill>
                <a:latin typeface="Calibri" charset="0"/>
              </a:rPr>
              <a:t>”</a:t>
            </a:r>
            <a:r>
              <a:rPr lang="en-US" dirty="0">
                <a:solidFill>
                  <a:srgbClr val="595959"/>
                </a:solidFill>
                <a:latin typeface="Calibri" charset="0"/>
              </a:rPr>
              <a:t> is a data store</a:t>
            </a:r>
          </a:p>
          <a:p>
            <a:pPr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Often clearer if you do a separate dataflow diagram for each use case</a:t>
            </a:r>
          </a:p>
          <a:p>
            <a:pPr lvl="1" eaLnBrk="1" hangingPunct="1"/>
            <a:endParaRPr lang="en-US" dirty="0">
              <a:solidFill>
                <a:srgbClr val="595959"/>
              </a:solidFill>
              <a:latin typeface="Calibri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763000" y="5334000"/>
            <a:ext cx="381000" cy="381000"/>
          </a:xfrm>
          <a:prstGeom prst="star5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27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Dataflow diagram: shows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flow of information</a:t>
            </a:r>
            <a:endParaRPr lang="en-US" dirty="0">
              <a:ea typeface="+mj-ea"/>
            </a:endParaRPr>
          </a:p>
        </p:txBody>
      </p:sp>
      <p:sp>
        <p:nvSpPr>
          <p:cNvPr id="12291" name="TextBox 3"/>
          <p:cNvSpPr txBox="1">
            <a:spLocks noChangeArrowheads="1"/>
          </p:cNvSpPr>
          <p:nvPr/>
        </p:nvSpPr>
        <p:spPr bwMode="auto">
          <a:xfrm>
            <a:off x="293688" y="2052638"/>
            <a:ext cx="1828800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dirty="0"/>
              <a:t>Reporter</a:t>
            </a: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446088" y="3348038"/>
            <a:ext cx="1792287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Viewing user</a:t>
            </a:r>
          </a:p>
        </p:txBody>
      </p:sp>
      <p:sp>
        <p:nvSpPr>
          <p:cNvPr id="6" name="Oval 5"/>
          <p:cNvSpPr/>
          <p:nvPr/>
        </p:nvSpPr>
        <p:spPr>
          <a:xfrm>
            <a:off x="3341688" y="1671638"/>
            <a:ext cx="1371600" cy="6858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Report</a:t>
            </a:r>
          </a:p>
        </p:txBody>
      </p:sp>
      <p:grpSp>
        <p:nvGrpSpPr>
          <p:cNvPr id="12294" name="Group 11"/>
          <p:cNvGrpSpPr>
            <a:grpSpLocks/>
          </p:cNvGrpSpPr>
          <p:nvPr/>
        </p:nvGrpSpPr>
        <p:grpSpPr bwMode="auto">
          <a:xfrm>
            <a:off x="5856288" y="1976438"/>
            <a:ext cx="1905000" cy="461962"/>
            <a:chOff x="4876800" y="2209800"/>
            <a:chExt cx="1905000" cy="461665"/>
          </a:xfrm>
        </p:grpSpPr>
        <p:sp>
          <p:nvSpPr>
            <p:cNvPr id="12333" name="TextBox 6"/>
            <p:cNvSpPr txBox="1">
              <a:spLocks noChangeArrowheads="1"/>
            </p:cNvSpPr>
            <p:nvPr/>
          </p:nvSpPr>
          <p:spPr bwMode="auto">
            <a:xfrm>
              <a:off x="4876800" y="2209800"/>
              <a:ext cx="18288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 dirty="0"/>
                <a:t>Twitter DB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876800" y="2209800"/>
              <a:ext cx="1905000" cy="0"/>
            </a:xfrm>
            <a:prstGeom prst="line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76800" y="2666706"/>
              <a:ext cx="1905000" cy="0"/>
            </a:xfrm>
            <a:prstGeom prst="line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/>
          <p:cNvSpPr/>
          <p:nvPr/>
        </p:nvSpPr>
        <p:spPr>
          <a:xfrm>
            <a:off x="3341688" y="2433638"/>
            <a:ext cx="1371600" cy="6858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Send </a:t>
            </a:r>
            <a:r>
              <a:rPr lang="en-US" dirty="0" err="1">
                <a:solidFill>
                  <a:schemeClr val="tx1"/>
                </a:solidFill>
              </a:rPr>
              <a:t>clar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296" name="Group 15"/>
          <p:cNvGrpSpPr>
            <a:grpSpLocks/>
          </p:cNvGrpSpPr>
          <p:nvPr/>
        </p:nvGrpSpPr>
        <p:grpSpPr bwMode="auto">
          <a:xfrm>
            <a:off x="3875088" y="5557838"/>
            <a:ext cx="1905000" cy="461962"/>
            <a:chOff x="4876800" y="2209800"/>
            <a:chExt cx="1905000" cy="461665"/>
          </a:xfrm>
        </p:grpSpPr>
        <p:sp>
          <p:nvSpPr>
            <p:cNvPr id="12330" name="TextBox 16"/>
            <p:cNvSpPr txBox="1">
              <a:spLocks noChangeArrowheads="1"/>
            </p:cNvSpPr>
            <p:nvPr/>
          </p:nvSpPr>
          <p:spPr bwMode="auto">
            <a:xfrm>
              <a:off x="4876800" y="2209800"/>
              <a:ext cx="18288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/>
                <a:t>Reports DB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876800" y="2209800"/>
              <a:ext cx="1905000" cy="0"/>
            </a:xfrm>
            <a:prstGeom prst="line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76800" y="2666706"/>
              <a:ext cx="1905000" cy="0"/>
            </a:xfrm>
            <a:prstGeom prst="line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/>
          <p:cNvSpPr/>
          <p:nvPr/>
        </p:nvSpPr>
        <p:spPr>
          <a:xfrm>
            <a:off x="5322888" y="3119438"/>
            <a:ext cx="1371600" cy="6858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Inter-</a:t>
            </a:r>
            <a:r>
              <a:rPr lang="en-US" dirty="0" err="1">
                <a:solidFill>
                  <a:schemeClr val="tx1"/>
                </a:solidFill>
              </a:rPr>
              <a:t>pret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532688" y="3119438"/>
            <a:ext cx="1371600" cy="6858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Clarify</a:t>
            </a:r>
          </a:p>
        </p:txBody>
      </p:sp>
      <p:sp>
        <p:nvSpPr>
          <p:cNvPr id="12299" name="TextBox 42"/>
          <p:cNvSpPr txBox="1">
            <a:spLocks noChangeArrowheads="1"/>
          </p:cNvSpPr>
          <p:nvPr/>
        </p:nvSpPr>
        <p:spPr bwMode="auto">
          <a:xfrm>
            <a:off x="3265488" y="3805238"/>
            <a:ext cx="1828800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Geocoder</a:t>
            </a:r>
          </a:p>
        </p:txBody>
      </p:sp>
      <p:cxnSp>
        <p:nvCxnSpPr>
          <p:cNvPr id="45" name="Curved Connector 44"/>
          <p:cNvCxnSpPr>
            <a:stCxn id="12291" idx="3"/>
            <a:endCxn id="6" idx="2"/>
          </p:cNvCxnSpPr>
          <p:nvPr/>
        </p:nvCxnSpPr>
        <p:spPr>
          <a:xfrm flipV="1">
            <a:off x="2122488" y="2014538"/>
            <a:ext cx="1219200" cy="26987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27088" y="5100638"/>
            <a:ext cx="1371600" cy="6858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RSS View</a:t>
            </a:r>
          </a:p>
        </p:txBody>
      </p:sp>
      <p:cxnSp>
        <p:nvCxnSpPr>
          <p:cNvPr id="48" name="Curved Connector 47"/>
          <p:cNvCxnSpPr>
            <a:stCxn id="6" idx="6"/>
          </p:cNvCxnSpPr>
          <p:nvPr/>
        </p:nvCxnSpPr>
        <p:spPr>
          <a:xfrm>
            <a:off x="4713288" y="2014538"/>
            <a:ext cx="1143000" cy="19367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9" idx="0"/>
          </p:cNvCxnSpPr>
          <p:nvPr/>
        </p:nvCxnSpPr>
        <p:spPr>
          <a:xfrm rot="5400000">
            <a:off x="5703888" y="2738438"/>
            <a:ext cx="685800" cy="76200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39" idx="2"/>
            <a:endCxn id="12299" idx="0"/>
          </p:cNvCxnSpPr>
          <p:nvPr/>
        </p:nvCxnSpPr>
        <p:spPr>
          <a:xfrm rot="10800000" flipV="1">
            <a:off x="4179888" y="3462338"/>
            <a:ext cx="1143000" cy="342900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12299" idx="2"/>
            <a:endCxn id="39" idx="4"/>
          </p:cNvCxnSpPr>
          <p:nvPr/>
        </p:nvCxnSpPr>
        <p:spPr>
          <a:xfrm rot="5400000" flipH="1" flipV="1">
            <a:off x="4863307" y="3121819"/>
            <a:ext cx="461962" cy="1828800"/>
          </a:xfrm>
          <a:prstGeom prst="curvedConnector3">
            <a:avLst>
              <a:gd name="adj1" fmla="val -4951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9" idx="6"/>
            <a:endCxn id="41" idx="2"/>
          </p:cNvCxnSpPr>
          <p:nvPr/>
        </p:nvCxnSpPr>
        <p:spPr>
          <a:xfrm>
            <a:off x="6694488" y="3462338"/>
            <a:ext cx="838200" cy="1587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1" idx="0"/>
          </p:cNvCxnSpPr>
          <p:nvPr/>
        </p:nvCxnSpPr>
        <p:spPr>
          <a:xfrm rot="16200000" flipV="1">
            <a:off x="7496175" y="2397126"/>
            <a:ext cx="911225" cy="533400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endCxn id="15" idx="6"/>
          </p:cNvCxnSpPr>
          <p:nvPr/>
        </p:nvCxnSpPr>
        <p:spPr>
          <a:xfrm rot="10800000" flipV="1">
            <a:off x="4713288" y="2208213"/>
            <a:ext cx="1143000" cy="56832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15" idx="2"/>
            <a:endCxn id="12291" idx="3"/>
          </p:cNvCxnSpPr>
          <p:nvPr/>
        </p:nvCxnSpPr>
        <p:spPr>
          <a:xfrm rot="10800000">
            <a:off x="2122488" y="2284413"/>
            <a:ext cx="1219200" cy="49212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9" idx="5"/>
          </p:cNvCxnSpPr>
          <p:nvPr/>
        </p:nvCxnSpPr>
        <p:spPr>
          <a:xfrm rot="5400000">
            <a:off x="5056982" y="4352131"/>
            <a:ext cx="2084388" cy="790575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endCxn id="46" idx="6"/>
          </p:cNvCxnSpPr>
          <p:nvPr/>
        </p:nvCxnSpPr>
        <p:spPr>
          <a:xfrm rot="10800000">
            <a:off x="2198688" y="5443538"/>
            <a:ext cx="1676400" cy="34607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46" idx="2"/>
            <a:endCxn id="12292" idx="2"/>
          </p:cNvCxnSpPr>
          <p:nvPr/>
        </p:nvCxnSpPr>
        <p:spPr>
          <a:xfrm rot="10800000" flipH="1">
            <a:off x="827088" y="3810000"/>
            <a:ext cx="514350" cy="1633538"/>
          </a:xfrm>
          <a:prstGeom prst="curvedConnector4">
            <a:avLst>
              <a:gd name="adj1" fmla="val -44431"/>
              <a:gd name="adj2" fmla="val 6049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893888" y="1671638"/>
            <a:ext cx="1212850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Repression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</a:b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info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95838" y="1824038"/>
            <a:ext cx="75565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Tweet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80088" y="2586038"/>
            <a:ext cx="7572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Tweet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694238" y="4338638"/>
            <a:ext cx="102235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Geocode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30688" y="3284538"/>
            <a:ext cx="98266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Location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721475" y="3195638"/>
            <a:ext cx="77787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Raw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</a:b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report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608888" y="2357438"/>
            <a:ext cx="1306512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Clarification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</a:b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message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795838" y="2357438"/>
            <a:ext cx="75565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Tweet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970088" y="2509838"/>
            <a:ext cx="1306512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Clarification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message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703888" y="5024438"/>
            <a:ext cx="8223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Report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11438" y="5329238"/>
            <a:ext cx="9112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Reports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68388" y="4267200"/>
            <a:ext cx="9890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RSS feed</a:t>
            </a:r>
          </a:p>
        </p:txBody>
      </p:sp>
      <p:sp>
        <p:nvSpPr>
          <p:cNvPr id="107" name="Oval 106"/>
          <p:cNvSpPr/>
          <p:nvPr/>
        </p:nvSpPr>
        <p:spPr>
          <a:xfrm>
            <a:off x="762000" y="5867400"/>
            <a:ext cx="1371600" cy="6858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Map View</a:t>
            </a:r>
          </a:p>
        </p:txBody>
      </p:sp>
      <p:cxnSp>
        <p:nvCxnSpPr>
          <p:cNvPr id="108" name="Curved Connector 107"/>
          <p:cNvCxnSpPr>
            <a:stCxn id="107" idx="2"/>
            <a:endCxn id="12292" idx="2"/>
          </p:cNvCxnSpPr>
          <p:nvPr/>
        </p:nvCxnSpPr>
        <p:spPr>
          <a:xfrm rot="10800000" flipH="1">
            <a:off x="762000" y="3810000"/>
            <a:ext cx="579438" cy="2400300"/>
          </a:xfrm>
          <a:prstGeom prst="curvedConnector4">
            <a:avLst>
              <a:gd name="adj1" fmla="val -69423"/>
              <a:gd name="adj2" fmla="val 7709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68325" y="4038600"/>
            <a:ext cx="6143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Map</a:t>
            </a:r>
          </a:p>
        </p:txBody>
      </p:sp>
      <p:cxnSp>
        <p:nvCxnSpPr>
          <p:cNvPr id="118" name="Curved Connector 117"/>
          <p:cNvCxnSpPr>
            <a:stCxn id="12330" idx="1"/>
            <a:endCxn id="107" idx="6"/>
          </p:cNvCxnSpPr>
          <p:nvPr/>
        </p:nvCxnSpPr>
        <p:spPr>
          <a:xfrm rot="10800000" flipV="1">
            <a:off x="2133600" y="5789613"/>
            <a:ext cx="1741488" cy="420687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590800" y="5791200"/>
            <a:ext cx="9112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766767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3550"/>
            <a:ext cx="7585075" cy="898525"/>
          </a:xfrm>
        </p:spPr>
        <p:txBody>
          <a:bodyPr/>
          <a:lstStyle/>
          <a:p>
            <a:r>
              <a:rPr lang="en-US" sz="4000"/>
              <a:t>Sequence Diagrams</a:t>
            </a:r>
          </a:p>
        </p:txBody>
      </p:sp>
      <p:sp>
        <p:nvSpPr>
          <p:cNvPr id="1779715" name="Rectangle 3"/>
          <p:cNvSpPr>
            <a:spLocks noChangeArrowheads="1"/>
          </p:cNvSpPr>
          <p:nvPr/>
        </p:nvSpPr>
        <p:spPr bwMode="auto">
          <a:xfrm>
            <a:off x="457200" y="2996624"/>
            <a:ext cx="12954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9716" name="Text Box 4"/>
          <p:cNvSpPr txBox="1">
            <a:spLocks noChangeArrowheads="1"/>
          </p:cNvSpPr>
          <p:nvPr/>
        </p:nvSpPr>
        <p:spPr bwMode="auto">
          <a:xfrm>
            <a:off x="1981200" y="2590800"/>
            <a:ext cx="1535997" cy="58477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Comic Sans MS" charset="0"/>
              </a:rPr>
              <a:t>Object : Class </a:t>
            </a:r>
          </a:p>
          <a:p>
            <a:pPr algn="l"/>
            <a:r>
              <a:rPr lang="en-US" sz="1600" dirty="0">
                <a:latin typeface="Comic Sans MS" charset="0"/>
              </a:rPr>
              <a:t>or Actor</a:t>
            </a:r>
          </a:p>
        </p:txBody>
      </p:sp>
      <p:sp>
        <p:nvSpPr>
          <p:cNvPr id="1779717" name="Line 5"/>
          <p:cNvSpPr>
            <a:spLocks noChangeShapeType="1"/>
          </p:cNvSpPr>
          <p:nvPr/>
        </p:nvSpPr>
        <p:spPr bwMode="auto">
          <a:xfrm flipH="1">
            <a:off x="1828800" y="3301424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9718" name="Line 6"/>
          <p:cNvSpPr>
            <a:spLocks noChangeShapeType="1"/>
          </p:cNvSpPr>
          <p:nvPr/>
        </p:nvSpPr>
        <p:spPr bwMode="auto">
          <a:xfrm>
            <a:off x="1066800" y="3682424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9719" name="Text Box 7"/>
          <p:cNvSpPr txBox="1">
            <a:spLocks noChangeArrowheads="1"/>
          </p:cNvSpPr>
          <p:nvPr/>
        </p:nvSpPr>
        <p:spPr bwMode="auto">
          <a:xfrm>
            <a:off x="304800" y="2310824"/>
            <a:ext cx="1065216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latin typeface="Comic Sans MS" charset="0"/>
              </a:rPr>
              <a:t>Swimlane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95400" y="3834829"/>
            <a:ext cx="1346200" cy="338138"/>
            <a:chOff x="1152" y="2333"/>
            <a:chExt cx="848" cy="213"/>
          </a:xfrm>
        </p:grpSpPr>
        <p:sp>
          <p:nvSpPr>
            <p:cNvPr id="1779722" name="Text Box 10"/>
            <p:cNvSpPr txBox="1">
              <a:spLocks noChangeArrowheads="1"/>
            </p:cNvSpPr>
            <p:nvPr/>
          </p:nvSpPr>
          <p:spPr bwMode="auto">
            <a:xfrm>
              <a:off x="1430" y="2333"/>
              <a:ext cx="570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>
                  <a:latin typeface="Comic Sans MS" charset="0"/>
                </a:rPr>
                <a:t>Lifeline</a:t>
              </a:r>
            </a:p>
          </p:txBody>
        </p:sp>
        <p:sp>
          <p:nvSpPr>
            <p:cNvPr id="1779723" name="Line 11"/>
            <p:cNvSpPr>
              <a:spLocks noChangeShapeType="1"/>
            </p:cNvSpPr>
            <p:nvPr/>
          </p:nvSpPr>
          <p:spPr bwMode="auto">
            <a:xfrm flipH="1">
              <a:off x="1152" y="24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1779727" name="Rectangle 15"/>
          <p:cNvSpPr>
            <a:spLocks noChangeArrowheads="1"/>
          </p:cNvSpPr>
          <p:nvPr/>
        </p:nvSpPr>
        <p:spPr bwMode="auto">
          <a:xfrm>
            <a:off x="990600" y="4292024"/>
            <a:ext cx="152400" cy="1066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9736" name="Text Box 24"/>
          <p:cNvSpPr txBox="1">
            <a:spLocks noChangeArrowheads="1"/>
          </p:cNvSpPr>
          <p:nvPr/>
        </p:nvSpPr>
        <p:spPr bwMode="auto">
          <a:xfrm>
            <a:off x="838200" y="6044624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latin typeface="Comic Sans MS" charset="0"/>
              </a:rPr>
              <a:t>X</a:t>
            </a:r>
          </a:p>
        </p:txBody>
      </p:sp>
      <p:sp>
        <p:nvSpPr>
          <p:cNvPr id="1779737" name="Text Box 25"/>
          <p:cNvSpPr txBox="1">
            <a:spLocks noChangeArrowheads="1"/>
          </p:cNvSpPr>
          <p:nvPr/>
        </p:nvSpPr>
        <p:spPr bwMode="auto">
          <a:xfrm>
            <a:off x="1828800" y="5892224"/>
            <a:ext cx="1477576" cy="86177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Comic Sans MS" charset="0"/>
              </a:rPr>
              <a:t>Object</a:t>
            </a:r>
          </a:p>
          <a:p>
            <a:pPr algn="l"/>
            <a:r>
              <a:rPr lang="en-US" sz="1600" dirty="0">
                <a:latin typeface="Comic Sans MS" charset="0"/>
              </a:rPr>
              <a:t>Destruction/</a:t>
            </a:r>
          </a:p>
          <a:p>
            <a:pPr algn="l"/>
            <a:r>
              <a:rPr lang="en-US" sz="1600" dirty="0">
                <a:latin typeface="Comic Sans MS" charset="0"/>
              </a:rPr>
              <a:t>Termination</a:t>
            </a:r>
          </a:p>
        </p:txBody>
      </p:sp>
      <p:sp>
        <p:nvSpPr>
          <p:cNvPr id="1779738" name="Line 26"/>
          <p:cNvSpPr>
            <a:spLocks noChangeShapeType="1"/>
          </p:cNvSpPr>
          <p:nvPr/>
        </p:nvSpPr>
        <p:spPr bwMode="auto">
          <a:xfrm flipH="1">
            <a:off x="1219200" y="6273224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9744" name="Text Box 32"/>
          <p:cNvSpPr txBox="1">
            <a:spLocks noChangeArrowheads="1"/>
          </p:cNvSpPr>
          <p:nvPr/>
        </p:nvSpPr>
        <p:spPr bwMode="auto">
          <a:xfrm>
            <a:off x="1828800" y="4520624"/>
            <a:ext cx="1168609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Comic Sans MS" charset="0"/>
              </a:rPr>
              <a:t>Focus of </a:t>
            </a:r>
          </a:p>
          <a:p>
            <a:pPr algn="l"/>
            <a:r>
              <a:rPr lang="en-US" sz="1600" dirty="0">
                <a:latin typeface="Comic Sans MS" charset="0"/>
              </a:rPr>
              <a:t>Control/</a:t>
            </a:r>
          </a:p>
          <a:p>
            <a:pPr algn="l"/>
            <a:r>
              <a:rPr lang="en-US" sz="1600" dirty="0">
                <a:latin typeface="Comic Sans MS" charset="0"/>
              </a:rPr>
              <a:t>Activation</a:t>
            </a:r>
          </a:p>
        </p:txBody>
      </p:sp>
      <p:sp>
        <p:nvSpPr>
          <p:cNvPr id="1779745" name="Line 33"/>
          <p:cNvSpPr>
            <a:spLocks noChangeShapeType="1"/>
          </p:cNvSpPr>
          <p:nvPr/>
        </p:nvSpPr>
        <p:spPr bwMode="auto">
          <a:xfrm flipH="1">
            <a:off x="1219200" y="4977824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8382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US" dirty="0" smtClean="0"/>
              <a:t>represents </a:t>
            </a:r>
            <a:r>
              <a:rPr lang="en-US" dirty="0"/>
              <a:t>behavior in terms of </a:t>
            </a:r>
            <a:r>
              <a:rPr lang="en-US" dirty="0" smtClean="0"/>
              <a:t>interactions</a:t>
            </a:r>
          </a:p>
          <a:p>
            <a:pPr marL="285750" indent="-285750">
              <a:lnSpc>
                <a:spcPct val="90000"/>
              </a:lnSpc>
            </a:pPr>
            <a:r>
              <a:rPr lang="en-US" dirty="0"/>
              <a:t>Shows only one flow of </a:t>
            </a:r>
            <a:r>
              <a:rPr lang="en-US" dirty="0" smtClean="0"/>
              <a:t>control </a:t>
            </a:r>
            <a:endParaRPr lang="en-US" dirty="0"/>
          </a:p>
          <a:p>
            <a:pPr lvl="1" eaLnBrk="1" hangingPunct="1"/>
            <a:endParaRPr lang="en-US" dirty="0">
              <a:solidFill>
                <a:srgbClr val="595959"/>
              </a:solidFill>
              <a:latin typeface="Calibri" charset="0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3200400" y="2971800"/>
            <a:ext cx="12954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6"/>
          <p:cNvSpPr>
            <a:spLocks noChangeShapeType="1"/>
          </p:cNvSpPr>
          <p:nvPr/>
        </p:nvSpPr>
        <p:spPr bwMode="auto">
          <a:xfrm>
            <a:off x="3810000" y="373380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3733800" y="4231530"/>
            <a:ext cx="152400" cy="1066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 rot="5400000" flipH="1">
            <a:off x="3743933" y="5781067"/>
            <a:ext cx="96465" cy="7263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4085024" y="6044624"/>
            <a:ext cx="1467068" cy="58477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 smtClean="0">
                <a:latin typeface="Comic Sans MS" charset="0"/>
              </a:rPr>
              <a:t>End of entity</a:t>
            </a:r>
          </a:p>
          <a:p>
            <a:pPr algn="l"/>
            <a:r>
              <a:rPr lang="en-US" sz="1600" dirty="0" smtClean="0">
                <a:latin typeface="Comic Sans MS" charset="0"/>
              </a:rPr>
              <a:t>specification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5486400" y="38100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6243615" y="4419600"/>
            <a:ext cx="995385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Comic Sans MS" charset="0"/>
              </a:rPr>
              <a:t>message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6248400" y="3319046"/>
            <a:ext cx="668873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Comic Sans MS" charset="0"/>
              </a:rPr>
              <a:t>name</a:t>
            </a:r>
          </a:p>
        </p:txBody>
      </p:sp>
      <p:sp>
        <p:nvSpPr>
          <p:cNvPr id="50" name="Line 14"/>
          <p:cNvSpPr>
            <a:spLocks noChangeShapeType="1"/>
          </p:cNvSpPr>
          <p:nvPr/>
        </p:nvSpPr>
        <p:spPr bwMode="auto">
          <a:xfrm flipV="1">
            <a:off x="6705600" y="3886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Typical parts of requirements documentation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Functional requirements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Unstructured text</a:t>
            </a:r>
            <a:endParaRPr lang="en-US" sz="22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Use </a:t>
            </a:r>
            <a:r>
              <a:rPr lang="en-US" dirty="0" smtClean="0">
                <a:ea typeface="+mn-ea"/>
              </a:rPr>
              <a:t>cases (diagrams – UML)</a:t>
            </a: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Non-functional requirements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Unstructured text</a:t>
            </a:r>
            <a:endParaRPr lang="en-US" sz="2200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Fit criteria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i="1" dirty="0" smtClean="0">
                <a:solidFill>
                  <a:srgbClr val="FF0000"/>
                </a:solidFill>
                <a:ea typeface="+mn-ea"/>
              </a:rPr>
              <a:t>Diagrams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Class </a:t>
            </a:r>
            <a:r>
              <a:rPr lang="en-US" dirty="0" smtClean="0">
                <a:ea typeface="+mn-ea"/>
              </a:rPr>
              <a:t>diagrams (UML) </a:t>
            </a:r>
            <a:r>
              <a:rPr lang="en-US" dirty="0" smtClean="0">
                <a:ea typeface="+mn-ea"/>
              </a:rPr>
              <a:t>and entity-relationship diagrams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Dataflow, </a:t>
            </a:r>
            <a:r>
              <a:rPr lang="en-US" dirty="0" smtClean="0">
                <a:ea typeface="+mn-ea"/>
              </a:rPr>
              <a:t>sequence (UML), </a:t>
            </a:r>
            <a:r>
              <a:rPr lang="en-US" dirty="0" smtClean="0">
                <a:ea typeface="+mn-ea"/>
              </a:rPr>
              <a:t>and state </a:t>
            </a:r>
            <a:r>
              <a:rPr lang="en-US" dirty="0" smtClean="0">
                <a:ea typeface="+mn-ea"/>
              </a:rPr>
              <a:t>diagrams (UML)</a:t>
            </a:r>
          </a:p>
          <a:p>
            <a:pPr>
              <a:buFont typeface="Arial" panose="020B0604020202020204" pitchFamily="34" charset="0"/>
              <a:buChar char="–"/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References (on canvas):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 smtClean="0"/>
              <a:t>Textbook, parts of Chapter 4 on Notation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UML distilled chapter 16</a:t>
            </a: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96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and iteration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4676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smtClean="0">
                <a:latin typeface="Comic Sans MS" charset="0"/>
              </a:rPr>
              <a:t>[Guard] / [Iteration condition] </a:t>
            </a:r>
            <a:r>
              <a:rPr lang="en-US" sz="2400" dirty="0">
                <a:latin typeface="Comic Sans MS" charset="0"/>
              </a:rPr>
              <a:t>Operation-Name (</a:t>
            </a:r>
            <a:r>
              <a:rPr lang="en-US" sz="2400" dirty="0" err="1">
                <a:latin typeface="Comic Sans MS" charset="0"/>
              </a:rPr>
              <a:t>Arg</a:t>
            </a:r>
            <a:r>
              <a:rPr lang="en-US" sz="2400" dirty="0">
                <a:latin typeface="Comic Sans MS" charset="0"/>
              </a:rPr>
              <a:t>-List)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533400" y="5334003"/>
            <a:ext cx="7999416" cy="1295401"/>
            <a:chOff x="2160" y="2448"/>
            <a:chExt cx="5039" cy="816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160" y="2448"/>
              <a:ext cx="4944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246" y="2477"/>
              <a:ext cx="4953" cy="75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dirty="0" smtClean="0">
                  <a:latin typeface="Comic Sans MS" charset="0"/>
                </a:rPr>
                <a:t>[Guard] – if condition holds true operation performed</a:t>
              </a:r>
            </a:p>
            <a:p>
              <a:pPr algn="l"/>
              <a:r>
                <a:rPr lang="en-US" sz="2400" dirty="0" smtClean="0">
                  <a:latin typeface="Comic Sans MS" charset="0"/>
                </a:rPr>
                <a:t>[Iteration condition] – iteration performed as long as </a:t>
              </a:r>
            </a:p>
            <a:p>
              <a:pPr algn="l"/>
              <a:r>
                <a:rPr lang="en-US" sz="2400" dirty="0" smtClean="0">
                  <a:latin typeface="Comic Sans MS" charset="0"/>
                </a:rPr>
                <a:t>Guard condition holds true  </a:t>
              </a:r>
              <a:endParaRPr lang="en-US" sz="2400" dirty="0">
                <a:latin typeface="Comic Sans MS" charset="0"/>
              </a:endParaRP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914400" y="2819400"/>
            <a:ext cx="2716213" cy="2133600"/>
            <a:chOff x="240" y="1680"/>
            <a:chExt cx="1711" cy="1344"/>
          </a:xfrm>
        </p:grpSpPr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240" y="1680"/>
              <a:ext cx="1711" cy="1344"/>
              <a:chOff x="816" y="2256"/>
              <a:chExt cx="1711" cy="1344"/>
            </a:xfrm>
          </p:grpSpPr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816" y="2256"/>
                <a:ext cx="144" cy="1344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144" cy="48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1574" y="2861"/>
                <a:ext cx="953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400">
                    <a:latin typeface="Comic Sans MS" charset="0"/>
                  </a:rPr>
                  <a:t>recursion</a:t>
                </a:r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98" y="2059"/>
              <a:ext cx="4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864" y="2064"/>
              <a:ext cx="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508" y="2279"/>
              <a:ext cx="3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4049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Notes on message sequence diagrams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One box per entity involved</a:t>
            </a:r>
          </a:p>
          <a:p>
            <a:pPr lvl="1"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E.g.: if you have two users interacting with each other, then you would have two boxes</a:t>
            </a:r>
          </a:p>
          <a:p>
            <a:pPr lvl="1"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Each box has a dashed lifeline, showing its </a:t>
            </a:r>
            <a:r>
              <a:rPr lang="ja-JP" altLang="en-US" dirty="0">
                <a:solidFill>
                  <a:srgbClr val="595959"/>
                </a:solidFill>
                <a:latin typeface="Calibri" charset="0"/>
              </a:rPr>
              <a:t>“</a:t>
            </a:r>
            <a:r>
              <a:rPr lang="en-US" dirty="0">
                <a:solidFill>
                  <a:srgbClr val="595959"/>
                </a:solidFill>
                <a:latin typeface="Calibri" charset="0"/>
              </a:rPr>
              <a:t>lifetime</a:t>
            </a:r>
            <a:r>
              <a:rPr lang="ja-JP" altLang="en-US" dirty="0">
                <a:solidFill>
                  <a:srgbClr val="595959"/>
                </a:solidFill>
                <a:latin typeface="Calibri" charset="0"/>
              </a:rPr>
              <a:t>”</a:t>
            </a:r>
            <a:r>
              <a:rPr lang="en-US" dirty="0">
                <a:solidFill>
                  <a:srgbClr val="595959"/>
                </a:solidFill>
                <a:latin typeface="Calibri" charset="0"/>
              </a:rPr>
              <a:t>, which can end if an object is destroyed</a:t>
            </a:r>
          </a:p>
          <a:p>
            <a:pPr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Arrows show messages</a:t>
            </a:r>
          </a:p>
          <a:p>
            <a:pPr lvl="1"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Also, draw an arrow back if </a:t>
            </a:r>
            <a:r>
              <a:rPr lang="en-US" dirty="0" smtClean="0">
                <a:solidFill>
                  <a:srgbClr val="595959"/>
                </a:solidFill>
                <a:latin typeface="Calibri" charset="0"/>
              </a:rPr>
              <a:t>there’s </a:t>
            </a:r>
            <a:r>
              <a:rPr lang="en-US" dirty="0">
                <a:solidFill>
                  <a:srgbClr val="595959"/>
                </a:solidFill>
                <a:latin typeface="Calibri" charset="0"/>
              </a:rPr>
              <a:t>a return value</a:t>
            </a:r>
          </a:p>
          <a:p>
            <a:pPr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Conditionals are written with brackets  [ ]</a:t>
            </a:r>
          </a:p>
          <a:p>
            <a:pPr lvl="1"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Loops can be enclosed in a shaded box</a:t>
            </a:r>
          </a:p>
          <a:p>
            <a:pPr eaLnBrk="1" hangingPunct="1"/>
            <a:endParaRPr lang="en-US" dirty="0">
              <a:solidFill>
                <a:srgbClr val="595959"/>
              </a:solidFill>
              <a:latin typeface="Calibri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763000" y="5257800"/>
            <a:ext cx="381000" cy="381000"/>
          </a:xfrm>
          <a:prstGeom prst="star5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3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Calibri" charset="0"/>
              </a:rPr>
              <a:t>Message sequence diagram: shows</a:t>
            </a:r>
            <a:br>
              <a:rPr lang="en-US" sz="4000">
                <a:latin typeface="Calibri" charset="0"/>
              </a:rPr>
            </a:br>
            <a:r>
              <a:rPr lang="en-US" sz="4000">
                <a:latin typeface="Calibri" charset="0"/>
              </a:rPr>
              <a:t>flow of control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484188" y="1828800"/>
            <a:ext cx="773112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/>
              <a:t>User</a:t>
            </a:r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2284413" y="1828800"/>
            <a:ext cx="11049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/>
              <a:t>Twitter</a:t>
            </a:r>
          </a:p>
        </p:txBody>
      </p:sp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4028178" y="1447800"/>
            <a:ext cx="1271802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 dirty="0" smtClean="0"/>
              <a:t>Location</a:t>
            </a:r>
          </a:p>
          <a:p>
            <a:pPr algn="ctr" eaLnBrk="1" hangingPunct="1"/>
            <a:r>
              <a:rPr lang="en-US" sz="2400" b="1" dirty="0" smtClean="0"/>
              <a:t>checker</a:t>
            </a:r>
            <a:endParaRPr lang="en-US" sz="2400" b="1" dirty="0"/>
          </a:p>
        </p:txBody>
      </p: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5614988" y="1828800"/>
            <a:ext cx="1381125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/>
              <a:t>Database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38200" y="2590800"/>
            <a:ext cx="2030413" cy="3175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5" name="TextBox 24"/>
          <p:cNvSpPr txBox="1">
            <a:spLocks noChangeArrowheads="1"/>
          </p:cNvSpPr>
          <p:nvPr/>
        </p:nvSpPr>
        <p:spPr bwMode="auto">
          <a:xfrm>
            <a:off x="838200" y="2514600"/>
            <a:ext cx="198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Tweet event</a:t>
            </a:r>
          </a:p>
        </p:txBody>
      </p:sp>
      <p:sp>
        <p:nvSpPr>
          <p:cNvPr id="14346" name="TextBox 25"/>
          <p:cNvSpPr txBox="1">
            <a:spLocks noChangeArrowheads="1"/>
          </p:cNvSpPr>
          <p:nvPr/>
        </p:nvSpPr>
        <p:spPr bwMode="auto">
          <a:xfrm>
            <a:off x="2819400" y="29718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Read tweets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819400" y="3048000"/>
            <a:ext cx="1868488" cy="3175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8" name="TextBox 32"/>
          <p:cNvSpPr txBox="1">
            <a:spLocks noChangeArrowheads="1"/>
          </p:cNvSpPr>
          <p:nvPr/>
        </p:nvSpPr>
        <p:spPr bwMode="auto">
          <a:xfrm>
            <a:off x="2819400" y="5557838"/>
            <a:ext cx="2590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Request to clarify</a:t>
            </a:r>
            <a:br>
              <a:rPr lang="en-US" sz="2400"/>
            </a:br>
            <a:r>
              <a:rPr lang="en-US" sz="2400"/>
              <a:t>[if geocode == null]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819400" y="5634038"/>
            <a:ext cx="1868488" cy="3175"/>
          </a:xfrm>
          <a:prstGeom prst="straightConnector1">
            <a:avLst/>
          </a:prstGeom>
          <a:ln w="25400"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0" name="TextBox 34"/>
          <p:cNvSpPr txBox="1">
            <a:spLocks noChangeArrowheads="1"/>
          </p:cNvSpPr>
          <p:nvPr/>
        </p:nvSpPr>
        <p:spPr bwMode="auto">
          <a:xfrm>
            <a:off x="685800" y="5786438"/>
            <a:ext cx="213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Deliver request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38200" y="5862638"/>
            <a:ext cx="2024063" cy="4762"/>
          </a:xfrm>
          <a:prstGeom prst="straightConnector1">
            <a:avLst/>
          </a:prstGeom>
          <a:ln w="25400"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2" name="TextBox 40"/>
          <p:cNvSpPr txBox="1">
            <a:spLocks noChangeArrowheads="1"/>
          </p:cNvSpPr>
          <p:nvPr/>
        </p:nvSpPr>
        <p:spPr bwMode="auto">
          <a:xfrm>
            <a:off x="7213600" y="1828800"/>
            <a:ext cx="14224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/>
              <a:t>Geocoder</a:t>
            </a:r>
          </a:p>
        </p:txBody>
      </p:sp>
      <p:cxnSp>
        <p:nvCxnSpPr>
          <p:cNvPr id="42" name="Straight Connector 41"/>
          <p:cNvCxnSpPr>
            <a:stCxn id="14352" idx="2"/>
          </p:cNvCxnSpPr>
          <p:nvPr/>
        </p:nvCxnSpPr>
        <p:spPr>
          <a:xfrm rot="16200000" flipH="1">
            <a:off x="6022181" y="4193382"/>
            <a:ext cx="38052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648200" y="4037013"/>
            <a:ext cx="3276600" cy="1587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5" name="TextBox 44"/>
          <p:cNvSpPr txBox="1">
            <a:spLocks noChangeArrowheads="1"/>
          </p:cNvSpPr>
          <p:nvPr/>
        </p:nvSpPr>
        <p:spPr bwMode="auto">
          <a:xfrm>
            <a:off x="4648200" y="3960813"/>
            <a:ext cx="1981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Geocode</a:t>
            </a:r>
          </a:p>
        </p:txBody>
      </p:sp>
      <p:cxnSp>
        <p:nvCxnSpPr>
          <p:cNvPr id="49" name="Straight Connector 48"/>
          <p:cNvCxnSpPr/>
          <p:nvPr/>
        </p:nvCxnSpPr>
        <p:spPr>
          <a:xfrm rot="16200000" flipH="1">
            <a:off x="4314825" y="4143375"/>
            <a:ext cx="38671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2714625" y="4219575"/>
            <a:ext cx="38671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19400" y="2286000"/>
            <a:ext cx="76200" cy="426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-1095375" y="4219575"/>
            <a:ext cx="38671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648200" y="4341813"/>
            <a:ext cx="3276600" cy="1587"/>
          </a:xfrm>
          <a:prstGeom prst="straightConnector1">
            <a:avLst/>
          </a:prstGeom>
          <a:ln w="25400"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1" name="TextBox 55"/>
          <p:cNvSpPr txBox="1">
            <a:spLocks noChangeArrowheads="1"/>
          </p:cNvSpPr>
          <p:nvPr/>
        </p:nvSpPr>
        <p:spPr bwMode="auto">
          <a:xfrm>
            <a:off x="4648200" y="4648200"/>
            <a:ext cx="266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Create report</a:t>
            </a:r>
            <a:br>
              <a:rPr lang="en-US" sz="2400"/>
            </a:br>
            <a:endParaRPr lang="en-US" sz="240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648200" y="4724400"/>
            <a:ext cx="1600200" cy="1588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5"/>
          <p:cNvSpPr>
            <a:spLocks noChangeArrowheads="1"/>
          </p:cNvSpPr>
          <p:nvPr/>
        </p:nvSpPr>
        <p:spPr bwMode="auto">
          <a:xfrm rot="5400000" flipH="1">
            <a:off x="7894402" y="5704868"/>
            <a:ext cx="96465" cy="7263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State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Describe how an object’s  state changes in response to external events</a:t>
            </a:r>
          </a:p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066800" y="2667000"/>
            <a:ext cx="6172200" cy="3810000"/>
            <a:chOff x="1066800" y="2667000"/>
            <a:chExt cx="6172200" cy="3810000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752600" y="3962400"/>
              <a:ext cx="381000" cy="381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371600" y="2667000"/>
              <a:ext cx="5604411" cy="1143000"/>
              <a:chOff x="1371600" y="2514600"/>
              <a:chExt cx="5604411" cy="1143000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5486400" y="2785646"/>
                <a:ext cx="1489611" cy="33855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600" dirty="0">
                    <a:latin typeface="Comic Sans MS" charset="0"/>
                  </a:rPr>
                  <a:t>Normal State</a:t>
                </a:r>
              </a:p>
            </p:txBody>
          </p:sp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 flipH="1">
                <a:off x="3733800" y="3014246"/>
                <a:ext cx="1524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auto">
              <a:xfrm>
                <a:off x="1371600" y="2514600"/>
                <a:ext cx="2133600" cy="1143000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371600" y="3048000"/>
                <a:ext cx="2133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1942022" y="2633246"/>
                <a:ext cx="724978" cy="33855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600" dirty="0">
                    <a:latin typeface="Comic Sans MS" charset="0"/>
                  </a:rPr>
                  <a:t>Name</a:t>
                </a: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1752600" y="3048000"/>
                <a:ext cx="1118115" cy="33855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600" dirty="0">
                    <a:latin typeface="Comic Sans MS" charset="0"/>
                  </a:rPr>
                  <a:t>Activities</a:t>
                </a:r>
              </a:p>
            </p:txBody>
          </p:sp>
        </p:grp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143000" y="3124200"/>
              <a:ext cx="1841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2400">
                <a:latin typeface="Comic Sans MS" charset="0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114800" y="3962400"/>
              <a:ext cx="2035633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 dirty="0">
                  <a:latin typeface="Comic Sans MS" charset="0"/>
                </a:rPr>
                <a:t>Start/Initial State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2286000" y="4191000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676400" y="4648200"/>
              <a:ext cx="457200" cy="533400"/>
              <a:chOff x="1676400" y="4191000"/>
              <a:chExt cx="457200" cy="533400"/>
            </a:xfrm>
          </p:grpSpPr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1676400" y="4191000"/>
                <a:ext cx="457200" cy="533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7"/>
              <p:cNvSpPr>
                <a:spLocks noChangeArrowheads="1"/>
              </p:cNvSpPr>
              <p:nvPr/>
            </p:nvSpPr>
            <p:spPr bwMode="auto">
              <a:xfrm>
                <a:off x="1778000" y="4309533"/>
                <a:ext cx="254000" cy="296333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191000" y="4766846"/>
              <a:ext cx="2869696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 dirty="0">
                  <a:latin typeface="Comic Sans MS" charset="0"/>
                </a:rPr>
                <a:t>Stop/Accepting/Final State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62200" y="4953000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752600" y="5638800"/>
              <a:ext cx="152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3505200" y="5452646"/>
              <a:ext cx="1161997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 dirty="0">
                  <a:latin typeface="Comic Sans MS" charset="0"/>
                </a:rPr>
                <a:t>Transition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066800" y="6477000"/>
              <a:ext cx="6172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1828800" y="6096000"/>
              <a:ext cx="2908068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 dirty="0" err="1">
                  <a:latin typeface="Comic Sans MS" charset="0"/>
                </a:rPr>
                <a:t>EventName</a:t>
              </a:r>
              <a:r>
                <a:rPr lang="en-US" sz="1600" dirty="0">
                  <a:latin typeface="Comic Sans MS" charset="0"/>
                </a:rPr>
                <a:t> [Guard] / 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Notes on state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One box per state</a:t>
            </a:r>
          </a:p>
          <a:p>
            <a:pPr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Arrows show a possible state transition</a:t>
            </a:r>
          </a:p>
          <a:p>
            <a:pPr lvl="1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Annotated to indicate under what conditions the transition occurs</a:t>
            </a:r>
          </a:p>
          <a:p>
            <a:pPr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Filled circle shows where you 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“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start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”</a:t>
            </a:r>
            <a:endParaRPr lang="en-US">
              <a:solidFill>
                <a:srgbClr val="595959"/>
              </a:solidFill>
              <a:latin typeface="Calibri" charset="0"/>
            </a:endParaRPr>
          </a:p>
          <a:p>
            <a:pPr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Nested filled circle shows where you 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“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stop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”</a:t>
            </a:r>
            <a:endParaRPr lang="en-US">
              <a:solidFill>
                <a:srgbClr val="595959"/>
              </a:solidFill>
              <a:latin typeface="Calibri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763000" y="5105400"/>
            <a:ext cx="381000" cy="381000"/>
          </a:xfrm>
          <a:prstGeom prst="star5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2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State chart: shows change over time</a:t>
            </a:r>
            <a:endParaRPr lang="en-US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52600" y="2286000"/>
            <a:ext cx="2895600" cy="76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Raw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(just text)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90600" y="3810000"/>
            <a:ext cx="2895600" cy="76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In database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(geocode =</a:t>
            </a:r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dirty="0">
                <a:solidFill>
                  <a:schemeClr val="tx1"/>
                </a:solidFill>
              </a:rPr>
              <a:t>null)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6400" y="3124200"/>
            <a:ext cx="2895600" cy="76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schemeClr val="tx1"/>
                </a:solidFill>
              </a:rPr>
              <a:t>Geocoded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geocode</a:t>
            </a:r>
            <a:r>
              <a:rPr lang="en-US" sz="2000" dirty="0">
                <a:solidFill>
                  <a:schemeClr val="tx1"/>
                </a:solidFill>
              </a:rPr>
              <a:t> != null)</a:t>
            </a:r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762000" y="2057400"/>
            <a:ext cx="990600" cy="6096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7200" y="18288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Curved Connector 14"/>
          <p:cNvCxnSpPr>
            <a:stCxn id="5" idx="3"/>
            <a:endCxn id="6" idx="1"/>
          </p:cNvCxnSpPr>
          <p:nvPr/>
        </p:nvCxnSpPr>
        <p:spPr>
          <a:xfrm flipV="1">
            <a:off x="3886200" y="3505200"/>
            <a:ext cx="1600200" cy="685800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1714500" y="3162300"/>
            <a:ext cx="762000" cy="5334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</p:cNvCxnSpPr>
          <p:nvPr/>
        </p:nvCxnSpPr>
        <p:spPr>
          <a:xfrm rot="5400000" flipH="1" flipV="1">
            <a:off x="2324100" y="3162300"/>
            <a:ext cx="762000" cy="5334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5" name="TextBox 30"/>
          <p:cNvSpPr txBox="1">
            <a:spLocks noChangeArrowheads="1"/>
          </p:cNvSpPr>
          <p:nvPr/>
        </p:nvSpPr>
        <p:spPr bwMode="auto">
          <a:xfrm>
            <a:off x="5410200" y="1676400"/>
            <a:ext cx="184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Report status</a:t>
            </a:r>
          </a:p>
        </p:txBody>
      </p:sp>
      <p:grpSp>
        <p:nvGrpSpPr>
          <p:cNvPr id="16396" name="Group 36"/>
          <p:cNvGrpSpPr>
            <a:grpSpLocks/>
          </p:cNvGrpSpPr>
          <p:nvPr/>
        </p:nvGrpSpPr>
        <p:grpSpPr bwMode="auto">
          <a:xfrm>
            <a:off x="6629400" y="5638800"/>
            <a:ext cx="533400" cy="457200"/>
            <a:chOff x="6197600" y="4343400"/>
            <a:chExt cx="533400" cy="457200"/>
          </a:xfrm>
        </p:grpSpPr>
        <p:sp>
          <p:nvSpPr>
            <p:cNvPr id="33" name="Oval 32"/>
            <p:cNvSpPr/>
            <p:nvPr/>
          </p:nvSpPr>
          <p:spPr>
            <a:xfrm>
              <a:off x="6197600" y="4343400"/>
              <a:ext cx="5334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3246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5" name="Straight Arrow Connector 34"/>
          <p:cNvCxnSpPr>
            <a:stCxn id="6" idx="2"/>
            <a:endCxn id="33" idx="0"/>
          </p:cNvCxnSpPr>
          <p:nvPr/>
        </p:nvCxnSpPr>
        <p:spPr>
          <a:xfrm flipH="1">
            <a:off x="6896100" y="3886200"/>
            <a:ext cx="38100" cy="17526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8" name="TextBox 37"/>
          <p:cNvSpPr txBox="1">
            <a:spLocks noChangeArrowheads="1"/>
          </p:cNvSpPr>
          <p:nvPr/>
        </p:nvSpPr>
        <p:spPr bwMode="auto">
          <a:xfrm>
            <a:off x="1371600" y="3200400"/>
            <a:ext cx="793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record</a:t>
            </a:r>
          </a:p>
        </p:txBody>
      </p:sp>
      <p:sp>
        <p:nvSpPr>
          <p:cNvPr id="16399" name="TextBox 38"/>
          <p:cNvSpPr txBox="1">
            <a:spLocks noChangeArrowheads="1"/>
          </p:cNvSpPr>
          <p:nvPr/>
        </p:nvSpPr>
        <p:spPr bwMode="auto">
          <a:xfrm>
            <a:off x="2667000" y="3200400"/>
            <a:ext cx="1839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geocoding fails &amp; </a:t>
            </a:r>
            <a:br>
              <a:rPr lang="en-US" sz="1800"/>
            </a:br>
            <a:r>
              <a:rPr lang="en-US" sz="1800"/>
              <a:t>user retweets</a:t>
            </a:r>
          </a:p>
        </p:txBody>
      </p:sp>
      <p:sp>
        <p:nvSpPr>
          <p:cNvPr id="16400" name="TextBox 39"/>
          <p:cNvSpPr txBox="1">
            <a:spLocks noChangeArrowheads="1"/>
          </p:cNvSpPr>
          <p:nvPr/>
        </p:nvSpPr>
        <p:spPr bwMode="auto">
          <a:xfrm>
            <a:off x="4267200" y="3962400"/>
            <a:ext cx="1190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geocoding</a:t>
            </a:r>
            <a:br>
              <a:rPr lang="en-US" sz="1800"/>
            </a:br>
            <a:r>
              <a:rPr lang="en-US" sz="1800"/>
              <a:t>succeeds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14400" y="1676400"/>
            <a:ext cx="7543800" cy="35052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2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Putting it together: 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a typical requirements document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0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Requirements definition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Unstructured text: functional &amp; non-functional </a:t>
            </a:r>
            <a:r>
              <a:rPr lang="en-US" dirty="0" err="1" smtClean="0">
                <a:ea typeface="+mn-ea"/>
              </a:rPr>
              <a:t>reqs</a:t>
            </a:r>
            <a:r>
              <a:rPr lang="en-US" dirty="0" smtClean="0">
                <a:ea typeface="+mn-ea"/>
              </a:rPr>
              <a:t>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Use case descriptions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Class diagrams or ERDs showing external entities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Requirements specification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Unstructured text: functional &amp; non-functional </a:t>
            </a:r>
            <a:r>
              <a:rPr lang="en-US" dirty="0" err="1" smtClean="0">
                <a:ea typeface="+mn-ea"/>
              </a:rPr>
              <a:t>reqs</a:t>
            </a:r>
            <a:r>
              <a:rPr lang="en-US" dirty="0" smtClean="0">
                <a:ea typeface="+mn-ea"/>
              </a:rPr>
              <a:t>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Dataflow diagram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Message sequence diagrams or state charts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132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48958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57400"/>
            <a:ext cx="3638550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611938"/>
            <a:ext cx="2882900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http://cf.polarishealth.com/demo/start_demo.html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An example system to support drug and alcohol counseling</a:t>
            </a: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767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Requirements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Requirements definition</a:t>
            </a:r>
            <a:r>
              <a:rPr lang="en-US" sz="2400" dirty="0" smtClean="0"/>
              <a:t>, </a:t>
            </a:r>
            <a:r>
              <a:rPr lang="en-US" sz="2400" b="1" dirty="0" smtClean="0"/>
              <a:t>functional </a:t>
            </a:r>
            <a:r>
              <a:rPr lang="en-US" sz="2400" b="1" dirty="0" err="1"/>
              <a:t>reqs</a:t>
            </a:r>
            <a:r>
              <a:rPr lang="en-US" sz="2400" dirty="0"/>
              <a:t>, unstructured </a:t>
            </a:r>
            <a:r>
              <a:rPr lang="en-US" sz="2400" dirty="0" smtClean="0"/>
              <a:t>text</a:t>
            </a:r>
          </a:p>
          <a:p>
            <a:pPr lvl="1"/>
            <a:r>
              <a:rPr lang="en-US" sz="2400" dirty="0"/>
              <a:t>Requirements definition</a:t>
            </a:r>
            <a:r>
              <a:rPr lang="en-US" sz="2400" dirty="0" smtClean="0"/>
              <a:t>, </a:t>
            </a:r>
            <a:r>
              <a:rPr lang="en-US" sz="2400" b="1" dirty="0" smtClean="0"/>
              <a:t>non</a:t>
            </a:r>
            <a:r>
              <a:rPr lang="en-US" sz="2400" b="1" dirty="0"/>
              <a:t>-functional </a:t>
            </a:r>
            <a:r>
              <a:rPr lang="en-US" sz="2400" b="1" dirty="0" err="1"/>
              <a:t>reqs</a:t>
            </a:r>
            <a:r>
              <a:rPr lang="en-US" sz="2400" dirty="0"/>
              <a:t>, </a:t>
            </a:r>
            <a:r>
              <a:rPr lang="en-US" sz="2400" i="1" dirty="0"/>
              <a:t>with fit </a:t>
            </a:r>
            <a:r>
              <a:rPr lang="en-US" sz="2400" i="1" dirty="0" smtClean="0"/>
              <a:t>criteria</a:t>
            </a:r>
          </a:p>
          <a:p>
            <a:pPr lvl="1"/>
            <a:r>
              <a:rPr lang="en-US" sz="2400" dirty="0">
                <a:latin typeface="Calibri" charset="0"/>
              </a:rPr>
              <a:t>UC#1: Survey and </a:t>
            </a:r>
            <a:r>
              <a:rPr lang="en-US" sz="2400" dirty="0" smtClean="0">
                <a:latin typeface="Calibri" charset="0"/>
              </a:rPr>
              <a:t>report</a:t>
            </a:r>
          </a:p>
          <a:p>
            <a:pPr lvl="1"/>
            <a:r>
              <a:rPr lang="en-US" sz="2400" dirty="0">
                <a:latin typeface="Calibri" charset="0"/>
              </a:rPr>
              <a:t>Class diagram of entities</a:t>
            </a:r>
            <a:endParaRPr lang="en-US" sz="2400" dirty="0" smtClean="0"/>
          </a:p>
          <a:p>
            <a:pPr lvl="1"/>
            <a:endParaRPr lang="en-US" sz="3200" dirty="0">
              <a:solidFill>
                <a:srgbClr val="595959"/>
              </a:solidFill>
              <a:latin typeface="Calibri" charset="0"/>
            </a:endParaRP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0" y="6488113"/>
            <a:ext cx="812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Requirements </a:t>
            </a:r>
            <a:r>
              <a:rPr lang="en-US" sz="1800" i="1"/>
              <a:t>definition</a:t>
            </a:r>
            <a:r>
              <a:rPr lang="en-US" sz="1800"/>
              <a:t>: written from external viewpoint; system is like a “black box”</a:t>
            </a:r>
          </a:p>
        </p:txBody>
      </p:sp>
    </p:spTree>
    <p:extLst>
      <p:ext uri="{BB962C8B-B14F-4D97-AF65-F5344CB8AC3E}">
        <p14:creationId xmlns:p14="http://schemas.microsoft.com/office/powerpoint/2010/main" val="299899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Requirements definition,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functional </a:t>
            </a:r>
            <a:r>
              <a:rPr lang="en-US" dirty="0" err="1" smtClean="0">
                <a:ea typeface="+mj-ea"/>
              </a:rPr>
              <a:t>reqs</a:t>
            </a:r>
            <a:r>
              <a:rPr lang="en-US" dirty="0" smtClean="0">
                <a:ea typeface="+mj-ea"/>
              </a:rPr>
              <a:t>, unstructured text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Before each counseling visit, each counselee takes a survey.</a:t>
            </a:r>
          </a:p>
          <a:p>
            <a:pPr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After each survey, the system prints a report showing the counselee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’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s progress.</a:t>
            </a:r>
          </a:p>
          <a:p>
            <a:pPr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Administrative assistants can add counselees and their counselors to the system.</a:t>
            </a:r>
          </a:p>
          <a:p>
            <a:pPr lvl="1" eaLnBrk="1" hangingPunct="1"/>
            <a:endParaRPr lang="en-US">
              <a:solidFill>
                <a:srgbClr val="595959"/>
              </a:solidFill>
              <a:latin typeface="Calibri" charset="0"/>
            </a:endParaRP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0" y="6488113"/>
            <a:ext cx="812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Requirements </a:t>
            </a:r>
            <a:r>
              <a:rPr lang="en-US" sz="1800" i="1"/>
              <a:t>definition</a:t>
            </a:r>
            <a:r>
              <a:rPr lang="en-US" sz="1800"/>
              <a:t>: written from external viewpoint; system is like a “black box”</a:t>
            </a:r>
          </a:p>
        </p:txBody>
      </p:sp>
    </p:spTree>
    <p:extLst>
      <p:ext uri="{BB962C8B-B14F-4D97-AF65-F5344CB8AC3E}">
        <p14:creationId xmlns:p14="http://schemas.microsoft.com/office/powerpoint/2010/main" val="74899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7658100" cy="411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6550223"/>
            <a:ext cx="2169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© http://xkcd.com/927/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616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Requirements definition,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non-functional </a:t>
            </a:r>
            <a:r>
              <a:rPr lang="en-US" dirty="0" err="1" smtClean="0">
                <a:ea typeface="+mj-ea"/>
              </a:rPr>
              <a:t>reqs</a:t>
            </a:r>
            <a:r>
              <a:rPr lang="en-US" dirty="0" smtClean="0">
                <a:ea typeface="+mj-ea"/>
              </a:rPr>
              <a:t>, with fit criteria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Each survey will be short enough for an average user to complete within 10 minutes.</a:t>
            </a:r>
          </a:p>
          <a:p>
            <a:pPr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Progress reports will each be 2 pages or less.</a:t>
            </a:r>
          </a:p>
          <a:p>
            <a:pPr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The system will print progress reports within 2 minutes of a survey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’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s completion.</a:t>
            </a:r>
          </a:p>
          <a:p>
            <a:pPr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Users can take a survey using a Windows machine that has a Pentium II 550 MHz CPU, with 0.5 GB of RAM.</a:t>
            </a:r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0" y="6488113"/>
            <a:ext cx="812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Requirements </a:t>
            </a:r>
            <a:r>
              <a:rPr lang="en-US" sz="1800" i="1" dirty="0"/>
              <a:t>definition</a:t>
            </a:r>
            <a:r>
              <a:rPr lang="en-US" sz="1800" dirty="0"/>
              <a:t>: written from external viewpoint; system is like a “black box”</a:t>
            </a:r>
          </a:p>
        </p:txBody>
      </p:sp>
    </p:spTree>
    <p:extLst>
      <p:ext uri="{BB962C8B-B14F-4D97-AF65-F5344CB8AC3E}">
        <p14:creationId xmlns:p14="http://schemas.microsoft.com/office/powerpoint/2010/main" val="219848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UC#1: Survey and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Actor: Counselee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Precondition: Counselee registered in system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ea typeface="+mn-ea"/>
              </a:rPr>
              <a:t>Postconditions</a:t>
            </a:r>
            <a:r>
              <a:rPr lang="en-US" dirty="0" smtClean="0">
                <a:ea typeface="+mn-ea"/>
              </a:rPr>
              <a:t>: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Counselee progress data is recorded in system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Report is printed for use by counselor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Flow of events: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Counselee logs in (</a:t>
            </a:r>
            <a:r>
              <a:rPr lang="en-US" dirty="0" err="1" smtClean="0">
                <a:ea typeface="+mn-ea"/>
              </a:rPr>
              <a:t>lastname</a:t>
            </a:r>
            <a:r>
              <a:rPr lang="en-US" dirty="0" smtClean="0">
                <a:ea typeface="+mn-ea"/>
              </a:rPr>
              <a:t> + PIN)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System collects survey data from counselee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System prints report</a:t>
            </a: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896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Class diagram of entities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2209800" y="3863975"/>
            <a:ext cx="1258888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Counselor</a:t>
            </a:r>
          </a:p>
          <a:p>
            <a:pPr eaLnBrk="1" hangingPunct="1"/>
            <a:r>
              <a:rPr lang="en-US" sz="2000"/>
              <a:t>+ reports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2133600" y="4953000"/>
            <a:ext cx="1393825" cy="10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Counselee</a:t>
            </a:r>
          </a:p>
          <a:p>
            <a:pPr eaLnBrk="1" hangingPunct="1"/>
            <a:r>
              <a:rPr lang="en-US" sz="2000"/>
              <a:t>+ counselor</a:t>
            </a:r>
          </a:p>
          <a:p>
            <a:pPr eaLnBrk="1" hangingPunct="1"/>
            <a:r>
              <a:rPr lang="en-US" sz="2000"/>
              <a:t>+ surveys </a:t>
            </a:r>
          </a:p>
        </p:txBody>
      </p:sp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6019800" y="4419600"/>
            <a:ext cx="2420938" cy="1323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Survey</a:t>
            </a:r>
          </a:p>
          <a:p>
            <a:pPr eaLnBrk="1" hangingPunct="1"/>
            <a:r>
              <a:rPr lang="en-US" sz="2000"/>
              <a:t>+ questions (String [])</a:t>
            </a:r>
          </a:p>
          <a:p>
            <a:pPr eaLnBrk="1" hangingPunct="1"/>
            <a:r>
              <a:rPr lang="en-US" sz="2000"/>
              <a:t>+ answers (int [])</a:t>
            </a:r>
          </a:p>
          <a:p>
            <a:pPr eaLnBrk="1" hangingPunct="1"/>
            <a:r>
              <a:rPr lang="en-US" sz="2000"/>
              <a:t>+ counselee</a:t>
            </a:r>
          </a:p>
        </p:txBody>
      </p:sp>
      <p:sp>
        <p:nvSpPr>
          <p:cNvPr id="23558" name="TextBox 9"/>
          <p:cNvSpPr txBox="1">
            <a:spLocks noChangeArrowheads="1"/>
          </p:cNvSpPr>
          <p:nvPr/>
        </p:nvSpPr>
        <p:spPr bwMode="auto">
          <a:xfrm>
            <a:off x="3581400" y="41910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</a:t>
            </a:r>
          </a:p>
        </p:txBody>
      </p:sp>
      <p:sp>
        <p:nvSpPr>
          <p:cNvPr id="23559" name="TextBox 10"/>
          <p:cNvSpPr txBox="1">
            <a:spLocks noChangeArrowheads="1"/>
          </p:cNvSpPr>
          <p:nvPr/>
        </p:nvSpPr>
        <p:spPr bwMode="auto">
          <a:xfrm>
            <a:off x="3429000" y="51054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*</a:t>
            </a:r>
          </a:p>
        </p:txBody>
      </p:sp>
      <p:sp>
        <p:nvSpPr>
          <p:cNvPr id="19" name="Isosceles Triangle 18"/>
          <p:cNvSpPr/>
          <p:nvPr/>
        </p:nvSpPr>
        <p:spPr>
          <a:xfrm>
            <a:off x="1828800" y="2667000"/>
            <a:ext cx="228600" cy="228600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561" name="TextBox 21"/>
          <p:cNvSpPr txBox="1">
            <a:spLocks noChangeArrowheads="1"/>
          </p:cNvSpPr>
          <p:nvPr/>
        </p:nvSpPr>
        <p:spPr bwMode="auto">
          <a:xfrm>
            <a:off x="1828800" y="1676400"/>
            <a:ext cx="2133600" cy="10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/>
              <a:t>User</a:t>
            </a:r>
          </a:p>
          <a:p>
            <a:pPr eaLnBrk="1" hangingPunct="1"/>
            <a:r>
              <a:rPr lang="en-US" sz="2000"/>
              <a:t>+ lastname (string)</a:t>
            </a:r>
          </a:p>
          <a:p>
            <a:pPr eaLnBrk="1" hangingPunct="1"/>
            <a:r>
              <a:rPr lang="en-US" sz="2000"/>
              <a:t>+ PIN (int)</a:t>
            </a:r>
          </a:p>
        </p:txBody>
      </p:sp>
      <p:cxnSp>
        <p:nvCxnSpPr>
          <p:cNvPr id="25" name="Shape 24"/>
          <p:cNvCxnSpPr>
            <a:stCxn id="19" idx="3"/>
            <a:endCxn id="23555" idx="1"/>
          </p:cNvCxnSpPr>
          <p:nvPr/>
        </p:nvCxnSpPr>
        <p:spPr>
          <a:xfrm rot="16200000" flipH="1">
            <a:off x="1415256" y="3423444"/>
            <a:ext cx="1322388" cy="266700"/>
          </a:xfrm>
          <a:prstGeom prst="curvedConnector2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19" idx="3"/>
            <a:endCxn id="23556" idx="1"/>
          </p:cNvCxnSpPr>
          <p:nvPr/>
        </p:nvCxnSpPr>
        <p:spPr>
          <a:xfrm rot="16200000" flipH="1">
            <a:off x="755650" y="4083050"/>
            <a:ext cx="2565400" cy="190500"/>
          </a:xfrm>
          <a:prstGeom prst="curvedConnector2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3556" idx="3"/>
            <a:endCxn id="23555" idx="3"/>
          </p:cNvCxnSpPr>
          <p:nvPr/>
        </p:nvCxnSpPr>
        <p:spPr>
          <a:xfrm flipH="1" flipV="1">
            <a:off x="3468688" y="4217988"/>
            <a:ext cx="58737" cy="1243012"/>
          </a:xfrm>
          <a:prstGeom prst="curvedConnector3">
            <a:avLst>
              <a:gd name="adj1" fmla="val -383924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3556" idx="3"/>
            <a:endCxn id="23557" idx="1"/>
          </p:cNvCxnSpPr>
          <p:nvPr/>
        </p:nvCxnSpPr>
        <p:spPr>
          <a:xfrm flipV="1">
            <a:off x="3527425" y="5081588"/>
            <a:ext cx="2492375" cy="379412"/>
          </a:xfrm>
          <a:prstGeom prst="curvedConnector3">
            <a:avLst>
              <a:gd name="adj1" fmla="val 50000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6" name="TextBox 55"/>
          <p:cNvSpPr txBox="1">
            <a:spLocks noChangeArrowheads="1"/>
          </p:cNvSpPr>
          <p:nvPr/>
        </p:nvSpPr>
        <p:spPr bwMode="auto">
          <a:xfrm>
            <a:off x="4038600" y="5345113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</a:t>
            </a:r>
          </a:p>
        </p:txBody>
      </p:sp>
      <p:sp>
        <p:nvSpPr>
          <p:cNvPr id="23567" name="TextBox 56"/>
          <p:cNvSpPr txBox="1">
            <a:spLocks noChangeArrowheads="1"/>
          </p:cNvSpPr>
          <p:nvPr/>
        </p:nvSpPr>
        <p:spPr bwMode="auto">
          <a:xfrm>
            <a:off x="5791200" y="48768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*</a:t>
            </a:r>
          </a:p>
        </p:txBody>
      </p:sp>
      <p:sp>
        <p:nvSpPr>
          <p:cNvPr id="23568" name="TextBox 57"/>
          <p:cNvSpPr txBox="1">
            <a:spLocks noChangeArrowheads="1"/>
          </p:cNvSpPr>
          <p:nvPr/>
        </p:nvSpPr>
        <p:spPr bwMode="auto">
          <a:xfrm>
            <a:off x="6019800" y="2971800"/>
            <a:ext cx="1393825" cy="10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Report</a:t>
            </a:r>
          </a:p>
          <a:p>
            <a:pPr eaLnBrk="1" hangingPunct="1"/>
            <a:r>
              <a:rPr lang="en-US" sz="2000"/>
              <a:t>+ surveys</a:t>
            </a:r>
          </a:p>
          <a:p>
            <a:pPr eaLnBrk="1" hangingPunct="1"/>
            <a:r>
              <a:rPr lang="en-US" sz="2000"/>
              <a:t>+ counselor</a:t>
            </a:r>
          </a:p>
        </p:txBody>
      </p:sp>
      <p:cxnSp>
        <p:nvCxnSpPr>
          <p:cNvPr id="62" name="Curved Connector 61"/>
          <p:cNvCxnSpPr>
            <a:stCxn id="23568" idx="2"/>
            <a:endCxn id="23557" idx="0"/>
          </p:cNvCxnSpPr>
          <p:nvPr/>
        </p:nvCxnSpPr>
        <p:spPr>
          <a:xfrm rot="16200000" flipH="1">
            <a:off x="6757988" y="3946525"/>
            <a:ext cx="431800" cy="514350"/>
          </a:xfrm>
          <a:prstGeom prst="curvedConnector3">
            <a:avLst>
              <a:gd name="adj1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0" name="TextBox 62"/>
          <p:cNvSpPr txBox="1">
            <a:spLocks noChangeArrowheads="1"/>
          </p:cNvSpPr>
          <p:nvPr/>
        </p:nvSpPr>
        <p:spPr bwMode="auto">
          <a:xfrm>
            <a:off x="6477000" y="39624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*</a:t>
            </a:r>
          </a:p>
        </p:txBody>
      </p:sp>
      <p:sp>
        <p:nvSpPr>
          <p:cNvPr id="23571" name="TextBox 63"/>
          <p:cNvSpPr txBox="1">
            <a:spLocks noChangeArrowheads="1"/>
          </p:cNvSpPr>
          <p:nvPr/>
        </p:nvSpPr>
        <p:spPr bwMode="auto">
          <a:xfrm>
            <a:off x="7089775" y="41148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*</a:t>
            </a:r>
          </a:p>
        </p:txBody>
      </p:sp>
      <p:cxnSp>
        <p:nvCxnSpPr>
          <p:cNvPr id="66" name="Curved Connector 65"/>
          <p:cNvCxnSpPr>
            <a:stCxn id="23568" idx="1"/>
            <a:endCxn id="23555" idx="3"/>
          </p:cNvCxnSpPr>
          <p:nvPr/>
        </p:nvCxnSpPr>
        <p:spPr>
          <a:xfrm rot="10800000" flipV="1">
            <a:off x="3468688" y="3479800"/>
            <a:ext cx="2551112" cy="738188"/>
          </a:xfrm>
          <a:prstGeom prst="curvedConnector3">
            <a:avLst>
              <a:gd name="adj1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3" name="TextBox 67"/>
          <p:cNvSpPr txBox="1">
            <a:spLocks noChangeArrowheads="1"/>
          </p:cNvSpPr>
          <p:nvPr/>
        </p:nvSpPr>
        <p:spPr bwMode="auto">
          <a:xfrm>
            <a:off x="3889375" y="3821113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</a:t>
            </a:r>
          </a:p>
        </p:txBody>
      </p:sp>
      <p:sp>
        <p:nvSpPr>
          <p:cNvPr id="23574" name="TextBox 68"/>
          <p:cNvSpPr txBox="1">
            <a:spLocks noChangeArrowheads="1"/>
          </p:cNvSpPr>
          <p:nvPr/>
        </p:nvSpPr>
        <p:spPr bwMode="auto">
          <a:xfrm>
            <a:off x="5791200" y="34290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4652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specification, </a:t>
            </a:r>
            <a:r>
              <a:rPr lang="en-US" dirty="0" smtClean="0"/>
              <a:t>functional </a:t>
            </a:r>
            <a:r>
              <a:rPr lang="en-US" dirty="0" err="1"/>
              <a:t>reqs</a:t>
            </a:r>
            <a:r>
              <a:rPr lang="en-US" dirty="0"/>
              <a:t>, unstructured </a:t>
            </a:r>
            <a:r>
              <a:rPr lang="en-US" dirty="0" smtClean="0"/>
              <a:t>text</a:t>
            </a:r>
          </a:p>
          <a:p>
            <a:r>
              <a:rPr lang="en-US" dirty="0"/>
              <a:t>Requirements specification</a:t>
            </a:r>
            <a:r>
              <a:rPr lang="en-US" dirty="0" smtClean="0"/>
              <a:t>, non</a:t>
            </a:r>
            <a:r>
              <a:rPr lang="en-US" dirty="0"/>
              <a:t>-functional </a:t>
            </a:r>
            <a:r>
              <a:rPr lang="en-US" dirty="0" err="1"/>
              <a:t>reqs</a:t>
            </a:r>
            <a:r>
              <a:rPr lang="en-US" dirty="0"/>
              <a:t>, with fit </a:t>
            </a:r>
            <a:r>
              <a:rPr lang="en-US" dirty="0" smtClean="0"/>
              <a:t>criteria</a:t>
            </a:r>
          </a:p>
          <a:p>
            <a:r>
              <a:rPr lang="en-US" dirty="0" smtClean="0"/>
              <a:t>Data flow Diagram</a:t>
            </a:r>
          </a:p>
          <a:p>
            <a:r>
              <a:rPr lang="en-US" dirty="0" smtClean="0"/>
              <a:t>Sequence Diagram</a:t>
            </a:r>
          </a:p>
          <a:p>
            <a:endParaRPr lang="en-US" sz="3600" dirty="0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0" y="6488113"/>
            <a:ext cx="918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Requirements </a:t>
            </a:r>
            <a:r>
              <a:rPr lang="en-US" sz="1800" i="1" dirty="0"/>
              <a:t>specification</a:t>
            </a:r>
            <a:r>
              <a:rPr lang="en-US" sz="1800" dirty="0"/>
              <a:t>: written from system’s viewpoint, involving internal details of system</a:t>
            </a:r>
          </a:p>
        </p:txBody>
      </p:sp>
    </p:spTree>
    <p:extLst>
      <p:ext uri="{BB962C8B-B14F-4D97-AF65-F5344CB8AC3E}">
        <p14:creationId xmlns:p14="http://schemas.microsoft.com/office/powerpoint/2010/main" val="3244348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Requirements specification, 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functional </a:t>
            </a:r>
            <a:r>
              <a:rPr lang="en-US" dirty="0" err="1" smtClean="0">
                <a:ea typeface="+mj-ea"/>
              </a:rPr>
              <a:t>reqs</a:t>
            </a:r>
            <a:r>
              <a:rPr lang="en-US" dirty="0" smtClean="0">
                <a:ea typeface="+mj-ea"/>
              </a:rPr>
              <a:t>, unstructured text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The system will provide screens so that when counselee and counselor data are entered into the system, these data are transferred to a database or other permanent storage.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When survey data arrive, they will be saved and a report </a:t>
            </a:r>
            <a:r>
              <a:rPr lang="en-US" dirty="0">
                <a:ea typeface="+mn-ea"/>
              </a:rPr>
              <a:t>will be </a:t>
            </a:r>
            <a:r>
              <a:rPr lang="en-US" dirty="0" smtClean="0">
                <a:ea typeface="+mn-ea"/>
              </a:rPr>
              <a:t>output to </a:t>
            </a:r>
            <a:r>
              <a:rPr lang="en-US" dirty="0">
                <a:ea typeface="+mn-ea"/>
              </a:rPr>
              <a:t>the printer.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0" y="6488113"/>
            <a:ext cx="918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Requirements </a:t>
            </a:r>
            <a:r>
              <a:rPr lang="en-US" sz="1800" i="1" dirty="0"/>
              <a:t>specification</a:t>
            </a:r>
            <a:r>
              <a:rPr lang="en-US" sz="1800" dirty="0"/>
              <a:t>: written from system’s viewpoint, involving internal details of system</a:t>
            </a:r>
          </a:p>
        </p:txBody>
      </p:sp>
    </p:spTree>
    <p:extLst>
      <p:ext uri="{BB962C8B-B14F-4D97-AF65-F5344CB8AC3E}">
        <p14:creationId xmlns:p14="http://schemas.microsoft.com/office/powerpoint/2010/main" val="2689006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Requirements specification,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non-functional </a:t>
            </a:r>
            <a:r>
              <a:rPr lang="en-US" dirty="0" err="1" smtClean="0">
                <a:ea typeface="+mj-ea"/>
              </a:rPr>
              <a:t>reqs</a:t>
            </a:r>
            <a:r>
              <a:rPr lang="en-US" dirty="0" smtClean="0">
                <a:ea typeface="+mj-ea"/>
              </a:rPr>
              <a:t>, with fit criteria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95% of the code will be platform-independent (Java or platform-independent JavaScript).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The system will record completed surveys in the database within 30 seconds; reports will be sent to the printer within 30 seconds and emerge within 60 seconds.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0" y="6488113"/>
            <a:ext cx="918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Requirements </a:t>
            </a:r>
            <a:r>
              <a:rPr lang="en-US" sz="1800" i="1"/>
              <a:t>specification</a:t>
            </a:r>
            <a:r>
              <a:rPr lang="en-US" sz="1800"/>
              <a:t>: written from system’s viewpoint, involving internal details of system</a:t>
            </a:r>
          </a:p>
        </p:txBody>
      </p:sp>
    </p:spTree>
    <p:extLst>
      <p:ext uri="{BB962C8B-B14F-4D97-AF65-F5344CB8AC3E}">
        <p14:creationId xmlns:p14="http://schemas.microsoft.com/office/powerpoint/2010/main" val="402820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urved Connector 10"/>
          <p:cNvCxnSpPr>
            <a:stCxn id="8" idx="6"/>
            <a:endCxn id="26654" idx="1"/>
          </p:cNvCxnSpPr>
          <p:nvPr/>
        </p:nvCxnSpPr>
        <p:spPr>
          <a:xfrm flipV="1">
            <a:off x="5029200" y="2813050"/>
            <a:ext cx="1143000" cy="730250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57"/>
          <p:cNvCxnSpPr>
            <a:endCxn id="21" idx="0"/>
          </p:cNvCxnSpPr>
          <p:nvPr/>
        </p:nvCxnSpPr>
        <p:spPr>
          <a:xfrm rot="16200000" flipH="1">
            <a:off x="6482557" y="3647281"/>
            <a:ext cx="1371600" cy="163513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6640" idx="2"/>
            <a:endCxn id="8" idx="2"/>
          </p:cNvCxnSpPr>
          <p:nvPr/>
        </p:nvCxnSpPr>
        <p:spPr>
          <a:xfrm rot="16200000" flipH="1">
            <a:off x="1916906" y="1802607"/>
            <a:ext cx="1176337" cy="2305050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1" idx="2"/>
          </p:cNvCxnSpPr>
          <p:nvPr/>
        </p:nvCxnSpPr>
        <p:spPr>
          <a:xfrm rot="10800000" flipV="1">
            <a:off x="5116513" y="4757738"/>
            <a:ext cx="1447800" cy="4127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endCxn id="38" idx="6"/>
          </p:cNvCxnSpPr>
          <p:nvPr/>
        </p:nvCxnSpPr>
        <p:spPr>
          <a:xfrm rot="10800000">
            <a:off x="2068513" y="4681538"/>
            <a:ext cx="1219200" cy="11747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8" idx="4"/>
            <a:endCxn id="26641" idx="0"/>
          </p:cNvCxnSpPr>
          <p:nvPr/>
        </p:nvCxnSpPr>
        <p:spPr>
          <a:xfrm rot="16200000" flipH="1">
            <a:off x="1068388" y="5338763"/>
            <a:ext cx="990600" cy="361950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22"/>
          <p:cNvCxnSpPr>
            <a:stCxn id="52" idx="4"/>
            <a:endCxn id="8" idx="0"/>
          </p:cNvCxnSpPr>
          <p:nvPr/>
        </p:nvCxnSpPr>
        <p:spPr>
          <a:xfrm rot="16200000" flipH="1">
            <a:off x="3877469" y="2734469"/>
            <a:ext cx="914400" cy="17462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22"/>
          <p:cNvCxnSpPr>
            <a:stCxn id="26640" idx="3"/>
            <a:endCxn id="52" idx="2"/>
          </p:cNvCxnSpPr>
          <p:nvPr/>
        </p:nvCxnSpPr>
        <p:spPr>
          <a:xfrm flipV="1">
            <a:off x="2247900" y="1943100"/>
            <a:ext cx="1392238" cy="192088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Dataflow diagram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(note: only shows UC#1)</a:t>
            </a:r>
            <a:endParaRPr lang="en-US" dirty="0">
              <a:ea typeface="+mj-ea"/>
            </a:endParaRPr>
          </a:p>
        </p:txBody>
      </p:sp>
      <p:grpSp>
        <p:nvGrpSpPr>
          <p:cNvPr id="26635" name="Group 3"/>
          <p:cNvGrpSpPr>
            <a:grpSpLocks/>
          </p:cNvGrpSpPr>
          <p:nvPr/>
        </p:nvGrpSpPr>
        <p:grpSpPr bwMode="auto">
          <a:xfrm>
            <a:off x="6172200" y="2581275"/>
            <a:ext cx="1905000" cy="461963"/>
            <a:chOff x="4876800" y="2209800"/>
            <a:chExt cx="1905000" cy="461665"/>
          </a:xfrm>
        </p:grpSpPr>
        <p:sp>
          <p:nvSpPr>
            <p:cNvPr id="26654" name="TextBox 4"/>
            <p:cNvSpPr txBox="1">
              <a:spLocks noChangeArrowheads="1"/>
            </p:cNvSpPr>
            <p:nvPr/>
          </p:nvSpPr>
          <p:spPr bwMode="auto">
            <a:xfrm>
              <a:off x="4876800" y="2209800"/>
              <a:ext cx="18288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/>
                <a:t>Survey DB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876800" y="2209800"/>
              <a:ext cx="1905000" cy="0"/>
            </a:xfrm>
            <a:prstGeom prst="line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76800" y="2666705"/>
              <a:ext cx="1905000" cy="0"/>
            </a:xfrm>
            <a:prstGeom prst="line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3657600" y="3200400"/>
            <a:ext cx="1371600" cy="6858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Survey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40313" y="2859088"/>
            <a:ext cx="950912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Survey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</a:b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answers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2895600"/>
            <a:ext cx="129698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Health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</a:b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Information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15100" y="3348038"/>
            <a:ext cx="15557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All this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</a:b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patient</a:t>
            </a:r>
            <a:r>
              <a:rPr lang="ja-JP" alt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’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</a:b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answers (ever)</a:t>
            </a:r>
          </a:p>
        </p:txBody>
      </p:sp>
      <p:sp>
        <p:nvSpPr>
          <p:cNvPr id="26640" name="TextBox 15"/>
          <p:cNvSpPr txBox="1">
            <a:spLocks noChangeArrowheads="1"/>
          </p:cNvSpPr>
          <p:nvPr/>
        </p:nvSpPr>
        <p:spPr bwMode="auto">
          <a:xfrm>
            <a:off x="457200" y="1905000"/>
            <a:ext cx="17907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Counselee</a:t>
            </a:r>
          </a:p>
        </p:txBody>
      </p:sp>
      <p:sp>
        <p:nvSpPr>
          <p:cNvPr id="26641" name="TextBox 17"/>
          <p:cNvSpPr txBox="1">
            <a:spLocks noChangeArrowheads="1"/>
          </p:cNvSpPr>
          <p:nvPr/>
        </p:nvSpPr>
        <p:spPr bwMode="auto">
          <a:xfrm>
            <a:off x="849313" y="6015038"/>
            <a:ext cx="1790700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Counselor</a:t>
            </a:r>
          </a:p>
        </p:txBody>
      </p:sp>
      <p:sp>
        <p:nvSpPr>
          <p:cNvPr id="21" name="Oval 20"/>
          <p:cNvSpPr/>
          <p:nvPr/>
        </p:nvSpPr>
        <p:spPr>
          <a:xfrm>
            <a:off x="6564313" y="4414838"/>
            <a:ext cx="1371600" cy="6858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Create report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45113" y="4503738"/>
            <a:ext cx="11017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Postscript</a:t>
            </a:r>
          </a:p>
        </p:txBody>
      </p:sp>
      <p:grpSp>
        <p:nvGrpSpPr>
          <p:cNvPr id="26644" name="Group 31"/>
          <p:cNvGrpSpPr>
            <a:grpSpLocks/>
          </p:cNvGrpSpPr>
          <p:nvPr/>
        </p:nvGrpSpPr>
        <p:grpSpPr bwMode="auto">
          <a:xfrm>
            <a:off x="3287713" y="4567238"/>
            <a:ext cx="1905000" cy="461962"/>
            <a:chOff x="4876800" y="2209800"/>
            <a:chExt cx="1905000" cy="461665"/>
          </a:xfrm>
        </p:grpSpPr>
        <p:sp>
          <p:nvSpPr>
            <p:cNvPr id="26651" name="TextBox 32"/>
            <p:cNvSpPr txBox="1">
              <a:spLocks noChangeArrowheads="1"/>
            </p:cNvSpPr>
            <p:nvPr/>
          </p:nvSpPr>
          <p:spPr bwMode="auto">
            <a:xfrm>
              <a:off x="4876800" y="2209800"/>
              <a:ext cx="18288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/>
                <a:t>Printer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876800" y="2209800"/>
              <a:ext cx="1905000" cy="0"/>
            </a:xfrm>
            <a:prstGeom prst="line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876800" y="2666706"/>
              <a:ext cx="1905000" cy="0"/>
            </a:xfrm>
            <a:prstGeom prst="line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>
            <a:off x="696913" y="4338638"/>
            <a:ext cx="1371600" cy="6858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Pick up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59013" y="4491038"/>
            <a:ext cx="9525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Printout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7913" y="5329238"/>
            <a:ext cx="95091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Printout</a:t>
            </a:r>
          </a:p>
        </p:txBody>
      </p:sp>
      <p:sp>
        <p:nvSpPr>
          <p:cNvPr id="52" name="Oval 51"/>
          <p:cNvSpPr/>
          <p:nvPr/>
        </p:nvSpPr>
        <p:spPr>
          <a:xfrm>
            <a:off x="3640138" y="1600200"/>
            <a:ext cx="1371600" cy="6858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Authenticate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86200" y="2514600"/>
            <a:ext cx="8715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User ID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63788" y="1676400"/>
            <a:ext cx="114141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Last name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</a:b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 &amp; PIN</a:t>
            </a:r>
          </a:p>
        </p:txBody>
      </p:sp>
    </p:spTree>
    <p:extLst>
      <p:ext uri="{BB962C8B-B14F-4D97-AF65-F5344CB8AC3E}">
        <p14:creationId xmlns:p14="http://schemas.microsoft.com/office/powerpoint/2010/main" val="53103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Message sequence diagram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UC#1</a:t>
            </a:r>
            <a:endParaRPr lang="en-US" dirty="0"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000" y="2895600"/>
            <a:ext cx="8534400" cy="15240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[survey complete]</a:t>
            </a:r>
          </a:p>
        </p:txBody>
      </p:sp>
      <p:sp>
        <p:nvSpPr>
          <p:cNvPr id="27652" name="TextBox 30"/>
          <p:cNvSpPr txBox="1">
            <a:spLocks noChangeArrowheads="1"/>
          </p:cNvSpPr>
          <p:nvPr/>
        </p:nvSpPr>
        <p:spPr bwMode="auto">
          <a:xfrm>
            <a:off x="268288" y="1828800"/>
            <a:ext cx="1509712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/>
              <a:t>Counselee</a:t>
            </a:r>
          </a:p>
        </p:txBody>
      </p:sp>
      <p:sp>
        <p:nvSpPr>
          <p:cNvPr id="27653" name="TextBox 32"/>
          <p:cNvSpPr txBox="1">
            <a:spLocks noChangeArrowheads="1"/>
          </p:cNvSpPr>
          <p:nvPr/>
        </p:nvSpPr>
        <p:spPr bwMode="auto">
          <a:xfrm>
            <a:off x="3109913" y="1828800"/>
            <a:ext cx="1004887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/>
              <a:t>Server</a:t>
            </a:r>
          </a:p>
        </p:txBody>
      </p:sp>
      <p:sp>
        <p:nvSpPr>
          <p:cNvPr id="27654" name="TextBox 33"/>
          <p:cNvSpPr txBox="1">
            <a:spLocks noChangeArrowheads="1"/>
          </p:cNvSpPr>
          <p:nvPr/>
        </p:nvSpPr>
        <p:spPr bwMode="auto">
          <a:xfrm>
            <a:off x="5105400" y="1828800"/>
            <a:ext cx="1381125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/>
              <a:t>Database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990600" y="2590800"/>
            <a:ext cx="2590800" cy="1588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6" name="TextBox 35"/>
          <p:cNvSpPr txBox="1">
            <a:spLocks noChangeArrowheads="1"/>
          </p:cNvSpPr>
          <p:nvPr/>
        </p:nvSpPr>
        <p:spPr bwMode="auto">
          <a:xfrm>
            <a:off x="990600" y="25908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Log in</a:t>
            </a:r>
          </a:p>
        </p:txBody>
      </p:sp>
      <p:sp>
        <p:nvSpPr>
          <p:cNvPr id="27657" name="TextBox 44"/>
          <p:cNvSpPr txBox="1">
            <a:spLocks noChangeArrowheads="1"/>
          </p:cNvSpPr>
          <p:nvPr/>
        </p:nvSpPr>
        <p:spPr bwMode="auto">
          <a:xfrm>
            <a:off x="7545388" y="1828800"/>
            <a:ext cx="1063625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/>
              <a:t>Printer</a:t>
            </a:r>
          </a:p>
        </p:txBody>
      </p:sp>
      <p:cxnSp>
        <p:nvCxnSpPr>
          <p:cNvPr id="46" name="Straight Connector 45"/>
          <p:cNvCxnSpPr>
            <a:stCxn id="27657" idx="2"/>
          </p:cNvCxnSpPr>
          <p:nvPr/>
        </p:nvCxnSpPr>
        <p:spPr>
          <a:xfrm rot="16200000" flipH="1">
            <a:off x="6174581" y="4193382"/>
            <a:ext cx="38052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H="1">
            <a:off x="3805238" y="4143375"/>
            <a:ext cx="38671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1662907" y="4218781"/>
            <a:ext cx="386715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-942975" y="4219575"/>
            <a:ext cx="38671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>
            <a:off x="990600" y="3124200"/>
            <a:ext cx="2590800" cy="1588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3" name="TextBox 60"/>
          <p:cNvSpPr txBox="1">
            <a:spLocks noChangeArrowheads="1"/>
          </p:cNvSpPr>
          <p:nvPr/>
        </p:nvSpPr>
        <p:spPr bwMode="auto">
          <a:xfrm>
            <a:off x="990600" y="3135313"/>
            <a:ext cx="259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Present question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990600" y="3657600"/>
            <a:ext cx="2590800" cy="1588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5" name="TextBox 62"/>
          <p:cNvSpPr txBox="1">
            <a:spLocks noChangeArrowheads="1"/>
          </p:cNvSpPr>
          <p:nvPr/>
        </p:nvSpPr>
        <p:spPr bwMode="auto">
          <a:xfrm>
            <a:off x="990600" y="3657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Answer question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581400" y="4648200"/>
            <a:ext cx="2133600" cy="1588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7" name="TextBox 64"/>
          <p:cNvSpPr txBox="1">
            <a:spLocks noChangeArrowheads="1"/>
          </p:cNvSpPr>
          <p:nvPr/>
        </p:nvSpPr>
        <p:spPr bwMode="auto">
          <a:xfrm>
            <a:off x="3581400" y="46482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Record answers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581400" y="5257800"/>
            <a:ext cx="2133600" cy="1588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9" name="TextBox 67"/>
          <p:cNvSpPr txBox="1">
            <a:spLocks noChangeArrowheads="1"/>
          </p:cNvSpPr>
          <p:nvPr/>
        </p:nvSpPr>
        <p:spPr bwMode="auto">
          <a:xfrm>
            <a:off x="3581400" y="52578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Get report data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0800000">
            <a:off x="3581400" y="5637213"/>
            <a:ext cx="2133600" cy="1587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581400" y="6096000"/>
            <a:ext cx="4495800" cy="3175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72" name="TextBox 74"/>
          <p:cNvSpPr txBox="1">
            <a:spLocks noChangeArrowheads="1"/>
          </p:cNvSpPr>
          <p:nvPr/>
        </p:nvSpPr>
        <p:spPr bwMode="auto">
          <a:xfrm>
            <a:off x="3581400" y="6096000"/>
            <a:ext cx="449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Send report to printer</a:t>
            </a:r>
          </a:p>
        </p:txBody>
      </p:sp>
    </p:spTree>
    <p:extLst>
      <p:ext uri="{BB962C8B-B14F-4D97-AF65-F5344CB8AC3E}">
        <p14:creationId xmlns:p14="http://schemas.microsoft.com/office/powerpoint/2010/main" val="356333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 few general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These are just the </a:t>
            </a:r>
            <a:r>
              <a:rPr lang="en-US" i="1" dirty="0">
                <a:solidFill>
                  <a:srgbClr val="595959"/>
                </a:solidFill>
                <a:latin typeface="Calibri" charset="0"/>
              </a:rPr>
              <a:t>basic</a:t>
            </a:r>
            <a:r>
              <a:rPr lang="en-US" dirty="0">
                <a:solidFill>
                  <a:srgbClr val="595959"/>
                </a:solidFill>
                <a:latin typeface="Calibri" charset="0"/>
              </a:rPr>
              <a:t> diagrams.</a:t>
            </a:r>
          </a:p>
          <a:p>
            <a:pPr lvl="1"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Sufficient for our homework, exams, and probably 90% of what you</a:t>
            </a:r>
            <a:r>
              <a:rPr lang="ja-JP" altLang="en-US" dirty="0">
                <a:solidFill>
                  <a:srgbClr val="595959"/>
                </a:solidFill>
                <a:latin typeface="Calibri" charset="0"/>
              </a:rPr>
              <a:t>’</a:t>
            </a:r>
            <a:r>
              <a:rPr lang="en-US" dirty="0" err="1">
                <a:solidFill>
                  <a:srgbClr val="595959"/>
                </a:solidFill>
                <a:latin typeface="Calibri" charset="0"/>
              </a:rPr>
              <a:t>ll</a:t>
            </a:r>
            <a:r>
              <a:rPr lang="en-US" dirty="0">
                <a:solidFill>
                  <a:srgbClr val="595959"/>
                </a:solidFill>
                <a:latin typeface="Calibri" charset="0"/>
              </a:rPr>
              <a:t> see after graduation</a:t>
            </a:r>
          </a:p>
          <a:p>
            <a:pPr lvl="1"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Fancier versions of these diagrams do exist</a:t>
            </a:r>
          </a:p>
          <a:p>
            <a:pPr lvl="1" eaLnBrk="1" hangingPunct="1"/>
            <a:endParaRPr lang="en-US" dirty="0">
              <a:solidFill>
                <a:srgbClr val="595959"/>
              </a:solidFill>
              <a:latin typeface="Calibri" charset="0"/>
            </a:endParaRPr>
          </a:p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Calibri" charset="0"/>
              </a:rPr>
              <a:t>HW has links to tools for drawing, </a:t>
            </a:r>
          </a:p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Calibri" charset="0"/>
              </a:rPr>
              <a:t>BUT, </a:t>
            </a:r>
            <a:r>
              <a:rPr lang="en-US" dirty="0">
                <a:solidFill>
                  <a:srgbClr val="595959"/>
                </a:solidFill>
                <a:latin typeface="Calibri" charset="0"/>
              </a:rPr>
              <a:t>i</a:t>
            </a:r>
            <a:r>
              <a:rPr lang="en-US" dirty="0" smtClean="0">
                <a:solidFill>
                  <a:srgbClr val="595959"/>
                </a:solidFill>
                <a:latin typeface="Calibri" charset="0"/>
              </a:rPr>
              <a:t>t</a:t>
            </a:r>
            <a:r>
              <a:rPr lang="ja-JP" altLang="en-US" dirty="0" smtClean="0">
                <a:solidFill>
                  <a:srgbClr val="595959"/>
                </a:solidFill>
                <a:latin typeface="Calibri" charset="0"/>
              </a:rPr>
              <a:t>’</a:t>
            </a:r>
            <a:r>
              <a:rPr lang="en-US" dirty="0" smtClean="0">
                <a:solidFill>
                  <a:srgbClr val="595959"/>
                </a:solidFill>
                <a:latin typeface="Calibri" charset="0"/>
              </a:rPr>
              <a:t>s </a:t>
            </a:r>
            <a:r>
              <a:rPr lang="en-US" dirty="0">
                <a:solidFill>
                  <a:srgbClr val="595959"/>
                </a:solidFill>
                <a:latin typeface="Calibri" charset="0"/>
              </a:rPr>
              <a:t>OK to draw diagrams by hand</a:t>
            </a:r>
          </a:p>
          <a:p>
            <a:pPr lvl="1"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As long as you respect the notation</a:t>
            </a:r>
          </a:p>
          <a:p>
            <a:pPr lvl="1"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And, at least for homework, scan it into a PDF</a:t>
            </a:r>
          </a:p>
          <a:p>
            <a:pPr lvl="1" eaLnBrk="1" hangingPunct="1"/>
            <a:endParaRPr lang="en-US" dirty="0">
              <a:solidFill>
                <a:srgbClr val="59595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8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What’s next for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Get moving on your homework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Email me if you have questions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Every team member should be contributing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Remember: Saturday is last day to fire a teammate; must be unanimous &amp; for a good reason</a:t>
            </a:r>
          </a:p>
        </p:txBody>
      </p:sp>
    </p:spTree>
    <p:extLst>
      <p:ext uri="{BB962C8B-B14F-4D97-AF65-F5344CB8AC3E}">
        <p14:creationId xmlns:p14="http://schemas.microsoft.com/office/powerpoint/2010/main" val="345326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Modeling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Developed by: Grady </a:t>
            </a:r>
            <a:r>
              <a:rPr lang="en-GB" dirty="0" err="1" smtClean="0"/>
              <a:t>Booch</a:t>
            </a:r>
            <a:r>
              <a:rPr lang="en-GB" dirty="0" smtClean="0"/>
              <a:t>, Ivan Jacobson, James </a:t>
            </a:r>
            <a:r>
              <a:rPr lang="en-GB" dirty="0" err="1" smtClean="0"/>
              <a:t>Rumbaugh</a:t>
            </a:r>
            <a:endParaRPr lang="en-GB" dirty="0" smtClean="0"/>
          </a:p>
          <a:p>
            <a:r>
              <a:rPr lang="en-GB" dirty="0" smtClean="0"/>
              <a:t>Many notations for describing OO Analysis / Design</a:t>
            </a:r>
          </a:p>
          <a:p>
            <a:r>
              <a:rPr lang="en-GB" dirty="0" smtClean="0"/>
              <a:t>UML integrates those notations</a:t>
            </a:r>
          </a:p>
          <a:p>
            <a:r>
              <a:rPr lang="en-US" dirty="0" smtClean="0"/>
              <a:t>Supported by many tools (e.g., Rational)</a:t>
            </a:r>
          </a:p>
          <a:p>
            <a:endParaRPr lang="en-US" dirty="0"/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7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2971800"/>
            <a:ext cx="3657600" cy="3200400"/>
          </a:xfrm>
        </p:spPr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</a:rPr>
              <a:t>Static Views</a:t>
            </a:r>
          </a:p>
          <a:p>
            <a:pPr lvl="1"/>
            <a:r>
              <a:rPr lang="en-US" b="1" dirty="0" smtClean="0"/>
              <a:t>Use case diagrams</a:t>
            </a:r>
          </a:p>
          <a:p>
            <a:pPr lvl="1"/>
            <a:r>
              <a:rPr lang="en-US" b="1" dirty="0" smtClean="0"/>
              <a:t>Class diagrams</a:t>
            </a:r>
          </a:p>
          <a:p>
            <a:pPr lvl="1"/>
            <a:r>
              <a:rPr lang="en-US" dirty="0" smtClean="0"/>
              <a:t>Object diagrams</a:t>
            </a:r>
          </a:p>
          <a:p>
            <a:pPr lvl="1"/>
            <a:r>
              <a:rPr lang="en-US" dirty="0" smtClean="0"/>
              <a:t>Component diagrams</a:t>
            </a:r>
          </a:p>
          <a:p>
            <a:pPr lvl="1"/>
            <a:r>
              <a:rPr lang="en-US" dirty="0" smtClean="0"/>
              <a:t>Deployment diagrams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4270248" y="2971800"/>
            <a:ext cx="3657600" cy="3200400"/>
          </a:xfrm>
        </p:spPr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</a:rPr>
              <a:t>Dynamic Views</a:t>
            </a:r>
          </a:p>
          <a:p>
            <a:pPr lvl="1"/>
            <a:r>
              <a:rPr lang="en-US" b="1" dirty="0" smtClean="0"/>
              <a:t>Sequence diagrams</a:t>
            </a:r>
          </a:p>
          <a:p>
            <a:pPr lvl="1"/>
            <a:r>
              <a:rPr lang="en-US" dirty="0" smtClean="0"/>
              <a:t>Collaboration diagrams</a:t>
            </a:r>
          </a:p>
          <a:p>
            <a:pPr lvl="1"/>
            <a:r>
              <a:rPr lang="en-US" b="1" dirty="0" err="1" smtClean="0"/>
              <a:t>Statechart</a:t>
            </a:r>
            <a:r>
              <a:rPr lang="en-US" b="1" dirty="0" smtClean="0"/>
              <a:t> diagrams</a:t>
            </a:r>
          </a:p>
          <a:p>
            <a:pPr lvl="1"/>
            <a:r>
              <a:rPr lang="en-US" dirty="0" smtClean="0"/>
              <a:t>Activity diagrams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74676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Set of MANY (visual) modeling techniques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8763000" y="5105400"/>
            <a:ext cx="381000" cy="381000"/>
          </a:xfrm>
          <a:prstGeom prst="star5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0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048000" y="2819400"/>
            <a:ext cx="3200400" cy="2286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endParaRPr lang="en-US" sz="1600">
              <a:latin typeface="Times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6400800" y="2133600"/>
            <a:ext cx="108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" charset="0"/>
              </a:rPr>
              <a:t>System </a:t>
            </a:r>
          </a:p>
          <a:p>
            <a:pPr algn="l" eaLnBrk="0" hangingPunct="0"/>
            <a:r>
              <a:rPr lang="en-US">
                <a:latin typeface="Times" charset="0"/>
              </a:rPr>
              <a:t>Boundary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200400" y="4495800"/>
            <a:ext cx="2792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" charset="0"/>
              </a:rPr>
              <a:t>“Participates-In” association</a:t>
            </a:r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H="1" flipV="1">
            <a:off x="3505200" y="3733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 flipH="1">
            <a:off x="6019800" y="2362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9"/>
          <p:cNvSpPr>
            <a:spLocks noChangeAspect="1" noChangeArrowheads="1" noTextEdit="1"/>
          </p:cNvSpPr>
          <p:nvPr/>
        </p:nvSpPr>
        <p:spPr bwMode="auto">
          <a:xfrm>
            <a:off x="1600200" y="2971800"/>
            <a:ext cx="36576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1793875" y="3016250"/>
            <a:ext cx="247650" cy="261938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l" eaLnBrk="0" hangingPunct="0"/>
            <a:endParaRPr lang="en-US" sz="1600">
              <a:latin typeface="Times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917700" y="3278188"/>
            <a:ext cx="1588" cy="263525"/>
          </a:xfrm>
          <a:prstGeom prst="line">
            <a:avLst/>
          </a:prstGeom>
          <a:noFill/>
          <a:ln w="0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1779588" y="3381375"/>
            <a:ext cx="290513" cy="1588"/>
          </a:xfrm>
          <a:prstGeom prst="line">
            <a:avLst/>
          </a:prstGeom>
          <a:noFill/>
          <a:ln w="0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H="1">
            <a:off x="1752600" y="3541713"/>
            <a:ext cx="165100" cy="263525"/>
          </a:xfrm>
          <a:prstGeom prst="line">
            <a:avLst/>
          </a:prstGeom>
          <a:noFill/>
          <a:ln w="0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1917700" y="3541713"/>
            <a:ext cx="165100" cy="263525"/>
          </a:xfrm>
          <a:prstGeom prst="line">
            <a:avLst/>
          </a:prstGeom>
          <a:noFill/>
          <a:ln w="0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1668463" y="3805238"/>
            <a:ext cx="4422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500" dirty="0">
                <a:solidFill>
                  <a:srgbClr val="000000"/>
                </a:solidFill>
                <a:latin typeface="Tahoma" charset="0"/>
              </a:rPr>
              <a:t>Actor</a:t>
            </a:r>
            <a:endParaRPr lang="en-US" sz="1600" dirty="0">
              <a:latin typeface="Times" charset="0"/>
            </a:endParaRPr>
          </a:p>
        </p:txBody>
      </p:sp>
      <p:sp>
        <p:nvSpPr>
          <p:cNvPr id="36" name="Oval 17"/>
          <p:cNvSpPr>
            <a:spLocks noChangeArrowheads="1"/>
          </p:cNvSpPr>
          <p:nvPr/>
        </p:nvSpPr>
        <p:spPr bwMode="auto">
          <a:xfrm>
            <a:off x="3960813" y="3541713"/>
            <a:ext cx="1255713" cy="5984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l" eaLnBrk="0" hangingPunct="0"/>
            <a:endParaRPr lang="en-US" sz="1600">
              <a:latin typeface="Times" charset="0"/>
            </a:endParaRP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4208463" y="3732213"/>
            <a:ext cx="7168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500" dirty="0" err="1">
                <a:solidFill>
                  <a:srgbClr val="000000"/>
                </a:solidFill>
                <a:latin typeface="Tahoma" charset="0"/>
              </a:rPr>
              <a:t>UseCase</a:t>
            </a:r>
            <a:endParaRPr lang="en-US" sz="1600" dirty="0">
              <a:latin typeface="Times" charset="0"/>
            </a:endParaRPr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>
            <a:off x="2124075" y="3409950"/>
            <a:ext cx="1849438" cy="350838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1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04800" y="2057400"/>
            <a:ext cx="3254345" cy="2667000"/>
            <a:chOff x="839788" y="2057400"/>
            <a:chExt cx="3254345" cy="2667000"/>
          </a:xfrm>
        </p:grpSpPr>
        <p:sp>
          <p:nvSpPr>
            <p:cNvPr id="24" name="Oval 79"/>
            <p:cNvSpPr>
              <a:spLocks noChangeArrowheads="1"/>
            </p:cNvSpPr>
            <p:nvPr/>
          </p:nvSpPr>
          <p:spPr bwMode="auto">
            <a:xfrm>
              <a:off x="1373188" y="2057400"/>
              <a:ext cx="2286000" cy="68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latin typeface="Comic Sans MS" charset="0"/>
                </a:rPr>
                <a:t>Base Use Case</a:t>
              </a:r>
            </a:p>
          </p:txBody>
        </p:sp>
        <p:sp>
          <p:nvSpPr>
            <p:cNvPr id="25" name="Oval 80"/>
            <p:cNvSpPr>
              <a:spLocks noChangeArrowheads="1"/>
            </p:cNvSpPr>
            <p:nvPr/>
          </p:nvSpPr>
          <p:spPr bwMode="auto">
            <a:xfrm>
              <a:off x="1068388" y="3962400"/>
              <a:ext cx="2971800" cy="76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>
                  <a:latin typeface="Comic Sans MS" charset="0"/>
                </a:rPr>
                <a:t>Included Use</a:t>
              </a:r>
            </a:p>
            <a:p>
              <a:pPr algn="ctr"/>
              <a:r>
                <a:rPr lang="en-US" sz="2000" dirty="0">
                  <a:latin typeface="Comic Sans MS" charset="0"/>
                </a:rPr>
                <a:t>Case</a:t>
              </a:r>
            </a:p>
          </p:txBody>
        </p:sp>
        <p:sp>
          <p:nvSpPr>
            <p:cNvPr id="26" name="Line 81"/>
            <p:cNvSpPr>
              <a:spLocks noChangeShapeType="1"/>
            </p:cNvSpPr>
            <p:nvPr/>
          </p:nvSpPr>
          <p:spPr bwMode="auto">
            <a:xfrm flipV="1">
              <a:off x="2514600" y="2743200"/>
              <a:ext cx="1588" cy="1219200"/>
            </a:xfrm>
            <a:prstGeom prst="line">
              <a:avLst/>
            </a:prstGeom>
            <a:ln>
              <a:prstDash val="lgDash"/>
              <a:headEnd type="arrow" w="med" len="med"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Text Box 82"/>
            <p:cNvSpPr txBox="1">
              <a:spLocks noChangeArrowheads="1"/>
            </p:cNvSpPr>
            <p:nvPr/>
          </p:nvSpPr>
          <p:spPr bwMode="auto">
            <a:xfrm>
              <a:off x="2652713" y="2913062"/>
              <a:ext cx="1441420" cy="400110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dirty="0">
                  <a:latin typeface="Comic Sans MS" charset="0"/>
                </a:rPr>
                <a:t>&lt;&lt;</a:t>
              </a:r>
              <a:r>
                <a:rPr lang="en-US" dirty="0">
                  <a:latin typeface="Comic Sans MS" charset="0"/>
                </a:rPr>
                <a:t>includes</a:t>
              </a:r>
              <a:r>
                <a:rPr lang="en-US" sz="2000" dirty="0">
                  <a:latin typeface="Comic Sans MS" charset="0"/>
                </a:rPr>
                <a:t>&gt;&gt;</a:t>
              </a:r>
            </a:p>
          </p:txBody>
        </p:sp>
        <p:sp>
          <p:nvSpPr>
            <p:cNvPr id="28" name="Rectangle 83"/>
            <p:cNvSpPr>
              <a:spLocks noChangeArrowheads="1"/>
            </p:cNvSpPr>
            <p:nvPr/>
          </p:nvSpPr>
          <p:spPr bwMode="auto">
            <a:xfrm>
              <a:off x="839788" y="2867025"/>
              <a:ext cx="1143000" cy="942975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GB" sz="1400" dirty="0">
                  <a:latin typeface="Tahoma" charset="0"/>
                </a:rPr>
                <a:t>Factors use cases into additional ones </a:t>
              </a:r>
            </a:p>
          </p:txBody>
        </p:sp>
      </p:grpSp>
      <p:sp>
        <p:nvSpPr>
          <p:cNvPr id="29" name="Oval 79"/>
          <p:cNvSpPr>
            <a:spLocks noChangeArrowheads="1"/>
          </p:cNvSpPr>
          <p:nvPr/>
        </p:nvSpPr>
        <p:spPr bwMode="auto">
          <a:xfrm>
            <a:off x="4038600" y="1981200"/>
            <a:ext cx="2286000" cy="6858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Comic Sans MS" charset="0"/>
              </a:rPr>
              <a:t>Create new blog</a:t>
            </a:r>
          </a:p>
          <a:p>
            <a:pPr algn="ctr"/>
            <a:r>
              <a:rPr lang="en-US" dirty="0" smtClean="0">
                <a:latin typeface="Comic Sans MS" charset="0"/>
              </a:rPr>
              <a:t> acct</a:t>
            </a:r>
            <a:endParaRPr lang="en-US" dirty="0">
              <a:latin typeface="Comic Sans MS" charset="0"/>
            </a:endParaRPr>
          </a:p>
        </p:txBody>
      </p:sp>
      <p:sp>
        <p:nvSpPr>
          <p:cNvPr id="30" name="Oval 80"/>
          <p:cNvSpPr>
            <a:spLocks noChangeArrowheads="1"/>
          </p:cNvSpPr>
          <p:nvPr/>
        </p:nvSpPr>
        <p:spPr bwMode="auto">
          <a:xfrm>
            <a:off x="4743450" y="3962400"/>
            <a:ext cx="2971800" cy="762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Comic Sans MS" charset="0"/>
              </a:rPr>
              <a:t>Check Identity</a:t>
            </a:r>
            <a:endParaRPr lang="en-US" dirty="0">
              <a:latin typeface="Comic Sans MS" charset="0"/>
            </a:endParaRPr>
          </a:p>
        </p:txBody>
      </p:sp>
      <p:sp>
        <p:nvSpPr>
          <p:cNvPr id="31" name="Text Box 82"/>
          <p:cNvSpPr txBox="1">
            <a:spLocks noChangeArrowheads="1"/>
          </p:cNvSpPr>
          <p:nvPr/>
        </p:nvSpPr>
        <p:spPr bwMode="auto">
          <a:xfrm>
            <a:off x="4194175" y="3124200"/>
            <a:ext cx="1441420" cy="40011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Comic Sans MS" charset="0"/>
              </a:rPr>
              <a:t>&lt;&lt;</a:t>
            </a:r>
            <a:r>
              <a:rPr lang="en-US" dirty="0">
                <a:latin typeface="Comic Sans MS" charset="0"/>
              </a:rPr>
              <a:t>includes</a:t>
            </a:r>
            <a:r>
              <a:rPr lang="en-US" sz="2000" dirty="0">
                <a:latin typeface="Comic Sans MS" charset="0"/>
              </a:rPr>
              <a:t>&gt;&gt;</a:t>
            </a:r>
          </a:p>
        </p:txBody>
      </p:sp>
      <p:sp>
        <p:nvSpPr>
          <p:cNvPr id="32" name="Line 81"/>
          <p:cNvSpPr>
            <a:spLocks noChangeShapeType="1"/>
          </p:cNvSpPr>
          <p:nvPr/>
        </p:nvSpPr>
        <p:spPr bwMode="auto">
          <a:xfrm flipH="1" flipV="1">
            <a:off x="5181600" y="2667000"/>
            <a:ext cx="1008062" cy="1295400"/>
          </a:xfrm>
          <a:prstGeom prst="line">
            <a:avLst/>
          </a:prstGeom>
          <a:ln>
            <a:prstDash val="lgDash"/>
            <a:headEnd type="arrow" w="med" len="med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79"/>
          <p:cNvSpPr>
            <a:spLocks noChangeArrowheads="1"/>
          </p:cNvSpPr>
          <p:nvPr/>
        </p:nvSpPr>
        <p:spPr bwMode="auto">
          <a:xfrm>
            <a:off x="6553200" y="1981200"/>
            <a:ext cx="2286000" cy="6858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Comic Sans MS" charset="0"/>
              </a:rPr>
              <a:t>Create new wiki</a:t>
            </a:r>
          </a:p>
          <a:p>
            <a:pPr algn="ctr"/>
            <a:r>
              <a:rPr lang="en-US" dirty="0" smtClean="0">
                <a:latin typeface="Comic Sans MS" charset="0"/>
              </a:rPr>
              <a:t> acct</a:t>
            </a:r>
            <a:endParaRPr lang="en-US" dirty="0">
              <a:latin typeface="Comic Sans MS" charset="0"/>
            </a:endParaRPr>
          </a:p>
        </p:txBody>
      </p:sp>
      <p:sp>
        <p:nvSpPr>
          <p:cNvPr id="34" name="Text Box 82"/>
          <p:cNvSpPr txBox="1">
            <a:spLocks noChangeArrowheads="1"/>
          </p:cNvSpPr>
          <p:nvPr/>
        </p:nvSpPr>
        <p:spPr bwMode="auto">
          <a:xfrm>
            <a:off x="7016780" y="3124200"/>
            <a:ext cx="1441420" cy="40011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Comic Sans MS" charset="0"/>
              </a:rPr>
              <a:t>&lt;&lt;</a:t>
            </a:r>
            <a:r>
              <a:rPr lang="en-US" dirty="0">
                <a:latin typeface="Comic Sans MS" charset="0"/>
              </a:rPr>
              <a:t>includes</a:t>
            </a:r>
            <a:r>
              <a:rPr lang="en-US" sz="2000" dirty="0">
                <a:latin typeface="Comic Sans MS" charset="0"/>
              </a:rPr>
              <a:t>&gt;&gt;</a:t>
            </a:r>
          </a:p>
        </p:txBody>
      </p:sp>
      <p:sp>
        <p:nvSpPr>
          <p:cNvPr id="35" name="Line 81"/>
          <p:cNvSpPr>
            <a:spLocks noChangeShapeType="1"/>
          </p:cNvSpPr>
          <p:nvPr/>
        </p:nvSpPr>
        <p:spPr bwMode="auto">
          <a:xfrm flipV="1">
            <a:off x="6248400" y="2667000"/>
            <a:ext cx="1447800" cy="1295400"/>
          </a:xfrm>
          <a:prstGeom prst="line">
            <a:avLst/>
          </a:prstGeom>
          <a:ln>
            <a:prstDash val="lgDash"/>
            <a:headEnd type="arrow" w="med" len="med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2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533400" y="4343400"/>
            <a:ext cx="1208088" cy="2117725"/>
            <a:chOff x="192" y="2016"/>
            <a:chExt cx="761" cy="1334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336" y="2016"/>
              <a:ext cx="384" cy="720"/>
              <a:chOff x="432" y="1872"/>
              <a:chExt cx="384" cy="720"/>
            </a:xfrm>
          </p:grpSpPr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480" y="1872"/>
                <a:ext cx="288" cy="24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624" y="2112"/>
                <a:ext cx="0" cy="288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432" y="2256"/>
                <a:ext cx="384" cy="0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H="1">
                <a:off x="480" y="2400"/>
                <a:ext cx="144" cy="192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624" y="2400"/>
                <a:ext cx="144" cy="192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92" y="2832"/>
              <a:ext cx="761" cy="51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>
                  <a:latin typeface="Comic Sans MS" charset="0"/>
                </a:rPr>
                <a:t>Special</a:t>
              </a:r>
            </a:p>
            <a:p>
              <a:pPr algn="l"/>
              <a:r>
                <a:rPr lang="en-US" sz="2400">
                  <a:latin typeface="Comic Sans MS" charset="0"/>
                </a:rPr>
                <a:t>Actor</a:t>
              </a:r>
            </a:p>
          </p:txBody>
        </p:sp>
      </p:grp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2057400" y="4343400"/>
            <a:ext cx="1208088" cy="2117725"/>
            <a:chOff x="192" y="2016"/>
            <a:chExt cx="761" cy="1334"/>
          </a:xfrm>
        </p:grpSpPr>
        <p:grpSp>
          <p:nvGrpSpPr>
            <p:cNvPr id="16" name="Group 12"/>
            <p:cNvGrpSpPr>
              <a:grpSpLocks/>
            </p:cNvGrpSpPr>
            <p:nvPr/>
          </p:nvGrpSpPr>
          <p:grpSpPr bwMode="auto">
            <a:xfrm>
              <a:off x="336" y="2016"/>
              <a:ext cx="384" cy="720"/>
              <a:chOff x="432" y="1872"/>
              <a:chExt cx="384" cy="720"/>
            </a:xfrm>
          </p:grpSpPr>
          <p:sp>
            <p:nvSpPr>
              <p:cNvPr id="18" name="Oval 13"/>
              <p:cNvSpPr>
                <a:spLocks noChangeArrowheads="1"/>
              </p:cNvSpPr>
              <p:nvPr/>
            </p:nvSpPr>
            <p:spPr bwMode="auto">
              <a:xfrm>
                <a:off x="480" y="1872"/>
                <a:ext cx="288" cy="24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624" y="2112"/>
                <a:ext cx="0" cy="288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432" y="2256"/>
                <a:ext cx="384" cy="0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H="1">
                <a:off x="480" y="2400"/>
                <a:ext cx="144" cy="192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624" y="2400"/>
                <a:ext cx="144" cy="192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92" y="2832"/>
              <a:ext cx="761" cy="51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>
                  <a:latin typeface="Comic Sans MS" charset="0"/>
                </a:rPr>
                <a:t>Special</a:t>
              </a:r>
            </a:p>
            <a:p>
              <a:pPr algn="l"/>
              <a:r>
                <a:rPr lang="en-US" sz="2400">
                  <a:latin typeface="Comic Sans MS" charset="0"/>
                </a:rPr>
                <a:t>Actor</a:t>
              </a:r>
            </a:p>
          </p:txBody>
        </p:sp>
      </p:grpSp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1143000" y="1524002"/>
            <a:ext cx="1012825" cy="1752601"/>
            <a:chOff x="192" y="2016"/>
            <a:chExt cx="638" cy="1104"/>
          </a:xfrm>
        </p:grpSpPr>
        <p:grpSp>
          <p:nvGrpSpPr>
            <p:cNvPr id="24" name="Group 20"/>
            <p:cNvGrpSpPr>
              <a:grpSpLocks/>
            </p:cNvGrpSpPr>
            <p:nvPr/>
          </p:nvGrpSpPr>
          <p:grpSpPr bwMode="auto">
            <a:xfrm>
              <a:off x="336" y="2016"/>
              <a:ext cx="384" cy="720"/>
              <a:chOff x="432" y="1872"/>
              <a:chExt cx="384" cy="720"/>
            </a:xfrm>
          </p:grpSpPr>
          <p:sp>
            <p:nvSpPr>
              <p:cNvPr id="26" name="Oval 21"/>
              <p:cNvSpPr>
                <a:spLocks noChangeArrowheads="1"/>
              </p:cNvSpPr>
              <p:nvPr/>
            </p:nvSpPr>
            <p:spPr bwMode="auto">
              <a:xfrm>
                <a:off x="480" y="1872"/>
                <a:ext cx="288" cy="24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>
                <a:off x="624" y="2112"/>
                <a:ext cx="0" cy="288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23"/>
              <p:cNvSpPr>
                <a:spLocks noChangeShapeType="1"/>
              </p:cNvSpPr>
              <p:nvPr/>
            </p:nvSpPr>
            <p:spPr bwMode="auto">
              <a:xfrm>
                <a:off x="432" y="2256"/>
                <a:ext cx="384" cy="0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24"/>
              <p:cNvSpPr>
                <a:spLocks noChangeShapeType="1"/>
              </p:cNvSpPr>
              <p:nvPr/>
            </p:nvSpPr>
            <p:spPr bwMode="auto">
              <a:xfrm flipH="1">
                <a:off x="480" y="2400"/>
                <a:ext cx="144" cy="192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25"/>
              <p:cNvSpPr>
                <a:spLocks noChangeShapeType="1"/>
              </p:cNvSpPr>
              <p:nvPr/>
            </p:nvSpPr>
            <p:spPr bwMode="auto">
              <a:xfrm>
                <a:off x="624" y="2400"/>
                <a:ext cx="144" cy="192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192" y="2832"/>
              <a:ext cx="638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 dirty="0">
                  <a:latin typeface="Comic Sans MS" charset="0"/>
                </a:rPr>
                <a:t>Actor</a:t>
              </a:r>
            </a:p>
          </p:txBody>
        </p:sp>
      </p:grpSp>
      <p:grpSp>
        <p:nvGrpSpPr>
          <p:cNvPr id="31" name="Group 27"/>
          <p:cNvGrpSpPr>
            <a:grpSpLocks/>
          </p:cNvGrpSpPr>
          <p:nvPr/>
        </p:nvGrpSpPr>
        <p:grpSpPr bwMode="auto">
          <a:xfrm>
            <a:off x="990600" y="3352800"/>
            <a:ext cx="1600200" cy="914400"/>
            <a:chOff x="624" y="2256"/>
            <a:chExt cx="1008" cy="576"/>
          </a:xfrm>
        </p:grpSpPr>
        <p:sp>
          <p:nvSpPr>
            <p:cNvPr id="32" name="AutoShape 28"/>
            <p:cNvSpPr>
              <a:spLocks noChangeArrowheads="1"/>
            </p:cNvSpPr>
            <p:nvPr/>
          </p:nvSpPr>
          <p:spPr bwMode="auto">
            <a:xfrm>
              <a:off x="912" y="2256"/>
              <a:ext cx="288" cy="240"/>
            </a:xfrm>
            <a:prstGeom prst="triangle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1056" y="2496"/>
              <a:ext cx="0" cy="144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24" y="2640"/>
              <a:ext cx="1008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24" y="2640"/>
              <a:ext cx="0" cy="19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1632" y="2640"/>
              <a:ext cx="0" cy="19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Rectangle 45"/>
          <p:cNvSpPr>
            <a:spLocks noChangeArrowheads="1"/>
          </p:cNvSpPr>
          <p:nvPr/>
        </p:nvSpPr>
        <p:spPr bwMode="auto">
          <a:xfrm>
            <a:off x="2133600" y="3429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GB" sz="1400">
                <a:latin typeface="Tahoma" charset="0"/>
              </a:rPr>
              <a:t>Generalization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029200" y="1447800"/>
            <a:ext cx="1908175" cy="2667000"/>
            <a:chOff x="5029200" y="1447800"/>
            <a:chExt cx="1908175" cy="2667000"/>
          </a:xfrm>
        </p:grpSpPr>
        <p:grpSp>
          <p:nvGrpSpPr>
            <p:cNvPr id="39" name="Group 47"/>
            <p:cNvGrpSpPr>
              <a:grpSpLocks/>
            </p:cNvGrpSpPr>
            <p:nvPr/>
          </p:nvGrpSpPr>
          <p:grpSpPr bwMode="auto">
            <a:xfrm>
              <a:off x="5181600" y="1447800"/>
              <a:ext cx="1303338" cy="1616075"/>
              <a:chOff x="96" y="2016"/>
              <a:chExt cx="821" cy="1018"/>
            </a:xfrm>
          </p:grpSpPr>
          <p:grpSp>
            <p:nvGrpSpPr>
              <p:cNvPr id="62" name="Group 48"/>
              <p:cNvGrpSpPr>
                <a:grpSpLocks/>
              </p:cNvGrpSpPr>
              <p:nvPr/>
            </p:nvGrpSpPr>
            <p:grpSpPr bwMode="auto">
              <a:xfrm>
                <a:off x="288" y="2016"/>
                <a:ext cx="384" cy="720"/>
                <a:chOff x="384" y="1872"/>
                <a:chExt cx="384" cy="720"/>
              </a:xfrm>
            </p:grpSpPr>
            <p:sp>
              <p:nvSpPr>
                <p:cNvPr id="64" name="Oval 49"/>
                <p:cNvSpPr>
                  <a:spLocks noChangeArrowheads="1"/>
                </p:cNvSpPr>
                <p:nvPr/>
              </p:nvSpPr>
              <p:spPr bwMode="auto">
                <a:xfrm>
                  <a:off x="432" y="1872"/>
                  <a:ext cx="288" cy="240"/>
                </a:xfrm>
                <a:prstGeom prst="ellipse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Line 50"/>
                <p:cNvSpPr>
                  <a:spLocks noChangeShapeType="1"/>
                </p:cNvSpPr>
                <p:nvPr/>
              </p:nvSpPr>
              <p:spPr bwMode="auto">
                <a:xfrm>
                  <a:off x="576" y="2112"/>
                  <a:ext cx="0" cy="288"/>
                </a:xfrm>
                <a:prstGeom prst="line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Line 51"/>
                <p:cNvSpPr>
                  <a:spLocks noChangeShapeType="1"/>
                </p:cNvSpPr>
                <p:nvPr/>
              </p:nvSpPr>
              <p:spPr bwMode="auto">
                <a:xfrm>
                  <a:off x="384" y="2256"/>
                  <a:ext cx="384" cy="0"/>
                </a:xfrm>
                <a:prstGeom prst="line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32" y="2400"/>
                  <a:ext cx="144" cy="192"/>
                </a:xfrm>
                <a:prstGeom prst="line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Line 53"/>
                <p:cNvSpPr>
                  <a:spLocks noChangeShapeType="1"/>
                </p:cNvSpPr>
                <p:nvPr/>
              </p:nvSpPr>
              <p:spPr bwMode="auto">
                <a:xfrm>
                  <a:off x="576" y="2400"/>
                  <a:ext cx="144" cy="192"/>
                </a:xfrm>
                <a:prstGeom prst="line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Text Box 54"/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821" cy="25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000" dirty="0">
                    <a:latin typeface="Comic Sans MS" charset="0"/>
                  </a:rPr>
                  <a:t>Customer</a:t>
                </a:r>
              </a:p>
            </p:txBody>
          </p:sp>
        </p:grpSp>
        <p:grpSp>
          <p:nvGrpSpPr>
            <p:cNvPr id="40" name="Group 55"/>
            <p:cNvGrpSpPr>
              <a:grpSpLocks/>
            </p:cNvGrpSpPr>
            <p:nvPr/>
          </p:nvGrpSpPr>
          <p:grpSpPr bwMode="auto">
            <a:xfrm>
              <a:off x="5029200" y="3200400"/>
              <a:ext cx="1908175" cy="914400"/>
              <a:chOff x="624" y="2256"/>
              <a:chExt cx="1009" cy="576"/>
            </a:xfrm>
          </p:grpSpPr>
          <p:sp>
            <p:nvSpPr>
              <p:cNvPr id="57" name="AutoShape 56"/>
              <p:cNvSpPr>
                <a:spLocks noChangeArrowheads="1"/>
              </p:cNvSpPr>
              <p:nvPr/>
            </p:nvSpPr>
            <p:spPr bwMode="auto">
              <a:xfrm>
                <a:off x="912" y="2256"/>
                <a:ext cx="288" cy="240"/>
              </a:xfrm>
              <a:prstGeom prst="triangle">
                <a:avLst>
                  <a:gd name="adj" fmla="val 50000"/>
                </a:avLst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57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144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58"/>
              <p:cNvSpPr>
                <a:spLocks noChangeShapeType="1"/>
              </p:cNvSpPr>
              <p:nvPr/>
            </p:nvSpPr>
            <p:spPr bwMode="auto">
              <a:xfrm>
                <a:off x="624" y="2640"/>
                <a:ext cx="1008" cy="0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59"/>
              <p:cNvSpPr>
                <a:spLocks noChangeShapeType="1"/>
              </p:cNvSpPr>
              <p:nvPr/>
            </p:nvSpPr>
            <p:spPr bwMode="auto">
              <a:xfrm>
                <a:off x="624" y="2640"/>
                <a:ext cx="0" cy="192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60"/>
              <p:cNvSpPr>
                <a:spLocks noChangeShapeType="1"/>
              </p:cNvSpPr>
              <p:nvPr/>
            </p:nvSpPr>
            <p:spPr bwMode="auto">
              <a:xfrm>
                <a:off x="1633" y="2640"/>
                <a:ext cx="0" cy="192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" name="Group 61"/>
          <p:cNvGrpSpPr>
            <a:grpSpLocks/>
          </p:cNvGrpSpPr>
          <p:nvPr/>
        </p:nvGrpSpPr>
        <p:grpSpPr bwMode="auto">
          <a:xfrm>
            <a:off x="4648200" y="4267200"/>
            <a:ext cx="1603375" cy="2044700"/>
            <a:chOff x="192" y="2016"/>
            <a:chExt cx="1010" cy="1288"/>
          </a:xfrm>
        </p:grpSpPr>
        <p:grpSp>
          <p:nvGrpSpPr>
            <p:cNvPr id="50" name="Group 62"/>
            <p:cNvGrpSpPr>
              <a:grpSpLocks/>
            </p:cNvGrpSpPr>
            <p:nvPr/>
          </p:nvGrpSpPr>
          <p:grpSpPr bwMode="auto">
            <a:xfrm>
              <a:off x="336" y="2016"/>
              <a:ext cx="384" cy="720"/>
              <a:chOff x="432" y="1872"/>
              <a:chExt cx="384" cy="720"/>
            </a:xfrm>
          </p:grpSpPr>
          <p:sp>
            <p:nvSpPr>
              <p:cNvPr id="52" name="Oval 63"/>
              <p:cNvSpPr>
                <a:spLocks noChangeArrowheads="1"/>
              </p:cNvSpPr>
              <p:nvPr/>
            </p:nvSpPr>
            <p:spPr bwMode="auto">
              <a:xfrm>
                <a:off x="480" y="1872"/>
                <a:ext cx="288" cy="24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64"/>
              <p:cNvSpPr>
                <a:spLocks noChangeShapeType="1"/>
              </p:cNvSpPr>
              <p:nvPr/>
            </p:nvSpPr>
            <p:spPr bwMode="auto">
              <a:xfrm>
                <a:off x="624" y="2112"/>
                <a:ext cx="0" cy="288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65"/>
              <p:cNvSpPr>
                <a:spLocks noChangeShapeType="1"/>
              </p:cNvSpPr>
              <p:nvPr/>
            </p:nvSpPr>
            <p:spPr bwMode="auto">
              <a:xfrm>
                <a:off x="432" y="2256"/>
                <a:ext cx="384" cy="0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66"/>
              <p:cNvSpPr>
                <a:spLocks noChangeShapeType="1"/>
              </p:cNvSpPr>
              <p:nvPr/>
            </p:nvSpPr>
            <p:spPr bwMode="auto">
              <a:xfrm flipH="1">
                <a:off x="480" y="2400"/>
                <a:ext cx="144" cy="192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67"/>
              <p:cNvSpPr>
                <a:spLocks noChangeShapeType="1"/>
              </p:cNvSpPr>
              <p:nvPr/>
            </p:nvSpPr>
            <p:spPr bwMode="auto">
              <a:xfrm>
                <a:off x="624" y="2400"/>
                <a:ext cx="144" cy="192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" name="Text Box 68"/>
            <p:cNvSpPr txBox="1">
              <a:spLocks noChangeArrowheads="1"/>
            </p:cNvSpPr>
            <p:nvPr/>
          </p:nvSpPr>
          <p:spPr bwMode="auto">
            <a:xfrm>
              <a:off x="192" y="2862"/>
              <a:ext cx="1010" cy="44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latin typeface="Comic Sans MS" charset="0"/>
                </a:rPr>
                <a:t>Commercial </a:t>
              </a:r>
            </a:p>
            <a:p>
              <a:pPr algn="l"/>
              <a:r>
                <a:rPr lang="en-US" sz="2000">
                  <a:latin typeface="Comic Sans MS" charset="0"/>
                </a:rPr>
                <a:t>Customer</a:t>
              </a:r>
            </a:p>
          </p:txBody>
        </p:sp>
      </p:grpSp>
      <p:grpSp>
        <p:nvGrpSpPr>
          <p:cNvPr id="42" name="Group 69"/>
          <p:cNvGrpSpPr>
            <a:grpSpLocks/>
          </p:cNvGrpSpPr>
          <p:nvPr/>
        </p:nvGrpSpPr>
        <p:grpSpPr bwMode="auto">
          <a:xfrm>
            <a:off x="6400800" y="4191000"/>
            <a:ext cx="1568450" cy="2133600"/>
            <a:chOff x="192" y="2016"/>
            <a:chExt cx="988" cy="1344"/>
          </a:xfrm>
        </p:grpSpPr>
        <p:grpSp>
          <p:nvGrpSpPr>
            <p:cNvPr id="43" name="Group 70"/>
            <p:cNvGrpSpPr>
              <a:grpSpLocks/>
            </p:cNvGrpSpPr>
            <p:nvPr/>
          </p:nvGrpSpPr>
          <p:grpSpPr bwMode="auto">
            <a:xfrm>
              <a:off x="336" y="2016"/>
              <a:ext cx="384" cy="720"/>
              <a:chOff x="432" y="1872"/>
              <a:chExt cx="384" cy="720"/>
            </a:xfrm>
          </p:grpSpPr>
          <p:sp>
            <p:nvSpPr>
              <p:cNvPr id="45" name="Oval 71"/>
              <p:cNvSpPr>
                <a:spLocks noChangeArrowheads="1"/>
              </p:cNvSpPr>
              <p:nvPr/>
            </p:nvSpPr>
            <p:spPr bwMode="auto">
              <a:xfrm>
                <a:off x="480" y="1872"/>
                <a:ext cx="288" cy="24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72"/>
              <p:cNvSpPr>
                <a:spLocks noChangeShapeType="1"/>
              </p:cNvSpPr>
              <p:nvPr/>
            </p:nvSpPr>
            <p:spPr bwMode="auto">
              <a:xfrm>
                <a:off x="624" y="2112"/>
                <a:ext cx="0" cy="288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73"/>
              <p:cNvSpPr>
                <a:spLocks noChangeShapeType="1"/>
              </p:cNvSpPr>
              <p:nvPr/>
            </p:nvSpPr>
            <p:spPr bwMode="auto">
              <a:xfrm>
                <a:off x="432" y="2256"/>
                <a:ext cx="384" cy="0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74"/>
              <p:cNvSpPr>
                <a:spLocks noChangeShapeType="1"/>
              </p:cNvSpPr>
              <p:nvPr/>
            </p:nvSpPr>
            <p:spPr bwMode="auto">
              <a:xfrm flipH="1">
                <a:off x="480" y="2400"/>
                <a:ext cx="144" cy="192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75"/>
              <p:cNvSpPr>
                <a:spLocks noChangeShapeType="1"/>
              </p:cNvSpPr>
              <p:nvPr/>
            </p:nvSpPr>
            <p:spPr bwMode="auto">
              <a:xfrm>
                <a:off x="624" y="2400"/>
                <a:ext cx="144" cy="192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4" name="Text Box 76"/>
            <p:cNvSpPr txBox="1">
              <a:spLocks noChangeArrowheads="1"/>
            </p:cNvSpPr>
            <p:nvPr/>
          </p:nvSpPr>
          <p:spPr bwMode="auto">
            <a:xfrm>
              <a:off x="192" y="2918"/>
              <a:ext cx="988" cy="44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dirty="0">
                  <a:latin typeface="Comic Sans MS" charset="0"/>
                </a:rPr>
                <a:t>Residential </a:t>
              </a:r>
            </a:p>
            <a:p>
              <a:pPr algn="l"/>
              <a:r>
                <a:rPr lang="en-US" sz="2000" dirty="0">
                  <a:latin typeface="Comic Sans MS" charset="0"/>
                </a:rPr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09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8164</TotalTime>
  <Words>2396</Words>
  <Application>Microsoft Macintosh PowerPoint</Application>
  <PresentationFormat>On-screen Show (4:3)</PresentationFormat>
  <Paragraphs>576</Paragraphs>
  <Slides>50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Oriel</vt:lpstr>
      <vt:lpstr>PowerPoint Presentation</vt:lpstr>
      <vt:lpstr>Did you plan to build the Enterprise all on your own????</vt:lpstr>
      <vt:lpstr>Typical parts of requirements documentation</vt:lpstr>
      <vt:lpstr>Standards</vt:lpstr>
      <vt:lpstr>Unified Modeling Language</vt:lpstr>
      <vt:lpstr>UML</vt:lpstr>
      <vt:lpstr>Use Case Diagram</vt:lpstr>
      <vt:lpstr>Include</vt:lpstr>
      <vt:lpstr>Generalization</vt:lpstr>
      <vt:lpstr>Generalization</vt:lpstr>
      <vt:lpstr>Notes on use case diagrams</vt:lpstr>
      <vt:lpstr>Use case diagram: shows activities supported by the system  </vt:lpstr>
      <vt:lpstr>Class Diagram</vt:lpstr>
      <vt:lpstr>Class Diagram: Multiplicity</vt:lpstr>
      <vt:lpstr>Aggregation</vt:lpstr>
      <vt:lpstr>Generalization</vt:lpstr>
      <vt:lpstr>Class Diagram (example)</vt:lpstr>
      <vt:lpstr>Class Diagrams</vt:lpstr>
      <vt:lpstr>Class Diagrams (Advanced)</vt:lpstr>
      <vt:lpstr>Notes on UML class diagrams</vt:lpstr>
      <vt:lpstr>UML class diagram: shows entities, attributes, relationships</vt:lpstr>
      <vt:lpstr>ER Diagrams</vt:lpstr>
      <vt:lpstr>ER Diagrams</vt:lpstr>
      <vt:lpstr>Notes on entity-relationship diagrams (ERDs)</vt:lpstr>
      <vt:lpstr>Entity-relationship diagram: shows entities, attributes, relationships</vt:lpstr>
      <vt:lpstr>Data Flow Diagram</vt:lpstr>
      <vt:lpstr>Notes on dataflow diagrams</vt:lpstr>
      <vt:lpstr>Dataflow diagram: shows flow of information</vt:lpstr>
      <vt:lpstr>Sequence Diagrams</vt:lpstr>
      <vt:lpstr>Conditional and iteration</vt:lpstr>
      <vt:lpstr>Notes on message sequence diagrams</vt:lpstr>
      <vt:lpstr>Message sequence diagram: shows flow of control</vt:lpstr>
      <vt:lpstr>UML State Diagrams</vt:lpstr>
      <vt:lpstr>Notes on state charts</vt:lpstr>
      <vt:lpstr>State chart: shows change over time</vt:lpstr>
      <vt:lpstr>Putting it together:  a typical requirements document</vt:lpstr>
      <vt:lpstr>An example system to support drug and alcohol counseling</vt:lpstr>
      <vt:lpstr>Requirements</vt:lpstr>
      <vt:lpstr>Requirements definition, functional reqs, unstructured text</vt:lpstr>
      <vt:lpstr>Requirements definition, non-functional reqs, with fit criteria</vt:lpstr>
      <vt:lpstr>UC#1: Survey and report</vt:lpstr>
      <vt:lpstr>Class diagram of entities</vt:lpstr>
      <vt:lpstr>Requirements</vt:lpstr>
      <vt:lpstr>Requirements specification,  functional reqs, unstructured text</vt:lpstr>
      <vt:lpstr>Requirements specification, non-functional reqs, with fit criteria</vt:lpstr>
      <vt:lpstr>Dataflow diagram (note: only shows UC#1)</vt:lpstr>
      <vt:lpstr>Message sequence diagram UC#1</vt:lpstr>
      <vt:lpstr>A few general comments</vt:lpstr>
      <vt:lpstr>What’s next for you?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asarma</dc:creator>
  <cp:lastModifiedBy>Anita Sarma</cp:lastModifiedBy>
  <cp:revision>439</cp:revision>
  <cp:lastPrinted>2015-10-06T22:29:37Z</cp:lastPrinted>
  <dcterms:created xsi:type="dcterms:W3CDTF">2011-08-23T15:20:28Z</dcterms:created>
  <dcterms:modified xsi:type="dcterms:W3CDTF">2015-10-06T22:36:07Z</dcterms:modified>
</cp:coreProperties>
</file>