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9" r:id="rId3"/>
    <p:sldId id="260" r:id="rId4"/>
    <p:sldId id="261" r:id="rId5"/>
    <p:sldId id="262" r:id="rId6"/>
    <p:sldId id="257" r:id="rId7"/>
    <p:sldId id="266" r:id="rId8"/>
    <p:sldId id="263" r:id="rId9"/>
    <p:sldId id="264" r:id="rId10"/>
  </p:sldIdLst>
  <p:sldSz cx="9144000" cy="6858000" type="screen4x3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3718" autoAdjust="0"/>
  </p:normalViewPr>
  <p:slideViewPr>
    <p:cSldViewPr>
      <p:cViewPr varScale="1">
        <p:scale>
          <a:sx n="54" d="100"/>
          <a:sy n="54" d="100"/>
        </p:scale>
        <p:origin x="14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56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45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>
              <a:defRPr sz="1200"/>
            </a:lvl1pPr>
          </a:lstStyle>
          <a:p>
            <a:fld id="{A2C23E42-9E75-49F6-8269-E5F78871D9C0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>
              <a:defRPr sz="12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>
              <a:defRPr sz="1200"/>
            </a:lvl1pPr>
          </a:lstStyle>
          <a:p>
            <a:fld id="{6FD28C31-7109-4CCC-AD93-EF45F2801D2E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81038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2" tIns="45281" rIns="90562" bIns="452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62" tIns="45281" rIns="90562" bIns="45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>
              <a:defRPr sz="12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08666" lvl="1" eaLnBrk="0" hangingPunct="0">
              <a:spcBef>
                <a:spcPts val="562"/>
              </a:spcBef>
              <a:buFontTx/>
              <a:buChar char="—"/>
            </a:pPr>
            <a:r>
              <a:rPr lang="en-GB" sz="2200" dirty="0">
                <a:latin typeface="Verdana" charset="0"/>
              </a:rPr>
              <a:t>Novice: step-by-step (prompted), constrained, clear information</a:t>
            </a:r>
          </a:p>
          <a:p>
            <a:pPr marL="508666" lvl="1" eaLnBrk="0" hangingPunct="0">
              <a:spcBef>
                <a:spcPts val="562"/>
              </a:spcBef>
              <a:buFontTx/>
              <a:buChar char="—"/>
            </a:pPr>
            <a:r>
              <a:rPr lang="en-GB" sz="2200" dirty="0">
                <a:latin typeface="Verdana" charset="0"/>
              </a:rPr>
              <a:t> Expert: flexibility, access/power</a:t>
            </a:r>
          </a:p>
          <a:p>
            <a:pPr marL="508666" lvl="1" eaLnBrk="0" hangingPunct="0">
              <a:spcBef>
                <a:spcPts val="562"/>
              </a:spcBef>
              <a:buFontTx/>
              <a:buChar char="—"/>
            </a:pPr>
            <a:r>
              <a:rPr lang="en-GB" sz="2200" dirty="0">
                <a:latin typeface="Verdana" charset="0"/>
              </a:rPr>
              <a:t> Frequent: short cuts</a:t>
            </a:r>
          </a:p>
          <a:p>
            <a:pPr marL="508666" lvl="1" eaLnBrk="0" hangingPunct="0">
              <a:spcBef>
                <a:spcPts val="562"/>
              </a:spcBef>
              <a:buFontTx/>
              <a:buChar char="—"/>
            </a:pPr>
            <a:r>
              <a:rPr lang="en-GB" sz="2200" dirty="0">
                <a:latin typeface="Verdana" charset="0"/>
              </a:rPr>
              <a:t> Casual/infrequent: clear instructions, e.g. menu paths</a:t>
            </a:r>
          </a:p>
          <a:p>
            <a:pPr defTabSz="856701">
              <a:defRPr/>
            </a:pPr>
            <a:endParaRPr lang="en-US" dirty="0" smtClean="0"/>
          </a:p>
          <a:p>
            <a:pPr defTabSz="856701">
              <a:defRPr/>
            </a:pPr>
            <a:endParaRPr lang="en-US" dirty="0" smtClean="0"/>
          </a:p>
          <a:p>
            <a:pPr defTabSz="856701">
              <a:defRPr/>
            </a:pPr>
            <a:endParaRPr lang="en-US" dirty="0" smtClean="0"/>
          </a:p>
          <a:p>
            <a:pPr defTabSz="856701">
              <a:defRPr/>
            </a:pPr>
            <a:r>
              <a:rPr lang="en-US" dirty="0" smtClean="0"/>
              <a:t>is useful to make scenarios more real </a:t>
            </a:r>
          </a:p>
          <a:p>
            <a:pPr defTabSz="856701">
              <a:defRPr/>
            </a:pPr>
            <a:r>
              <a:rPr lang="en-US" dirty="0" smtClean="0"/>
              <a:t>Persona: rich description of typical user of</a:t>
            </a:r>
            <a:r>
              <a:rPr lang="en-US" baseline="0" dirty="0" smtClean="0"/>
              <a:t> the product – designers can focus on.</a:t>
            </a:r>
          </a:p>
          <a:p>
            <a:pPr defTabSz="856701">
              <a:defRPr/>
            </a:pPr>
            <a:r>
              <a:rPr lang="en-US" baseline="0" dirty="0" smtClean="0"/>
              <a:t>Goals: runner – marathon runner vs. amateur running – burning calories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8361784" cy="6735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Persona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8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0" hangingPunct="0">
              <a:spcAft>
                <a:spcPts val="600"/>
              </a:spcAft>
            </a:pPr>
            <a:r>
              <a:rPr lang="en-GB" dirty="0" smtClean="0">
                <a:latin typeface="Verdana" charset="0"/>
              </a:rPr>
              <a:t>People vary:</a:t>
            </a:r>
            <a:r>
              <a:rPr lang="en-GB" sz="2000" dirty="0" smtClean="0">
                <a:latin typeface="Verdana" charset="0"/>
              </a:rPr>
              <a:t> </a:t>
            </a:r>
            <a:endParaRPr lang="en-GB" sz="2000" dirty="0">
              <a:latin typeface="Verdana" charset="0"/>
            </a:endParaRPr>
          </a:p>
          <a:p>
            <a:pPr lvl="1" eaLnBrk="0" hangingPunct="0">
              <a:spcAft>
                <a:spcPts val="600"/>
              </a:spcAft>
              <a:buFontTx/>
              <a:buChar char="—"/>
            </a:pPr>
            <a:r>
              <a:rPr lang="en-GB" sz="2000" dirty="0">
                <a:latin typeface="Verdana" charset="0"/>
              </a:rPr>
              <a:t> size of hands may affect the size and positioning of input buttons </a:t>
            </a:r>
          </a:p>
          <a:p>
            <a:pPr lvl="1" eaLnBrk="0" hangingPunct="0">
              <a:spcAft>
                <a:spcPts val="600"/>
              </a:spcAft>
              <a:buFontTx/>
              <a:buChar char="—"/>
            </a:pPr>
            <a:r>
              <a:rPr lang="en-GB" sz="2000" dirty="0">
                <a:latin typeface="Verdana" charset="0"/>
              </a:rPr>
              <a:t> motor abilities may affect the suitability of certain input and output devices </a:t>
            </a:r>
          </a:p>
          <a:p>
            <a:pPr lvl="1" eaLnBrk="0" hangingPunct="0">
              <a:spcAft>
                <a:spcPts val="600"/>
              </a:spcAft>
              <a:buFontTx/>
              <a:buChar char="—"/>
            </a:pPr>
            <a:r>
              <a:rPr lang="en-GB" sz="2000" dirty="0">
                <a:latin typeface="Verdana" charset="0"/>
              </a:rPr>
              <a:t> height if designing a physical kiosk </a:t>
            </a:r>
          </a:p>
          <a:p>
            <a:pPr lvl="1" eaLnBrk="0" hangingPunct="0">
              <a:spcAft>
                <a:spcPts val="600"/>
              </a:spcAft>
              <a:buFontTx/>
              <a:buChar char="—"/>
            </a:pPr>
            <a:r>
              <a:rPr lang="en-GB" sz="2000" dirty="0">
                <a:latin typeface="Verdana" charset="0"/>
              </a:rPr>
              <a:t> strength - a child</a:t>
            </a:r>
            <a:r>
              <a:rPr lang="ja-JP" altLang="en-GB" sz="2000" dirty="0">
                <a:latin typeface="Arial"/>
              </a:rPr>
              <a:t>’</a:t>
            </a:r>
            <a:r>
              <a:rPr lang="en-GB" sz="2000" dirty="0">
                <a:latin typeface="Verdana" charset="0"/>
              </a:rPr>
              <a:t>s toy requires little strength to operate, but greater strength to change batteries</a:t>
            </a:r>
          </a:p>
          <a:p>
            <a:pPr lvl="1" eaLnBrk="0" hangingPunct="0">
              <a:spcAft>
                <a:spcPts val="600"/>
              </a:spcAft>
              <a:buFontTx/>
              <a:buChar char="—"/>
            </a:pPr>
            <a:r>
              <a:rPr lang="en-GB" sz="2000" dirty="0">
                <a:latin typeface="Verdana" charset="0"/>
              </a:rPr>
              <a:t> disabilities (e.g. sight, hearing, dexterity)</a:t>
            </a:r>
            <a:endParaRPr lang="en-US" sz="2000" dirty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29184" y="6473952"/>
            <a:ext cx="2011680" cy="384048"/>
          </a:xfrm>
          <a:prstGeom prst="rect">
            <a:avLst/>
          </a:prstGeom>
        </p:spPr>
        <p:txBody>
          <a:bodyPr/>
          <a:lstStyle/>
          <a:p>
            <a:fld id="{7251D21C-29CD-8A4B-948A-8A30CDC67028}" type="datetime1">
              <a:rPr lang="en-US" smtClean="0"/>
              <a:t>10/8/2015</a:t>
            </a:fld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94325"/>
            <a:ext cx="152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3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Capture user characteristics</a:t>
            </a:r>
          </a:p>
          <a:p>
            <a:pPr lvl="1"/>
            <a:r>
              <a:rPr lang="en-US" dirty="0" smtClean="0"/>
              <a:t>Capabilities, inclinations, attitude, background</a:t>
            </a:r>
          </a:p>
          <a:p>
            <a:pPr lvl="1"/>
            <a:r>
              <a:rPr lang="en-US" dirty="0" smtClean="0"/>
              <a:t>Goals (not roles)</a:t>
            </a:r>
          </a:p>
          <a:p>
            <a:pPr lvl="1"/>
            <a:r>
              <a:rPr lang="en-US" dirty="0" smtClean="0"/>
              <a:t>System use: novice, expert, casual, frequent</a:t>
            </a:r>
          </a:p>
          <a:p>
            <a:r>
              <a:rPr lang="en-GB" dirty="0" smtClean="0"/>
              <a:t>Not real people, but synthesised from real user characteristics</a:t>
            </a:r>
          </a:p>
          <a:p>
            <a:r>
              <a:rPr lang="en-GB" dirty="0" smtClean="0"/>
              <a:t>Should not be idealised (any disabilities?)</a:t>
            </a:r>
          </a:p>
          <a:p>
            <a:r>
              <a:rPr lang="en-GB" dirty="0" smtClean="0"/>
              <a:t>Bring them to life with a name, characteristics, goals, personal background</a:t>
            </a:r>
          </a:p>
          <a:p>
            <a:r>
              <a:rPr lang="en-GB" dirty="0" smtClean="0"/>
              <a:t>Develop multiple personas</a:t>
            </a:r>
          </a:p>
        </p:txBody>
      </p:sp>
    </p:spTree>
    <p:extLst>
      <p:ext uri="{BB962C8B-B14F-4D97-AF65-F5344CB8AC3E}">
        <p14:creationId xmlns:p14="http://schemas.microsoft.com/office/powerpoint/2010/main" val="38329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Easier to generalize about specific fictional people</a:t>
            </a:r>
          </a:p>
          <a:p>
            <a:pPr lvl="1"/>
            <a:r>
              <a:rPr lang="en-US" dirty="0" smtClean="0"/>
              <a:t>We can easily discuss what Harry Potter or Frodo will think or do</a:t>
            </a:r>
          </a:p>
          <a:p>
            <a:endParaRPr lang="en-US" dirty="0" smtClean="0"/>
          </a:p>
          <a:p>
            <a:r>
              <a:rPr lang="en-US" dirty="0" smtClean="0"/>
              <a:t>General users have too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many conflicting goals</a:t>
            </a:r>
          </a:p>
          <a:p>
            <a:endParaRPr lang="en-US" dirty="0" smtClean="0"/>
          </a:p>
          <a:p>
            <a:r>
              <a:rPr lang="en-US" dirty="0" smtClean="0"/>
              <a:t>Specific personas have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clear, well-articulated goals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/>
          <a:p>
            <a:fld id="{2BBB5E19-F10A-4C2F-BF6F-11C513378A2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438400"/>
            <a:ext cx="4699000" cy="163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0" y="3733107"/>
            <a:ext cx="4851400" cy="304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-Point Star 8"/>
          <p:cNvSpPr/>
          <p:nvPr/>
        </p:nvSpPr>
        <p:spPr>
          <a:xfrm>
            <a:off x="8763000" y="4191000"/>
            <a:ext cx="3810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and Using 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Defining them</a:t>
            </a:r>
          </a:p>
          <a:p>
            <a:pPr lvl="1"/>
            <a:r>
              <a:rPr lang="en-US" smtClean="0"/>
              <a:t>Identify major clusters from multiple user interviews/inquiries</a:t>
            </a:r>
          </a:p>
          <a:p>
            <a:pPr lvl="1"/>
            <a:r>
              <a:rPr lang="en-US" smtClean="0"/>
              <a:t>Synthesize their goals</a:t>
            </a:r>
          </a:p>
          <a:p>
            <a:pPr lvl="1"/>
            <a:r>
              <a:rPr lang="en-US" smtClean="0"/>
              <a:t>Check for completeness and specificity</a:t>
            </a:r>
          </a:p>
          <a:p>
            <a:pPr lvl="1"/>
            <a:endParaRPr lang="en-US" smtClean="0"/>
          </a:p>
          <a:p>
            <a:r>
              <a:rPr lang="en-US" smtClean="0"/>
              <a:t>Specificity prevents “elastic user”</a:t>
            </a:r>
          </a:p>
          <a:p>
            <a:pPr lvl="1"/>
            <a:r>
              <a:rPr lang="en-US" smtClean="0"/>
              <a:t>Try them out by developing narrative</a:t>
            </a:r>
          </a:p>
          <a:p>
            <a:endParaRPr lang="en-US" smtClean="0"/>
          </a:p>
          <a:p>
            <a:r>
              <a:rPr lang="en-US" smtClean="0"/>
              <a:t>Design each interface for a single primary persona</a:t>
            </a:r>
          </a:p>
          <a:p>
            <a:pPr lvl="1"/>
            <a:r>
              <a:rPr lang="en-US" smtClean="0"/>
              <a:t>Yet other type might use the interface</a:t>
            </a:r>
          </a:p>
          <a:p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8763000" y="4191000"/>
            <a:ext cx="3810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51825" y="-732637"/>
            <a:ext cx="5564137" cy="7943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6364069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baseline="30000" dirty="0" smtClean="0"/>
              <a:t>Margaret </a:t>
            </a:r>
            <a:r>
              <a:rPr lang="en-US" i="1" baseline="30000" dirty="0"/>
              <a:t>Burnett, Simone </a:t>
            </a:r>
            <a:r>
              <a:rPr lang="en-US" i="1" baseline="30000" dirty="0" err="1"/>
              <a:t>Stumpf</a:t>
            </a:r>
            <a:r>
              <a:rPr lang="en-US" i="1" baseline="30000" dirty="0"/>
              <a:t>, James </a:t>
            </a:r>
            <a:r>
              <a:rPr lang="en-US" i="1" baseline="30000" dirty="0" err="1"/>
              <a:t>MacBeth</a:t>
            </a:r>
            <a:r>
              <a:rPr lang="en-US" i="1" baseline="30000" dirty="0"/>
              <a:t>, Laura Beckwith, </a:t>
            </a:r>
            <a:r>
              <a:rPr lang="en-US" i="1" baseline="30000" dirty="0" err="1"/>
              <a:t>Stephann</a:t>
            </a:r>
            <a:r>
              <a:rPr lang="en-US" i="1" baseline="30000" dirty="0"/>
              <a:t> </a:t>
            </a:r>
            <a:r>
              <a:rPr lang="en-US" i="1" baseline="30000" dirty="0" err="1"/>
              <a:t>Makri</a:t>
            </a:r>
            <a:r>
              <a:rPr lang="en-US" i="1" baseline="30000" dirty="0"/>
              <a:t>, Irwin Kwan, and </a:t>
            </a:r>
            <a:r>
              <a:rPr lang="en-US" i="1" baseline="30000" dirty="0" err="1"/>
              <a:t>Anicia</a:t>
            </a:r>
            <a:r>
              <a:rPr lang="en-US" i="1" baseline="30000" dirty="0"/>
              <a:t> Peters, “The </a:t>
            </a:r>
            <a:r>
              <a:rPr lang="en-US" i="1" baseline="30000" dirty="0" err="1"/>
              <a:t>GenderMag</a:t>
            </a:r>
            <a:r>
              <a:rPr lang="en-US" i="1" baseline="30000" dirty="0"/>
              <a:t> Kit: How to Use the </a:t>
            </a:r>
            <a:r>
              <a:rPr lang="en-US" i="1" baseline="30000" dirty="0" err="1"/>
              <a:t>GenderMag</a:t>
            </a:r>
            <a:r>
              <a:rPr lang="en-US" i="1" baseline="30000" dirty="0"/>
              <a:t> Method to Find Usability Issues through a Gender Lens”, EUSES</a:t>
            </a:r>
          </a:p>
          <a:p>
            <a:r>
              <a:rPr lang="en-US" i="1" baseline="30000" dirty="0"/>
              <a:t>Consortium, http://</a:t>
            </a:r>
            <a:r>
              <a:rPr lang="en-US" i="1" baseline="30000" dirty="0" err="1"/>
              <a:t>eusesconsortium.org</a:t>
            </a:r>
            <a:r>
              <a:rPr lang="en-US" i="1" baseline="30000" dirty="0"/>
              <a:t>/gender, Mar. 18,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1"/>
            <a:ext cx="8676391" cy="647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02" y="6488668"/>
            <a:ext cx="6307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fakecrow.com</a:t>
            </a:r>
            <a:r>
              <a:rPr lang="en-US" sz="1600" dirty="0"/>
              <a:t>/free-persona-template/</a:t>
            </a:r>
          </a:p>
        </p:txBody>
      </p:sp>
    </p:spTree>
    <p:extLst>
      <p:ext uri="{BB962C8B-B14F-4D97-AF65-F5344CB8AC3E}">
        <p14:creationId xmlns:p14="http://schemas.microsoft.com/office/powerpoint/2010/main" val="33441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for iPhone – 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7734300" cy="622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1998">
            <a:off x="7183898" y="4595842"/>
            <a:ext cx="761761" cy="13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8153</TotalTime>
  <Words>350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ＭＳ Ｐ明朝</vt:lpstr>
      <vt:lpstr>Verdana</vt:lpstr>
      <vt:lpstr>Wingdings</vt:lpstr>
      <vt:lpstr>Wingdings 2</vt:lpstr>
      <vt:lpstr>Oriel</vt:lpstr>
      <vt:lpstr>PowerPoint Presentation</vt:lpstr>
      <vt:lpstr>User dimensions</vt:lpstr>
      <vt:lpstr>Personas</vt:lpstr>
      <vt:lpstr>Personas</vt:lpstr>
      <vt:lpstr>Defining and Using Personas</vt:lpstr>
      <vt:lpstr>PowerPoint Presentation</vt:lpstr>
      <vt:lpstr>PowerPoint Presentation</vt:lpstr>
      <vt:lpstr>Persona for iPhone – your turn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User</cp:lastModifiedBy>
  <cp:revision>435</cp:revision>
  <cp:lastPrinted>2015-10-08T23:19:23Z</cp:lastPrinted>
  <dcterms:created xsi:type="dcterms:W3CDTF">2011-08-23T15:20:28Z</dcterms:created>
  <dcterms:modified xsi:type="dcterms:W3CDTF">2015-10-08T23:19:25Z</dcterms:modified>
</cp:coreProperties>
</file>