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9" r:id="rId2"/>
    <p:sldId id="289" r:id="rId3"/>
    <p:sldId id="290" r:id="rId4"/>
    <p:sldId id="260" r:id="rId5"/>
    <p:sldId id="261" r:id="rId6"/>
    <p:sldId id="262" r:id="rId7"/>
    <p:sldId id="29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97" r:id="rId31"/>
    <p:sldId id="292" r:id="rId32"/>
    <p:sldId id="284" r:id="rId33"/>
    <p:sldId id="285" r:id="rId34"/>
    <p:sldId id="286" r:id="rId35"/>
    <p:sldId id="293" r:id="rId36"/>
    <p:sldId id="295" r:id="rId37"/>
    <p:sldId id="288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0000"/>
    <a:srgbClr val="FE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3718" autoAdjust="0"/>
  </p:normalViewPr>
  <p:slideViewPr>
    <p:cSldViewPr>
      <p:cViewPr>
        <p:scale>
          <a:sx n="94" d="100"/>
          <a:sy n="94" d="100"/>
        </p:scale>
        <p:origin x="-1632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23E42-9E75-49F6-8269-E5F78871D9C0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FC0C77-309F-49B9-A1DE-C292518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D28C31-7109-4CCC-AD93-EF45F2801D2E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83F039-B55D-49A2-8B86-BDD989500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7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Take a moment to</a:t>
            </a:r>
            <a:r>
              <a:rPr lang="en-US" baseline="0" dirty="0" smtClean="0">
                <a:latin typeface="Calibri" charset="0"/>
              </a:rPr>
              <a:t> think about the requirements that you submitted – how many of these criteria do you think your RE satisfied. Would we be able to check it?</a:t>
            </a:r>
            <a:endParaRPr lang="en-US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9B043C-1549-FA40-907B-B73754CD66D5}" type="slidenum">
              <a:rPr lang="en-US" sz="1300">
                <a:latin typeface="Calibri" charset="0"/>
              </a:rPr>
              <a:pPr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Take a moment to</a:t>
            </a:r>
            <a:r>
              <a:rPr lang="en-US" baseline="0" dirty="0" smtClean="0">
                <a:latin typeface="Calibri" charset="0"/>
              </a:rPr>
              <a:t> think about the requirements that you submitted – how many of these criteria do you think your RE satisfied. Would we be able to check it?</a:t>
            </a:r>
            <a:endParaRPr lang="en-US" dirty="0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9B043C-1549-FA40-907B-B73754CD66D5}" type="slidenum">
              <a:rPr lang="en-US" sz="1300">
                <a:latin typeface="Calibri" charset="0"/>
              </a:rPr>
              <a:pPr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5CC8E-C01D-BC4D-A8E7-9380B0833C60}" type="slidenum">
              <a:rPr lang="en-US" sz="1300">
                <a:latin typeface="Calibri" charset="0"/>
              </a:rPr>
              <a:pPr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A5AADF-5F1E-7F48-B0B2-69D66C9F9F1D}" type="slidenum">
              <a:rPr lang="en-US" sz="1300">
                <a:latin typeface="Calibri" charset="0"/>
              </a:rPr>
              <a:pPr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219200" y="19050"/>
            <a:ext cx="76200" cy="670560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 w="38100" cap="rnd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894362"/>
          </a:xfrm>
        </p:spPr>
        <p:txBody>
          <a:bodyPr/>
          <a:lstStyle>
            <a:lvl1pPr>
              <a:defRPr b="1">
                <a:solidFill>
                  <a:srgbClr val="B000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0889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bg1">
              <a:lumMod val="75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1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78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traight Connector 33"/>
          <p:cNvSpPr>
            <a:spLocks noChangeShapeType="1"/>
          </p:cNvSpPr>
          <p:nvPr userDrawn="1"/>
        </p:nvSpPr>
        <p:spPr bwMode="auto">
          <a:xfrm>
            <a:off x="86722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C00000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418772"/>
            <a:ext cx="74676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8704944" y="0"/>
            <a:ext cx="4390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rnd" cmpd="sng" algn="ctr">
            <a:noFill/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00886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8977086" y="-7254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C00000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rgbClr val="C00000"/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http://farm4.static.flickr.com/3262/3199834377_9028a24e61.jp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114800" y="3057668"/>
            <a:ext cx="4938713" cy="3625707"/>
          </a:xfrm>
          <a:prstGeom prst="rect">
            <a:avLst/>
          </a:prstGeom>
          <a:noFill/>
          <a:ln w="25400">
            <a:solidFill>
              <a:srgbClr val="800000"/>
            </a:solidFill>
          </a:ln>
        </p:spPr>
      </p:pic>
      <p:pic>
        <p:nvPicPr>
          <p:cNvPr id="2060" name="Picture 12" descr="http://farm4.static.flickr.com/3047/2857014100_01b54d6e91.jpg"/>
          <p:cNvPicPr>
            <a:picLocks noChangeAspect="1" noChangeArrowheads="1"/>
          </p:cNvPicPr>
          <p:nvPr/>
        </p:nvPicPr>
        <p:blipFill>
          <a:blip r:embed="rId3"/>
          <a:srcRect l="21713" t="13762" r="7003" b="13163"/>
          <a:stretch>
            <a:fillRect/>
          </a:stretch>
        </p:blipFill>
        <p:spPr bwMode="auto">
          <a:xfrm>
            <a:off x="152400" y="152399"/>
            <a:ext cx="4572000" cy="3386169"/>
          </a:xfrm>
          <a:prstGeom prst="rect">
            <a:avLst/>
          </a:prstGeom>
          <a:noFill/>
          <a:ln w="25400">
            <a:solidFill>
              <a:srgbClr val="800000"/>
            </a:solidFill>
          </a:ln>
        </p:spPr>
      </p:pic>
      <p:cxnSp>
        <p:nvCxnSpPr>
          <p:cNvPr id="13" name="Shape 12"/>
          <p:cNvCxnSpPr>
            <a:cxnSpLocks noChangeShapeType="1"/>
            <a:endCxn id="2064" idx="0"/>
          </p:cNvCxnSpPr>
          <p:nvPr/>
        </p:nvCxnSpPr>
        <p:spPr bwMode="auto">
          <a:xfrm rot="16200000" flipH="1">
            <a:off x="4506446" y="979957"/>
            <a:ext cx="2295666" cy="1859755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rgbClr val="800000"/>
            </a:solidFill>
            <a:round/>
            <a:headEnd/>
            <a:tailEnd type="triangle" w="lg" len="lg"/>
          </a:ln>
          <a:effectLst>
            <a:outerShdw blurRad="50800" dist="50800" dir="5400000" algn="ctr" rotWithShape="0">
              <a:srgbClr val="D9D9D9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TextBox 13"/>
          <p:cNvSpPr txBox="1">
            <a:spLocks noChangeArrowheads="1"/>
          </p:cNvSpPr>
          <p:nvPr/>
        </p:nvSpPr>
        <p:spPr bwMode="auto">
          <a:xfrm>
            <a:off x="5175250" y="152400"/>
            <a:ext cx="3821113" cy="163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000">
                <a:solidFill>
                  <a:srgbClr val="800000"/>
                </a:solidFill>
                <a:latin typeface="Calibri" charset="0"/>
              </a:rPr>
              <a:t>Evaluating </a:t>
            </a:r>
            <a:br>
              <a:rPr lang="en-US" sz="5000">
                <a:solidFill>
                  <a:srgbClr val="800000"/>
                </a:solidFill>
                <a:latin typeface="Calibri" charset="0"/>
              </a:rPr>
            </a:br>
            <a:r>
              <a:rPr lang="en-US" sz="5000">
                <a:solidFill>
                  <a:srgbClr val="800000"/>
                </a:solidFill>
                <a:latin typeface="Calibri" charset="0"/>
              </a:rPr>
              <a:t>Requirements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57950"/>
            <a:ext cx="3877985" cy="40011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http://www.flickr.com/photos/korona-pl/2857014100/sizes/m/</a:t>
            </a:r>
            <a:br>
              <a:rPr lang="en-US" sz="10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</a:br>
            <a:r>
              <a:rPr lang="en-US" sz="10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http://www.flickr.com/photos/carbonnyc/3199834377/sizes/m/</a:t>
            </a:r>
          </a:p>
        </p:txBody>
      </p:sp>
    </p:spTree>
    <p:extLst>
      <p:ext uri="{BB962C8B-B14F-4D97-AF65-F5344CB8AC3E}">
        <p14:creationId xmlns:p14="http://schemas.microsoft.com/office/powerpoint/2010/main" val="328185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Who are Stakeholders?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People who will be affected by the software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Customers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Users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Marketing specialists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Lawyers or auditors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Other people in users</a:t>
            </a:r>
            <a:r>
              <a:rPr lang="ja-JP" altLang="en-US" dirty="0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Calibri" charset="0"/>
              </a:rPr>
              <a:t> companies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210944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Sit down with stakeholders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Engineers present their understanding of requirements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Stakeholders correct this understanding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Everybody discusses/argues/negotiates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Engineers revise requirements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Repeat, if necessary.</a:t>
            </a:r>
          </a:p>
        </p:txBody>
      </p:sp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Stakeholder review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790024" y="5562600"/>
            <a:ext cx="304800" cy="304800"/>
          </a:xfrm>
          <a:prstGeom prst="star5">
            <a:avLst/>
          </a:prstGeom>
          <a:solidFill>
            <a:srgbClr val="FE5F3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Make sure that all of the </a:t>
            </a:r>
            <a:r>
              <a:rPr lang="ja-JP" altLang="en-US" sz="2800" dirty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alibri" charset="0"/>
              </a:rPr>
              <a:t>right</a:t>
            </a:r>
            <a:r>
              <a:rPr lang="ja-JP" altLang="en-US" sz="2800" dirty="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altLang="ja-JP" sz="2800" dirty="0">
                <a:solidFill>
                  <a:srgbClr val="000000"/>
                </a:solidFill>
                <a:latin typeface="Calibri" charset="0"/>
              </a:rPr>
              <a:t> people attend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In advance, ask stakeholders if they know of other people who need to attend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Consciously consider having user representatives attend the meeting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But try to keep the attendee list &lt;= 8 people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So that everybody at the meeting can be heard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So that you don</a:t>
            </a:r>
            <a:r>
              <a:rPr lang="ja-JP" altLang="en-US" sz="2400" dirty="0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altLang="ja-JP" sz="2400" dirty="0">
                <a:solidFill>
                  <a:srgbClr val="000000"/>
                </a:solidFill>
                <a:latin typeface="Calibri" charset="0"/>
              </a:rPr>
              <a:t>t waste $$$$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solidFill>
                  <a:srgbClr val="000000"/>
                </a:solidFill>
                <a:latin typeface="Calibri" charset="0"/>
                <a:sym typeface="Wingdings" charset="0"/>
              </a:rPr>
              <a:t> People should attend </a:t>
            </a:r>
            <a:r>
              <a:rPr lang="en-US" sz="2800" i="1" dirty="0">
                <a:solidFill>
                  <a:srgbClr val="000000"/>
                </a:solidFill>
                <a:latin typeface="Calibri" charset="0"/>
                <a:sym typeface="Wingdings" charset="0"/>
              </a:rPr>
              <a:t>i</a:t>
            </a:r>
            <a:r>
              <a:rPr lang="en-US" sz="2800" i="1" dirty="0">
                <a:solidFill>
                  <a:srgbClr val="800000"/>
                </a:solidFill>
                <a:latin typeface="Calibri" charset="0"/>
                <a:sym typeface="Wingdings" charset="0"/>
              </a:rPr>
              <a:t>f and only if</a:t>
            </a:r>
            <a:r>
              <a:rPr lang="en-US" sz="2800" dirty="0">
                <a:solidFill>
                  <a:srgbClr val="800000"/>
                </a:solidFill>
                <a:latin typeface="Calibri" charset="0"/>
                <a:sym typeface="Wingdings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sym typeface="Wingdings" charset="0"/>
              </a:rPr>
              <a:t>their attendance would be valuable.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1. Sit down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103849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situation of the customers / users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Key problems faced by customers / users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Key use cases to be supported by system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Often helpful to present diagrams from the requirements definition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Visualizations of possible system interface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Often helpful to present low-fidelity prototypes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Make it clear that you </a:t>
            </a:r>
            <a:r>
              <a:rPr lang="en-US" b="1" u="sng" dirty="0" smtClean="0">
                <a:solidFill>
                  <a:schemeClr val="accent3"/>
                </a:solidFill>
                <a:ea typeface="+mn-ea"/>
                <a:cs typeface="+mn-cs"/>
              </a:rPr>
              <a:t>welcome feedback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2. Engineers present their understanding of the requirements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39288" y="5293470"/>
            <a:ext cx="24384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52800" y="5351300"/>
            <a:ext cx="24384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3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Your customer / users / other stakeholders will probably interrupt the designers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If your stakeholder says something that you </a:t>
            </a:r>
            <a:r>
              <a:rPr lang="en-US" sz="2800" dirty="0" smtClean="0">
                <a:latin typeface="Calibri" charset="0"/>
              </a:rPr>
              <a:t>don’</a:t>
            </a:r>
            <a:r>
              <a:rPr lang="en-US" altLang="ja-JP" sz="2800" dirty="0" smtClean="0">
                <a:latin typeface="Calibri" charset="0"/>
              </a:rPr>
              <a:t>t </a:t>
            </a:r>
            <a:r>
              <a:rPr lang="en-US" altLang="ja-JP" sz="2800" dirty="0">
                <a:latin typeface="Calibri" charset="0"/>
              </a:rPr>
              <a:t>understand, try to get him/her to explain in terms of a </a:t>
            </a:r>
            <a:r>
              <a:rPr lang="en-US" altLang="ja-JP" sz="2800" b="1" dirty="0">
                <a:solidFill>
                  <a:srgbClr val="800000"/>
                </a:solidFill>
                <a:latin typeface="Calibri" charset="0"/>
              </a:rPr>
              <a:t>concrete </a:t>
            </a:r>
            <a:r>
              <a:rPr lang="en-US" altLang="ja-JP" sz="2800" b="1" dirty="0" smtClean="0">
                <a:solidFill>
                  <a:srgbClr val="800000"/>
                </a:solidFill>
                <a:latin typeface="Calibri" charset="0"/>
              </a:rPr>
              <a:t>scenario</a:t>
            </a:r>
            <a:endParaRPr lang="en-US" altLang="ja-JP" sz="2800" dirty="0">
              <a:solidFill>
                <a:srgbClr val="800000"/>
              </a:solidFill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It’</a:t>
            </a:r>
            <a:r>
              <a:rPr lang="en-US" altLang="ja-JP" sz="2800" dirty="0" smtClean="0">
                <a:latin typeface="Calibri" charset="0"/>
              </a:rPr>
              <a:t>s </a:t>
            </a:r>
            <a:r>
              <a:rPr lang="en-US" altLang="ja-JP" sz="2800" dirty="0">
                <a:latin typeface="Calibri" charset="0"/>
              </a:rPr>
              <a:t>often </a:t>
            </a:r>
            <a:r>
              <a:rPr lang="en-US" altLang="ja-JP" sz="2800" dirty="0" smtClean="0">
                <a:latin typeface="Calibri" charset="0"/>
              </a:rPr>
              <a:t>helpful to </a:t>
            </a:r>
            <a:r>
              <a:rPr lang="en-US" altLang="ja-JP" sz="2800" dirty="0">
                <a:latin typeface="Calibri" charset="0"/>
              </a:rPr>
              <a:t>have a note-taker responsible for recording customer </a:t>
            </a:r>
            <a:r>
              <a:rPr lang="en-US" altLang="ja-JP" sz="2800" dirty="0" smtClean="0">
                <a:latin typeface="Calibri" charset="0"/>
              </a:rPr>
              <a:t>feedback</a:t>
            </a:r>
            <a:endParaRPr lang="en-US" sz="2800" dirty="0">
              <a:latin typeface="Calibri" charset="0"/>
            </a:endParaRPr>
          </a:p>
        </p:txBody>
      </p:sp>
      <p:sp>
        <p:nvSpPr>
          <p:cNvPr id="2765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3. Stakeholders correct this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49717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Focus on concrete scenarios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A specific example of how a particular person would use the system in a certain real-world situation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An </a:t>
            </a:r>
            <a:r>
              <a:rPr lang="en-US" sz="2400" i="1" dirty="0" smtClean="0">
                <a:ea typeface="+mn-ea"/>
              </a:rPr>
              <a:t>instance</a:t>
            </a:r>
            <a:r>
              <a:rPr lang="en-US" sz="2400" dirty="0" smtClean="0">
                <a:ea typeface="+mn-ea"/>
              </a:rPr>
              <a:t> of a use case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Scenarios will support system testing </a:t>
            </a:r>
            <a:r>
              <a:rPr lang="en-US" sz="2400" dirty="0" smtClean="0">
                <a:ea typeface="+mn-ea"/>
              </a:rPr>
              <a:t>later</a:t>
            </a:r>
            <a:endParaRPr lang="en-US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Discussion is how you make sure that your requirements are </a:t>
            </a:r>
            <a:r>
              <a:rPr lang="en-US" sz="2800" i="1" dirty="0" smtClean="0">
                <a:solidFill>
                  <a:schemeClr val="accent3"/>
                </a:solidFill>
                <a:ea typeface="+mn-ea"/>
                <a:cs typeface="+mn-cs"/>
              </a:rPr>
              <a:t>correct</a:t>
            </a:r>
            <a:r>
              <a:rPr lang="en-US" sz="2800" dirty="0" smtClean="0">
                <a:ea typeface="+mn-ea"/>
                <a:cs typeface="+mn-cs"/>
              </a:rPr>
              <a:t>, </a:t>
            </a:r>
            <a:r>
              <a:rPr lang="en-US" sz="2800" i="1" dirty="0" smtClean="0">
                <a:solidFill>
                  <a:schemeClr val="accent3"/>
                </a:solidFill>
                <a:ea typeface="+mn-ea"/>
                <a:cs typeface="+mn-cs"/>
              </a:rPr>
              <a:t>unambiguous</a:t>
            </a:r>
            <a:r>
              <a:rPr lang="en-US" sz="2800" i="1" dirty="0" smtClean="0">
                <a:ea typeface="+mn-ea"/>
                <a:cs typeface="+mn-cs"/>
              </a:rPr>
              <a:t>, and </a:t>
            </a:r>
            <a:r>
              <a:rPr lang="en-US" sz="2800" i="1" dirty="0" smtClean="0">
                <a:solidFill>
                  <a:schemeClr val="accent3"/>
                </a:solidFill>
                <a:ea typeface="+mn-ea"/>
                <a:cs typeface="+mn-cs"/>
              </a:rPr>
              <a:t>testable</a:t>
            </a:r>
            <a:endParaRPr lang="en-US" sz="2800" dirty="0" smtClean="0">
              <a:ea typeface="+mn-ea"/>
              <a:cs typeface="+mn-cs"/>
            </a:endParaRPr>
          </a:p>
        </p:txBody>
      </p:sp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4. Everybody discusses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9576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Focus on </a:t>
            </a:r>
            <a:r>
              <a:rPr lang="en-US" sz="2800" i="1" dirty="0">
                <a:latin typeface="Calibri" charset="0"/>
              </a:rPr>
              <a:t>risk management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What scenarios </a:t>
            </a:r>
            <a:r>
              <a:rPr lang="en-US" sz="2400" i="1" dirty="0">
                <a:latin typeface="Calibri" charset="0"/>
              </a:rPr>
              <a:t>might </a:t>
            </a:r>
            <a:r>
              <a:rPr lang="en-US" sz="2400" dirty="0">
                <a:latin typeface="Calibri" charset="0"/>
              </a:rPr>
              <a:t>be hard to support?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What scenarios are impossible to support?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What requirements contradict one another?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Arguing is particularly necessary when requirements </a:t>
            </a:r>
            <a:r>
              <a:rPr lang="en-US" sz="2800" i="1" dirty="0">
                <a:solidFill>
                  <a:srgbClr val="B00000"/>
                </a:solidFill>
                <a:latin typeface="Calibri" charset="0"/>
              </a:rPr>
              <a:t>contradict</a:t>
            </a:r>
            <a:r>
              <a:rPr lang="en-US" sz="2800" dirty="0">
                <a:solidFill>
                  <a:srgbClr val="B00000"/>
                </a:solidFill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one another.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Arguing is ok as long as you remember that </a:t>
            </a:r>
            <a:r>
              <a:rPr lang="en-US" sz="2400" dirty="0" smtClean="0">
                <a:latin typeface="Calibri" charset="0"/>
              </a:rPr>
              <a:t>it’</a:t>
            </a:r>
            <a:r>
              <a:rPr lang="en-US" altLang="ja-JP" sz="2400" dirty="0" smtClean="0">
                <a:latin typeface="Calibri" charset="0"/>
              </a:rPr>
              <a:t>s </a:t>
            </a:r>
            <a:r>
              <a:rPr lang="en-US" altLang="ja-JP" sz="2400" dirty="0">
                <a:latin typeface="Calibri" charset="0"/>
              </a:rPr>
              <a:t>a discussion among friends, not enemies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Most arguments will be among other stakeholders, not between you &amp; the others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4. Everybody argues about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8913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Focus on </a:t>
            </a:r>
            <a:r>
              <a:rPr lang="en-US" sz="2800" i="1" dirty="0" smtClean="0">
                <a:solidFill>
                  <a:srgbClr val="B00000"/>
                </a:solidFill>
                <a:ea typeface="+mn-ea"/>
                <a:cs typeface="+mn-cs"/>
              </a:rPr>
              <a:t>prioritization</a:t>
            </a:r>
            <a:r>
              <a:rPr lang="en-US" sz="2800" dirty="0" smtClean="0">
                <a:ea typeface="+mn-ea"/>
                <a:cs typeface="+mn-cs"/>
              </a:rPr>
              <a:t>, rather than eliminating support for scenarios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I only have so much time; what should I do </a:t>
            </a:r>
            <a:r>
              <a:rPr lang="en-US" sz="2400" i="1" dirty="0" smtClean="0">
                <a:ea typeface="+mn-ea"/>
              </a:rPr>
              <a:t>first</a:t>
            </a:r>
            <a:r>
              <a:rPr lang="en-US" sz="2400" dirty="0" smtClean="0">
                <a:ea typeface="+mn-ea"/>
              </a:rPr>
              <a:t>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That way, </a:t>
            </a:r>
            <a:r>
              <a:rPr lang="en-US" sz="2400" dirty="0" err="1" smtClean="0">
                <a:ea typeface="+mn-ea"/>
              </a:rPr>
              <a:t>reqs</a:t>
            </a:r>
            <a:r>
              <a:rPr lang="en-US" sz="2400" dirty="0" smtClean="0">
                <a:ea typeface="+mn-ea"/>
              </a:rPr>
              <a:t> can be </a:t>
            </a:r>
            <a:r>
              <a:rPr lang="en-US" sz="2400" i="1" dirty="0" smtClean="0">
                <a:solidFill>
                  <a:schemeClr val="accent3"/>
                </a:solidFill>
                <a:ea typeface="+mn-ea"/>
              </a:rPr>
              <a:t>complete</a:t>
            </a:r>
            <a:r>
              <a:rPr lang="en-US" sz="2400" dirty="0" smtClean="0">
                <a:ea typeface="+mn-ea"/>
              </a:rPr>
              <a:t> yet affordable.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Watch for opportunities to use incremental or iterative development processes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Incremental: is there </a:t>
            </a:r>
            <a:r>
              <a:rPr lang="en-US" sz="2400" dirty="0" smtClean="0">
                <a:solidFill>
                  <a:schemeClr val="accent3"/>
                </a:solidFill>
                <a:ea typeface="+mn-ea"/>
              </a:rPr>
              <a:t>a part</a:t>
            </a:r>
            <a:r>
              <a:rPr lang="en-US" sz="2400" dirty="0" smtClean="0">
                <a:ea typeface="+mn-ea"/>
              </a:rPr>
              <a:t> that we can build really well right now, then add more parts later?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ea typeface="+mn-ea"/>
              </a:rPr>
              <a:t>Iterative: can we do a </a:t>
            </a:r>
            <a:r>
              <a:rPr lang="en-US" sz="2400" dirty="0" smtClean="0">
                <a:solidFill>
                  <a:schemeClr val="accent3"/>
                </a:solidFill>
                <a:ea typeface="+mn-ea"/>
              </a:rPr>
              <a:t>low-quality</a:t>
            </a:r>
            <a:r>
              <a:rPr lang="en-US" sz="2400" dirty="0" smtClean="0">
                <a:ea typeface="+mn-ea"/>
              </a:rPr>
              <a:t> version of the entire system, then improve it later?</a:t>
            </a:r>
            <a:endParaRPr lang="en-US" sz="2400" dirty="0">
              <a:ea typeface="+mn-ea"/>
            </a:endParaRPr>
          </a:p>
        </p:txBody>
      </p:sp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4. Everybody negotiates about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9114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Update the requirements definition and specification based on the </a:t>
            </a:r>
            <a:r>
              <a:rPr lang="en-US" sz="2800" dirty="0" smtClean="0">
                <a:latin typeface="Calibri" charset="0"/>
              </a:rPr>
              <a:t>review’</a:t>
            </a:r>
            <a:r>
              <a:rPr lang="en-US" altLang="ja-JP" sz="2800" dirty="0" smtClean="0">
                <a:latin typeface="Calibri" charset="0"/>
              </a:rPr>
              <a:t>s </a:t>
            </a:r>
            <a:r>
              <a:rPr lang="en-US" altLang="ja-JP" sz="2800" dirty="0">
                <a:latin typeface="Calibri" charset="0"/>
              </a:rPr>
              <a:t>results.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Every single requirement should have been reviewed with stakeholders at least once.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Keep track of what scenarios and comments came from stakeholders for each requirement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Helps to ensure </a:t>
            </a:r>
            <a:r>
              <a:rPr lang="en-US" sz="2400" i="1" dirty="0">
                <a:solidFill>
                  <a:srgbClr val="B00000"/>
                </a:solidFill>
                <a:latin typeface="Calibri" charset="0"/>
              </a:rPr>
              <a:t>relevance </a:t>
            </a:r>
            <a:r>
              <a:rPr lang="en-US" sz="2400" dirty="0">
                <a:latin typeface="Calibri" charset="0"/>
              </a:rPr>
              <a:t>and </a:t>
            </a:r>
            <a:r>
              <a:rPr lang="en-US" sz="2400" i="1" dirty="0">
                <a:solidFill>
                  <a:srgbClr val="B00000"/>
                </a:solidFill>
                <a:latin typeface="Calibri" charset="0"/>
              </a:rPr>
              <a:t>traceability</a:t>
            </a:r>
          </a:p>
          <a:p>
            <a:pPr lvl="1" eaLnBrk="1" hangingPunct="1"/>
            <a:endParaRPr lang="en-US" sz="2400" i="1" dirty="0">
              <a:latin typeface="Calibri" charset="0"/>
            </a:endParaRPr>
          </a:p>
        </p:txBody>
      </p:sp>
      <p:sp>
        <p:nvSpPr>
          <p:cNvPr id="317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5. Engineers revise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4311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Need some volunteers…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Who wants to pretend to be a user?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 also need </a:t>
            </a:r>
            <a:r>
              <a:rPr lang="en-US" sz="2800" dirty="0" smtClean="0">
                <a:latin typeface="Calibri" charset="0"/>
              </a:rPr>
              <a:t>four more </a:t>
            </a:r>
            <a:r>
              <a:rPr lang="en-US" sz="2800" dirty="0">
                <a:latin typeface="Calibri" charset="0"/>
              </a:rPr>
              <a:t>volunteers…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1 person with experience making web apps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1 person with experience programming sensors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1 person to be note-</a:t>
            </a:r>
            <a:r>
              <a:rPr lang="en-US" sz="2400" dirty="0" smtClean="0">
                <a:latin typeface="Calibri" charset="0"/>
              </a:rPr>
              <a:t>taker</a:t>
            </a: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1 person to be the stakeholder review process expert </a:t>
            </a:r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I’</a:t>
            </a:r>
            <a:r>
              <a:rPr lang="en-US" altLang="ja-JP" sz="2800" dirty="0" smtClean="0">
                <a:latin typeface="Calibri" charset="0"/>
              </a:rPr>
              <a:t>ll </a:t>
            </a:r>
            <a:r>
              <a:rPr lang="en-US" altLang="ja-JP" sz="2800" dirty="0">
                <a:latin typeface="Calibri" charset="0"/>
              </a:rPr>
              <a:t>play the role of lead system designer</a:t>
            </a:r>
            <a:endParaRPr lang="en-US" sz="2800" dirty="0">
              <a:latin typeface="Calibri" charset="0"/>
            </a:endParaRPr>
          </a:p>
        </p:txBody>
      </p:sp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Example: Prototyping a system for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monitoring energy usage</a:t>
            </a:r>
          </a:p>
        </p:txBody>
      </p:sp>
    </p:spTree>
    <p:extLst>
      <p:ext uri="{BB962C8B-B14F-4D97-AF65-F5344CB8AC3E}">
        <p14:creationId xmlns:p14="http://schemas.microsoft.com/office/powerpoint/2010/main" val="95583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1 grading will be finished by weekend</a:t>
            </a:r>
          </a:p>
          <a:p>
            <a:pPr lvl="1"/>
            <a:r>
              <a:rPr lang="en-US" dirty="0" smtClean="0"/>
              <a:t>You will get the grades on Canvas by weekend</a:t>
            </a:r>
          </a:p>
          <a:p>
            <a:pPr lvl="1"/>
            <a:r>
              <a:rPr lang="en-US" dirty="0" smtClean="0"/>
              <a:t>You can pick up the HW from office hours Tue (Caius: 2:30 pm, or after class).</a:t>
            </a:r>
          </a:p>
          <a:p>
            <a:pPr lvl="1"/>
            <a:r>
              <a:rPr lang="en-US" dirty="0" smtClean="0"/>
              <a:t>The 2 TAs each graded 8 teams, we will keep the same TA grading your HW through the term</a:t>
            </a:r>
          </a:p>
          <a:p>
            <a:pPr lvl="1"/>
            <a:r>
              <a:rPr lang="en-US" dirty="0" smtClean="0"/>
              <a:t>If you have questions please see them (or me), but better see them</a:t>
            </a:r>
          </a:p>
          <a:p>
            <a:pPr lvl="1"/>
            <a:r>
              <a:rPr lang="en-US" dirty="0" smtClean="0"/>
              <a:t>I wont have office hours on Wed (traveling)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99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Sit down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with stakeholders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Engineers present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their understanding of requirements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The situation of the customers / users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Key problems faced by customers / users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Key use cases to be supported by system -&gt;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Visualizations of possible system interface -&gt;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Stakeholders correct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this understanding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Everybody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discusses/argues/negotiates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Engineers revise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requirements</a:t>
            </a:r>
          </a:p>
        </p:txBody>
      </p:sp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Stakeholder review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  <a:solidFill>
            <a:schemeClr val="accent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Actor: A home owner or business worker</a:t>
            </a: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Precondition: User has account on web site and has a networked computer</a:t>
            </a: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Postcondition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System records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user’</a:t>
            </a:r>
            <a:r>
              <a:rPr lang="en-US" altLang="ja-JP" dirty="0" smtClean="0">
                <a:solidFill>
                  <a:srgbClr val="000000"/>
                </a:solidFill>
                <a:latin typeface="Calibri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Calibri" charset="0"/>
              </a:rPr>
              <a:t>energy usage at each power outlet</a:t>
            </a: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UC#1: Configure energy monitors</a:t>
            </a:r>
          </a:p>
        </p:txBody>
      </p:sp>
    </p:spTree>
    <p:extLst>
      <p:ext uri="{BB962C8B-B14F-4D97-AF65-F5344CB8AC3E}">
        <p14:creationId xmlns:p14="http://schemas.microsoft.com/office/powerpoint/2010/main" val="87068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User buys energy monitors and a USB dongle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User plugs USB dongle into computer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User plugs monitor into power outlet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dirty="0" smtClean="0">
                <a:ea typeface="+mn-ea"/>
              </a:rPr>
              <a:t>Monitor wakes up and sends its id via wireless to the dongle, which shows info form on screen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dirty="0" smtClean="0">
                <a:ea typeface="+mn-ea"/>
              </a:rPr>
              <a:t>User enters information about that outlet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dirty="0" smtClean="0">
                <a:ea typeface="+mn-ea"/>
              </a:rPr>
              <a:t>System records information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User plugs electrical appliance into monitor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Monitor transmits on/off info to computer any time that appliance is used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</a:rPr>
              <a:t>UC#1: Configure energy monitors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Flow of events</a:t>
            </a:r>
          </a:p>
        </p:txBody>
      </p:sp>
    </p:spTree>
    <p:extLst>
      <p:ext uri="{BB962C8B-B14F-4D97-AF65-F5344CB8AC3E}">
        <p14:creationId xmlns:p14="http://schemas.microsoft.com/office/powerpoint/2010/main" val="278685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Plugging in an energy monitor</a:t>
            </a:r>
          </a:p>
        </p:txBody>
      </p:sp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73925" cy="48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6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Possible user interface for configuring monitor</a:t>
            </a:r>
          </a:p>
        </p:txBody>
      </p:sp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5"/>
            <a:ext cx="5271755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Actor: Home owner or business worker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Precondition: Monitors have been configured and have been monitoring for a while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Postcondition</a:t>
            </a:r>
            <a:r>
              <a:rPr lang="en-US" dirty="0" smtClean="0">
                <a:ea typeface="+mn-ea"/>
                <a:cs typeface="+mn-cs"/>
              </a:rPr>
              <a:t>: Energy usage is sent to website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Flow of events: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User turns on computer, connecting to internet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Computer dongle asks monitors to send data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Monitors transmit data to dongle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Computer forwards information to website</a:t>
            </a:r>
            <a:endParaRPr lang="en-US" dirty="0">
              <a:ea typeface="+mn-ea"/>
            </a:endParaRPr>
          </a:p>
        </p:txBody>
      </p:sp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UC#2: Transmit energy data</a:t>
            </a:r>
          </a:p>
        </p:txBody>
      </p:sp>
    </p:spTree>
    <p:extLst>
      <p:ext uri="{BB962C8B-B14F-4D97-AF65-F5344CB8AC3E}">
        <p14:creationId xmlns:p14="http://schemas.microsoft.com/office/powerpoint/2010/main" val="3181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Actor: Homeowner or business worker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Precondition: Monitors have been sending information to website for a while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Postcondition</a:t>
            </a:r>
            <a:r>
              <a:rPr lang="en-US" dirty="0" smtClean="0">
                <a:ea typeface="+mn-ea"/>
                <a:cs typeface="+mn-cs"/>
              </a:rPr>
              <a:t>: User can see energy usage as well as tips for reducing usage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Flow of events: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User logs into website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Website shows configurable charts showing usage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Website offers tips based on energy consumption, outlet info and external data (e.g. other user data)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UC#3: Review online data</a:t>
            </a:r>
          </a:p>
        </p:txBody>
      </p:sp>
    </p:spTree>
    <p:extLst>
      <p:ext uri="{BB962C8B-B14F-4D97-AF65-F5344CB8AC3E}">
        <p14:creationId xmlns:p14="http://schemas.microsoft.com/office/powerpoint/2010/main" val="53151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Possible user interface for reviewing  online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92" y="152400"/>
            <a:ext cx="529797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40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Sit down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with stakeholders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Engineers present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their understanding of requirements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Stakeholders correct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this understanding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Everybody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discusses/argues/negotiates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Explain using scenarios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Identify risks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</a:rPr>
              <a:t>Use incremental or iterative development?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  <a:cs typeface="+mn-cs"/>
              </a:rPr>
              <a:t>Engineers revise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requirements</a:t>
            </a:r>
          </a:p>
        </p:txBody>
      </p:sp>
      <p:sp>
        <p:nvSpPr>
          <p:cNvPr id="41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Stakeholder review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839200" y="6553200"/>
            <a:ext cx="304800" cy="304800"/>
          </a:xfrm>
          <a:prstGeom prst="star5">
            <a:avLst/>
          </a:prstGeom>
          <a:solidFill>
            <a:schemeClr val="accent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use cases for students who need to figure out: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what courses to register for the term,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whether they have the pre-requisites to register,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and register for the courses 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No time conflicts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 smtClean="0"/>
              <a:t>Class is still open, if not waitlist</a:t>
            </a:r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Create simple paper prototype for each use case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Course reserve for the text book – Valley Library</a:t>
            </a:r>
          </a:p>
          <a:p>
            <a:r>
              <a:rPr lang="en-US" dirty="0"/>
              <a:t>Review session for diagram notations?</a:t>
            </a:r>
          </a:p>
          <a:p>
            <a:r>
              <a:rPr lang="en-US" dirty="0" smtClean="0"/>
              <a:t>Canvas </a:t>
            </a:r>
            <a:r>
              <a:rPr lang="en-US" dirty="0"/>
              <a:t>organization</a:t>
            </a:r>
          </a:p>
          <a:p>
            <a:pPr lvl="1"/>
            <a:r>
              <a:rPr lang="en-US" dirty="0"/>
              <a:t>Modules working?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Who would you invite?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Stakeholder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67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5 member team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1 person who is going to be the user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1 person who is the system designer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1 </a:t>
            </a:r>
            <a:r>
              <a:rPr lang="en-US" sz="2400" dirty="0">
                <a:latin typeface="Calibri" charset="0"/>
              </a:rPr>
              <a:t>person with experience making web apps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1 </a:t>
            </a:r>
            <a:r>
              <a:rPr lang="en-US" sz="2400" dirty="0">
                <a:latin typeface="Calibri" charset="0"/>
              </a:rPr>
              <a:t>person to be note-taker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>
                <a:latin typeface="Calibri" charset="0"/>
              </a:rPr>
              <a:t>1 person to be the stakeholder review process expert </a:t>
            </a:r>
            <a:r>
              <a:rPr lang="en-US" sz="2400" dirty="0" smtClean="0">
                <a:latin typeface="Calibri" charset="0"/>
              </a:rPr>
              <a:t>(you wont have this in real reviews, but lets keep this now)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latin typeface="Calibri" charset="0"/>
              </a:rPr>
              <a:t>There should be another person who knows about the university registration system, constraints, etc., but we will skip this.</a:t>
            </a:r>
            <a:endParaRPr lang="en-US" sz="2400" dirty="0">
              <a:latin typeface="Calibri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Prototyping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Depict a design based on requirements, test if people can use it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Stakeholder review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Present diagrams to customer &amp; engineers, get feedback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Analysis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Manually or automatically check properties of your requirements and design</a:t>
            </a:r>
            <a:endParaRPr lang="en-US" dirty="0">
              <a:ea typeface="+mn-ea"/>
            </a:endParaRPr>
          </a:p>
        </p:txBody>
      </p:sp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Approaches for evaluating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457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Systematically check consistency between requirements definition and specification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you </a:t>
            </a:r>
            <a:r>
              <a:rPr lang="ja-JP" altLang="en-US" sz="2400" dirty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latin typeface="Calibri" charset="0"/>
              </a:rPr>
              <a:t>execute</a:t>
            </a:r>
            <a:r>
              <a:rPr lang="ja-JP" altLang="en-US" sz="2400" dirty="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latin typeface="Calibri" charset="0"/>
              </a:rPr>
              <a:t> or </a:t>
            </a:r>
            <a:r>
              <a:rPr lang="ja-JP" altLang="en-US" sz="2400" dirty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latin typeface="Calibri" charset="0"/>
              </a:rPr>
              <a:t>simulate</a:t>
            </a:r>
            <a:r>
              <a:rPr lang="ja-JP" altLang="en-US" sz="2400" dirty="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latin typeface="Calibri" charset="0"/>
              </a:rPr>
              <a:t> the use cases, would the system suffice?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the definition says that the system has feature X, does the specification indicate how to support X?</a:t>
            </a:r>
          </a:p>
          <a:p>
            <a:pPr lvl="1" eaLnBrk="1" hangingPunct="1"/>
            <a:endParaRPr lang="en-US" sz="1050" dirty="0">
              <a:solidFill>
                <a:srgbClr val="000000"/>
              </a:solidFill>
              <a:latin typeface="Calibri" charset="0"/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40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Manual analysis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839200" y="5410200"/>
            <a:ext cx="304800" cy="304800"/>
          </a:xfrm>
          <a:prstGeom prst="star5">
            <a:avLst/>
          </a:prstGeom>
          <a:solidFill>
            <a:srgbClr val="FE5F3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Define two formal models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Describing the requirement definition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Describing the requirement specification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Automatically check or prove if the specification satisfies the definition</a:t>
            </a:r>
          </a:p>
          <a:p>
            <a:pPr marL="514350" indent="-514350"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514350" indent="-514350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Not really used by many engineers in practice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See Wikipedia (</a:t>
            </a:r>
            <a:r>
              <a:rPr lang="ja-JP" altLang="en-US" dirty="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Calibri" charset="0"/>
              </a:rPr>
              <a:t>formal methods</a:t>
            </a:r>
            <a:r>
              <a:rPr lang="ja-JP" altLang="en-US" dirty="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Calibri" charset="0"/>
              </a:rPr>
              <a:t>) or your (optional) textbook for examples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Details on formal analysis</a:t>
            </a:r>
          </a:p>
        </p:txBody>
      </p:sp>
    </p:spTree>
    <p:extLst>
      <p:ext uri="{BB962C8B-B14F-4D97-AF65-F5344CB8AC3E}">
        <p14:creationId xmlns:p14="http://schemas.microsoft.com/office/powerpoint/2010/main" val="132253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Strengths of </a:t>
            </a:r>
            <a:r>
              <a:rPr lang="en-US" dirty="0" smtClean="0">
                <a:latin typeface="Calibri" charset="0"/>
              </a:rPr>
              <a:t>each requirements </a:t>
            </a:r>
            <a:r>
              <a:rPr lang="en-US" dirty="0">
                <a:latin typeface="Calibri" charset="0"/>
              </a:rPr>
              <a:t>evaluation technique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008170"/>
              </p:ext>
            </p:extLst>
          </p:nvPr>
        </p:nvGraphicFramePr>
        <p:xfrm>
          <a:off x="228600" y="1112225"/>
          <a:ext cx="8763000" cy="566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417"/>
                <a:gridCol w="2677583"/>
                <a:gridCol w="2921000"/>
              </a:tblGrid>
              <a:tr h="4572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Technique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Especially</a:t>
                      </a:r>
                      <a:r>
                        <a:rPr lang="en-US" sz="2400" baseline="0" dirty="0" smtClean="0"/>
                        <a:t> g</a:t>
                      </a:r>
                      <a:r>
                        <a:rPr lang="en-US" sz="2400" dirty="0" smtClean="0"/>
                        <a:t>ood</a:t>
                      </a:r>
                      <a:r>
                        <a:rPr lang="en-US" sz="2400" baseline="0" dirty="0" smtClean="0"/>
                        <a:t> for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Weaknesses</a:t>
                      </a:r>
                      <a:endParaRPr lang="en-US" sz="2400" dirty="0"/>
                    </a:p>
                  </a:txBody>
                  <a:tcPr marT="45723" marB="45723"/>
                </a:tc>
              </a:tr>
              <a:tr h="11887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Paper prototyping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-Evaluating</a:t>
                      </a:r>
                      <a:r>
                        <a:rPr lang="en-US" sz="2000" baseline="0" dirty="0" smtClean="0"/>
                        <a:t> visual requirements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-Often</a:t>
                      </a:r>
                      <a:r>
                        <a:rPr lang="en-US" sz="2000" baseline="0" dirty="0" smtClean="0"/>
                        <a:t> misses interactions between use cases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82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Low-fidelity</a:t>
                      </a:r>
                      <a:r>
                        <a:rPr lang="en-US" sz="2000" baseline="0" dirty="0" smtClean="0"/>
                        <a:t> prototyping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-Evaluating</a:t>
                      </a:r>
                      <a:r>
                        <a:rPr lang="en-US" sz="2000" baseline="0" dirty="0" smtClean="0"/>
                        <a:t> visual requirements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-A</a:t>
                      </a:r>
                      <a:r>
                        <a:rPr lang="en-US" sz="2000" baseline="0" dirty="0" smtClean="0"/>
                        <a:t> little expensive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-Need design skills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82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Stakeholder review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-Evaluating fit to context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-Costs customer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82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Manual analysis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-Checking</a:t>
                      </a:r>
                      <a:r>
                        <a:rPr lang="en-US" sz="2000" baseline="0" dirty="0" smtClean="0"/>
                        <a:t> for consistency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-Easy to miss errors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11887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Formal analysis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-Can guarantee formally specifiable</a:t>
                      </a:r>
                      <a:r>
                        <a:rPr lang="en-US" sz="2000" baseline="0" dirty="0" smtClean="0"/>
                        <a:t> properties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000" dirty="0" smtClean="0"/>
                        <a:t>Expensive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dirty="0" smtClean="0"/>
                        <a:t>Need formal skills</a:t>
                      </a:r>
                      <a:endParaRPr lang="en-US" sz="20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9" name="5-Point Star 8"/>
          <p:cNvSpPr/>
          <p:nvPr/>
        </p:nvSpPr>
        <p:spPr>
          <a:xfrm>
            <a:off x="8839200" y="5334000"/>
            <a:ext cx="304800" cy="304800"/>
          </a:xfrm>
          <a:prstGeom prst="star5">
            <a:avLst/>
          </a:prstGeom>
          <a:solidFill>
            <a:srgbClr val="FE5F3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Strengths of </a:t>
            </a:r>
            <a:r>
              <a:rPr lang="en-US" dirty="0" smtClean="0">
                <a:latin typeface="Calibri" charset="0"/>
              </a:rPr>
              <a:t>each requirements </a:t>
            </a:r>
            <a:r>
              <a:rPr lang="en-US" dirty="0">
                <a:latin typeface="Calibri" charset="0"/>
              </a:rPr>
              <a:t>evaluation technique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05977"/>
              </p:ext>
            </p:extLst>
          </p:nvPr>
        </p:nvGraphicFramePr>
        <p:xfrm>
          <a:off x="228600" y="1112225"/>
          <a:ext cx="8763000" cy="566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417"/>
                <a:gridCol w="2677583"/>
                <a:gridCol w="2921000"/>
              </a:tblGrid>
              <a:tr h="4572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Technique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Especially</a:t>
                      </a:r>
                      <a:r>
                        <a:rPr lang="en-US" sz="2400" baseline="0" dirty="0" smtClean="0"/>
                        <a:t> g</a:t>
                      </a:r>
                      <a:r>
                        <a:rPr lang="en-US" sz="2400" dirty="0" smtClean="0"/>
                        <a:t>ood</a:t>
                      </a:r>
                      <a:r>
                        <a:rPr lang="en-US" sz="2400" baseline="0" dirty="0" smtClean="0"/>
                        <a:t> for</a:t>
                      </a:r>
                      <a:endParaRPr lang="en-US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Weaknesses</a:t>
                      </a:r>
                      <a:endParaRPr lang="en-US" sz="2400" dirty="0"/>
                    </a:p>
                  </a:txBody>
                  <a:tcPr marT="45723" marB="45723"/>
                </a:tc>
              </a:tr>
              <a:tr h="11887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Paper prototyping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-Evaluating</a:t>
                      </a:r>
                      <a:r>
                        <a:rPr lang="en-US" sz="2000" baseline="0" dirty="0" smtClean="0"/>
                        <a:t> visual requirements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-Often</a:t>
                      </a:r>
                      <a:r>
                        <a:rPr lang="en-US" sz="2000" baseline="0" dirty="0" smtClean="0"/>
                        <a:t> misses interactions between use cases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82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Low-fidelity</a:t>
                      </a:r>
                      <a:r>
                        <a:rPr lang="en-US" sz="2000" baseline="0" dirty="0" smtClean="0"/>
                        <a:t> prototyping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-Evaluating</a:t>
                      </a:r>
                      <a:r>
                        <a:rPr lang="en-US" sz="2000" baseline="0" dirty="0" smtClean="0"/>
                        <a:t> visual requirements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-A</a:t>
                      </a:r>
                      <a:r>
                        <a:rPr lang="en-US" sz="2000" baseline="0" dirty="0" smtClean="0"/>
                        <a:t> little expensive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-Need design skills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82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Stakeholder review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-Evaluating fit to context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-Costs customer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8230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Manual analysis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-Checking</a:t>
                      </a:r>
                      <a:r>
                        <a:rPr lang="en-US" sz="2000" baseline="0" dirty="0" smtClean="0"/>
                        <a:t> for consistency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-Easy to miss errors</a:t>
                      </a:r>
                      <a:endParaRPr lang="en-US" sz="2000" dirty="0"/>
                    </a:p>
                  </a:txBody>
                  <a:tcPr marT="45723" marB="45723"/>
                </a:tc>
              </a:tr>
              <a:tr h="11887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Formal analysis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-Can guarantee formally specifiable</a:t>
                      </a:r>
                      <a:r>
                        <a:rPr lang="en-US" sz="2000" baseline="0" dirty="0" smtClean="0"/>
                        <a:t> properties</a:t>
                      </a:r>
                      <a:endParaRPr lang="en-US" sz="20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000" dirty="0" smtClean="0"/>
                        <a:t>Expensive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dirty="0" smtClean="0"/>
                        <a:t>Need formal skills</a:t>
                      </a:r>
                      <a:endParaRPr lang="en-US" sz="20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9" name="5-Point Star 8"/>
          <p:cNvSpPr/>
          <p:nvPr/>
        </p:nvSpPr>
        <p:spPr>
          <a:xfrm>
            <a:off x="8839200" y="5334000"/>
            <a:ext cx="304800" cy="304800"/>
          </a:xfrm>
          <a:prstGeom prst="star5">
            <a:avLst/>
          </a:prstGeom>
          <a:solidFill>
            <a:srgbClr val="FE5F3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352800" y="1485900"/>
            <a:ext cx="5562600" cy="5295900"/>
            <a:chOff x="3352800" y="1511300"/>
            <a:chExt cx="5562600" cy="52959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52800" y="1981200"/>
              <a:ext cx="5562600" cy="4826000"/>
            </a:xfrm>
            <a:prstGeom prst="rect">
              <a:avLst/>
            </a:prstGeom>
            <a:gradFill rotWithShape="0">
              <a:gsLst>
                <a:gs pos="0">
                  <a:srgbClr val="FADA7A">
                    <a:alpha val="78999"/>
                  </a:srgbClr>
                </a:gs>
                <a:gs pos="100000">
                  <a:srgbClr val="D2DA7A"/>
                </a:gs>
              </a:gsLst>
              <a:lin ang="5400000"/>
            </a:gradFill>
            <a:ln>
              <a:noFill/>
            </a:ln>
            <a:effectLst>
              <a:outerShdw blurRad="50800" dist="50800" dir="5400000" algn="ctr" rotWithShape="0">
                <a:srgbClr val="D9D9D9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miter lim="800000"/>
                  <a:headEnd/>
                  <a:tailEnd type="triangle" w="lg" len="lg"/>
                </a14:hiddenLine>
              </a:ext>
            </a:ex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3733800" y="2057400"/>
              <a:ext cx="41910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>
                  <a:latin typeface="Calibri" charset="0"/>
                </a:rPr>
                <a:t>Validation:</a:t>
              </a:r>
            </a:p>
            <a:p>
              <a:pPr eaLnBrk="1" hangingPunct="1"/>
              <a:r>
                <a:rPr lang="en-US" sz="3200">
                  <a:latin typeface="Calibri" charset="0"/>
                </a:rPr>
                <a:t>Is your goal correct?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4038600" y="5410200"/>
              <a:ext cx="41910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3200" dirty="0">
                  <a:latin typeface="Calibri" charset="0"/>
                </a:rPr>
                <a:t>Verification:</a:t>
              </a:r>
            </a:p>
            <a:p>
              <a:pPr algn="r" eaLnBrk="1" hangingPunct="1"/>
              <a:r>
                <a:rPr lang="en-US" sz="3200" dirty="0">
                  <a:latin typeface="Calibri" charset="0"/>
                </a:rPr>
                <a:t>Is your solution correct?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1400" y="1905000"/>
              <a:ext cx="122238" cy="33528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 w="38100">
              <a:noFill/>
              <a:tailEnd type="triangle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29600" y="1905000"/>
              <a:ext cx="152400" cy="472440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0"/>
            </a:gradFill>
            <a:ln w="38100">
              <a:noFill/>
              <a:tailEnd type="triangle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7900" y="1511300"/>
              <a:ext cx="1638300" cy="317500"/>
            </a:xfrm>
            <a:prstGeom prst="rect">
              <a:avLst/>
            </a:prstGeom>
            <a:solidFill>
              <a:schemeClr val="accent1"/>
            </a:solidFill>
            <a:ln w="101600">
              <a:noFill/>
              <a:tailEnd type="triangle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2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Finish revising Vision Statement V2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Due Saturday (10/17), 11:59pm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We will make revised vision statement V2 available for </a:t>
            </a:r>
            <a:r>
              <a:rPr lang="en-US" smtClean="0">
                <a:solidFill>
                  <a:srgbClr val="000000"/>
                </a:solidFill>
                <a:latin typeface="Calibri" charset="0"/>
              </a:rPr>
              <a:t>the team</a:t>
            </a: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Start working on HW2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In-class paper prototype testing: 10/22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Due next Saturday (10/24),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8pm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As a PDF</a:t>
            </a:r>
          </a:p>
          <a:p>
            <a:pPr lvl="2" eaLnBrk="1" hangingPunct="1"/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Upload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canvas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3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By one team member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Including 1 page describing each team member</a:t>
            </a:r>
            <a:r>
              <a:rPr lang="ja-JP" altLang="en-US" dirty="0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Calibri" charset="0"/>
              </a:rPr>
              <a:t>s contribution to the </a:t>
            </a:r>
            <a:r>
              <a:rPr lang="en-US" altLang="ja-JP" dirty="0" smtClean="0">
                <a:solidFill>
                  <a:srgbClr val="000000"/>
                </a:solidFill>
                <a:latin typeface="Calibri" charset="0"/>
              </a:rPr>
              <a:t>submission [NEW]</a:t>
            </a:r>
            <a:endParaRPr lang="en-US" altLang="ja-JP" dirty="0">
              <a:solidFill>
                <a:srgbClr val="000000"/>
              </a:solidFill>
              <a:latin typeface="Calibri" charset="0"/>
            </a:endParaRPr>
          </a:p>
          <a:p>
            <a:pPr lvl="2"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2"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lvl="1"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What’s next for you?</a:t>
            </a:r>
          </a:p>
        </p:txBody>
      </p:sp>
    </p:spTree>
    <p:extLst>
      <p:ext uri="{BB962C8B-B14F-4D97-AF65-F5344CB8AC3E}">
        <p14:creationId xmlns:p14="http://schemas.microsoft.com/office/powerpoint/2010/main" val="193233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To improve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Designing software badly can harm the world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To meet customers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altLang="ja-JP" sz="2800" dirty="0">
                <a:latin typeface="Calibri" charset="0"/>
              </a:rPr>
              <a:t>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Designing software badly can harm customers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To get a paycheck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Designing software badly can get you fired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To have some fun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Designing software badly just plain feels bad</a:t>
            </a:r>
          </a:p>
        </p:txBody>
      </p:sp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What are some reasons to create GREAT software?</a:t>
            </a:r>
          </a:p>
        </p:txBody>
      </p:sp>
    </p:spTree>
    <p:extLst>
      <p:ext uri="{BB962C8B-B14F-4D97-AF65-F5344CB8AC3E}">
        <p14:creationId xmlns:p14="http://schemas.microsoft.com/office/powerpoint/2010/main" val="2054274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They probably know much more about the problem than you do.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They probably have some ideas about how to solve the problem.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They are your best resource for discovering your own mistakes before you start to code.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Customers and users </a:t>
            </a:r>
            <a:r>
              <a:rPr lang="en-US" dirty="0" smtClean="0">
                <a:ea typeface="+mj-ea"/>
                <a:cs typeface="+mj-cs"/>
              </a:rPr>
              <a:t>should </a:t>
            </a:r>
            <a:r>
              <a:rPr lang="en-US" dirty="0" smtClean="0">
                <a:ea typeface="+mj-ea"/>
                <a:cs typeface="+mj-cs"/>
              </a:rPr>
              <a:t>be your </a:t>
            </a:r>
            <a:r>
              <a:rPr lang="en-US" b="1" dirty="0" smtClean="0">
                <a:solidFill>
                  <a:schemeClr val="accent3"/>
                </a:solidFill>
                <a:ea typeface="+mj-ea"/>
                <a:cs typeface="+mj-cs"/>
              </a:rPr>
              <a:t>friends</a:t>
            </a:r>
            <a:endParaRPr lang="en-US" b="1" dirty="0">
              <a:solidFill>
                <a:schemeClr val="accent3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02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Good requirements are…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Correct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  <a:latin typeface="Calibri" charset="0"/>
              </a:rPr>
              <a:t>Consistent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:  </a:t>
            </a:r>
            <a:endParaRPr lang="en-US" altLang="ja-JP" sz="2400" dirty="0">
              <a:solidFill>
                <a:srgbClr val="000000"/>
              </a:solidFill>
              <a:latin typeface="Calibri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Unambiguous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Complete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Relevant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  <a:latin typeface="Calibri" charset="0"/>
              </a:rPr>
              <a:t>Testable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Traceable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lvl="2"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9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Good requirements are…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Correct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They have to say the right things.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  <a:latin typeface="Calibri" charset="0"/>
              </a:rPr>
              <a:t>Consistent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They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can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altLang="ja-JP" sz="2400" dirty="0" smtClean="0">
                <a:solidFill>
                  <a:srgbClr val="000000"/>
                </a:solidFill>
                <a:latin typeface="Calibri" charset="0"/>
              </a:rPr>
              <a:t>t </a:t>
            </a:r>
            <a:r>
              <a:rPr lang="en-US" altLang="ja-JP" sz="2400" dirty="0">
                <a:solidFill>
                  <a:srgbClr val="000000"/>
                </a:solidFill>
                <a:latin typeface="Calibri" charset="0"/>
              </a:rPr>
              <a:t>contradict each other.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Unambiguous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Each must have 1 interpretation.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Complete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They cover all the important stuff.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Relevant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Each must meet a customer need.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  <a:latin typeface="Calibri" charset="0"/>
              </a:rPr>
              <a:t>Testable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There must be a way to tell if they are satisfied.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b="1" i="1" dirty="0">
                <a:solidFill>
                  <a:srgbClr val="000000"/>
                </a:solidFill>
                <a:latin typeface="Calibri" charset="0"/>
              </a:rPr>
              <a:t>Traceable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There must be a way to determine their origin.</a:t>
            </a:r>
          </a:p>
          <a:p>
            <a:pPr eaLnBrk="1" hangingPunct="1"/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lvl="2" eaLnBrk="1" hangingPunct="1"/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8763000" y="5943600"/>
            <a:ext cx="304800" cy="304800"/>
          </a:xfrm>
          <a:prstGeom prst="star5">
            <a:avLst/>
          </a:prstGeom>
          <a:solidFill>
            <a:srgbClr val="FE5F3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Prototyping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Depict a design based on requirements, test if people can use it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Stakeholder review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Present diagrams to customer &amp; engineers, get feedback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Analysis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Manually or automatically check properties of your requirements and design</a:t>
            </a:r>
            <a:endParaRPr lang="en-US" dirty="0">
              <a:ea typeface="+mn-ea"/>
            </a:endParaRPr>
          </a:p>
        </p:txBody>
      </p:sp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Approaches for evaluating requirements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763000" y="5638800"/>
            <a:ext cx="304800" cy="304800"/>
          </a:xfrm>
          <a:prstGeom prst="star5">
            <a:avLst/>
          </a:prstGeom>
          <a:solidFill>
            <a:schemeClr val="accent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824538"/>
            <a:ext cx="7620000" cy="93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http://searchenginewatch.com/article/2165890/Writing-Better-PPC-Reports</a:t>
            </a:r>
          </a:p>
          <a:p>
            <a:pPr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http://jaypgreene.com/2009/04/23/famous-steakholders-the-grand-finale/</a:t>
            </a:r>
          </a:p>
          <a:p>
            <a:pPr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http://shilipoti.blogspot.com/2011/06/steakholder.html</a:t>
            </a:r>
          </a:p>
          <a:p>
            <a:pPr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http://www.pinterest.com/pin/303007881151287140/</a:t>
            </a:r>
          </a:p>
          <a:p>
            <a:pPr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http://domaingang.com/domain-news/icann51-update-new-multi-steakholder-model-fully-approved/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Who are Stakeholders?</a:t>
            </a:r>
          </a:p>
        </p:txBody>
      </p:sp>
      <p:pic>
        <p:nvPicPr>
          <p:cNvPr id="20483" name="Picture 2" descr="http://2.bp.blogspot.com/-FQQGpoXMv08/Tgx2ubJCQWI/AAAAAAAAAOk/6Et62vQ5cEI/s1600/steakhol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333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http://cms.searchenginewatch.com/IMG/038/217038/steakholder-370x229.jpg?fbrefresh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4457700"/>
            <a:ext cx="25495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http://jaypgreene.files.wordpress.com/2009/04/steakhold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1905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http://media-cache-ec0.pinimg.com/736x/37/8a/07/378a074ea15fafe019fbc192d4c07b8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503363"/>
            <a:ext cx="25177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0" descr="http://domaingang.com/wp-content/uploads/2014/10/multi-steakholder-mode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b="23077"/>
          <a:stretch>
            <a:fillRect/>
          </a:stretch>
        </p:blipFill>
        <p:spPr bwMode="auto">
          <a:xfrm>
            <a:off x="6553200" y="4457700"/>
            <a:ext cx="19002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37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</TotalTime>
  <Words>1991</Words>
  <Application>Microsoft Macintosh PowerPoint</Application>
  <PresentationFormat>On-screen Show (4:3)</PresentationFormat>
  <Paragraphs>303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PowerPoint Presentation</vt:lpstr>
      <vt:lpstr>Announcements</vt:lpstr>
      <vt:lpstr>Announcements</vt:lpstr>
      <vt:lpstr>What are some reasons to create GREAT software?</vt:lpstr>
      <vt:lpstr>Customers and users should be your friends</vt:lpstr>
      <vt:lpstr>Good requirements are…</vt:lpstr>
      <vt:lpstr>Good requirements are…</vt:lpstr>
      <vt:lpstr>Approaches for evaluating requirements</vt:lpstr>
      <vt:lpstr>Who are Stakeholders?</vt:lpstr>
      <vt:lpstr>Who are Stakeholders?</vt:lpstr>
      <vt:lpstr>Stakeholder review</vt:lpstr>
      <vt:lpstr>1. Sit down with stakeholders</vt:lpstr>
      <vt:lpstr>2. Engineers present their understanding of the requirements</vt:lpstr>
      <vt:lpstr>3. Stakeholders correct this understanding</vt:lpstr>
      <vt:lpstr>4. Everybody discusses requirements</vt:lpstr>
      <vt:lpstr>4. Everybody argues about requirements</vt:lpstr>
      <vt:lpstr>4. Everybody negotiates about requirements</vt:lpstr>
      <vt:lpstr>5. Engineers revise requirements.</vt:lpstr>
      <vt:lpstr>Example: Prototyping a system for  monitoring energy usage</vt:lpstr>
      <vt:lpstr>Stakeholder review</vt:lpstr>
      <vt:lpstr>UC#1: Configure energy monitors</vt:lpstr>
      <vt:lpstr>UC#1: Configure energy monitors Flow of events</vt:lpstr>
      <vt:lpstr>Plugging in an energy monitor</vt:lpstr>
      <vt:lpstr>Possible user interface for configuring monitor</vt:lpstr>
      <vt:lpstr>UC#2: Transmit energy data</vt:lpstr>
      <vt:lpstr>UC#3: Review online data</vt:lpstr>
      <vt:lpstr>Possible user interface for reviewing  online</vt:lpstr>
      <vt:lpstr>Stakeholder review</vt:lpstr>
      <vt:lpstr>Now your turn</vt:lpstr>
      <vt:lpstr>Stakeholder Review</vt:lpstr>
      <vt:lpstr>Stakeholder Review</vt:lpstr>
      <vt:lpstr>Approaches for evaluating requirements</vt:lpstr>
      <vt:lpstr>Manual analysis</vt:lpstr>
      <vt:lpstr>Details on formal analysis</vt:lpstr>
      <vt:lpstr>Strengths of each requirements evaluation technique</vt:lpstr>
      <vt:lpstr>Strengths of each requirements evaluation technique</vt:lpstr>
      <vt:lpstr>What’s next for you?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asarma</dc:creator>
  <cp:lastModifiedBy>Anita Sarma</cp:lastModifiedBy>
  <cp:revision>449</cp:revision>
  <cp:lastPrinted>2012-08-20T22:15:29Z</cp:lastPrinted>
  <dcterms:created xsi:type="dcterms:W3CDTF">2011-08-23T15:20:28Z</dcterms:created>
  <dcterms:modified xsi:type="dcterms:W3CDTF">2015-10-15T22:23:07Z</dcterms:modified>
</cp:coreProperties>
</file>