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9" r:id="rId2"/>
    <p:sldId id="314" r:id="rId3"/>
    <p:sldId id="318" r:id="rId4"/>
    <p:sldId id="315" r:id="rId5"/>
    <p:sldId id="285" r:id="rId6"/>
    <p:sldId id="286" r:id="rId7"/>
    <p:sldId id="289" r:id="rId8"/>
    <p:sldId id="290" r:id="rId9"/>
    <p:sldId id="307" r:id="rId10"/>
    <p:sldId id="291" r:id="rId11"/>
    <p:sldId id="311" r:id="rId12"/>
    <p:sldId id="313" r:id="rId13"/>
    <p:sldId id="31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62" r:id="rId29"/>
    <p:sldId id="316" r:id="rId30"/>
    <p:sldId id="306" r:id="rId31"/>
    <p:sldId id="264" r:id="rId32"/>
    <p:sldId id="265" r:id="rId33"/>
    <p:sldId id="308" r:id="rId34"/>
    <p:sldId id="266" r:id="rId35"/>
    <p:sldId id="317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3718" autoAdjust="0"/>
  </p:normalViewPr>
  <p:slideViewPr>
    <p:cSldViewPr>
      <p:cViewPr>
        <p:scale>
          <a:sx n="94" d="100"/>
          <a:sy n="94" d="100"/>
        </p:scale>
        <p:origin x="-79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limits</a:t>
            </a:r>
          </a:p>
          <a:p>
            <a:r>
              <a:rPr lang="en-US" dirty="0" smtClean="0"/>
              <a:t>Reuse/ rework</a:t>
            </a:r>
            <a:r>
              <a:rPr lang="en-US" baseline="0" dirty="0" smtClean="0"/>
              <a:t> on things from previous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limits</a:t>
            </a:r>
          </a:p>
          <a:p>
            <a:r>
              <a:rPr lang="en-US" dirty="0" smtClean="0"/>
              <a:t>Reuse/ rework</a:t>
            </a:r>
            <a:r>
              <a:rPr lang="en-US" baseline="0" dirty="0" smtClean="0"/>
              <a:t> on things from previous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draw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announce about group submissions</a:t>
            </a:r>
          </a:p>
          <a:p>
            <a:r>
              <a:rPr lang="en-US" dirty="0" smtClean="0"/>
              <a:t>Why the page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draw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Reliability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Efficiency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Integrity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Usability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Maintainability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draw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181600" y="1676400"/>
            <a:ext cx="3581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Evaluating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3432175"/>
            <a:ext cx="3505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</a:rPr>
              <a:t>Quality control: rarely fun, but always necessary</a:t>
            </a:r>
            <a:endParaRPr lang="en-US" dirty="0">
              <a:ea typeface="+mn-ea"/>
            </a:endParaRPr>
          </a:p>
        </p:txBody>
      </p:sp>
      <p:pic>
        <p:nvPicPr>
          <p:cNvPr id="21506" name="Picture 2" descr="quality control 2 by pierre lascot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99256"/>
            <a:ext cx="4724400" cy="53443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0" y="6611938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http://www.flickr.com/photos/pierrelaphoto/2314190563/</a:t>
            </a:r>
          </a:p>
        </p:txBody>
      </p:sp>
    </p:spTree>
    <p:extLst>
      <p:ext uri="{BB962C8B-B14F-4D97-AF65-F5344CB8AC3E}">
        <p14:creationId xmlns:p14="http://schemas.microsoft.com/office/powerpoint/2010/main" val="296236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402263" y="1981200"/>
            <a:ext cx="1455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Purchase Info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57425" y="1981200"/>
            <a:ext cx="11604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Login  Info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33600" y="2209800"/>
            <a:ext cx="1455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Purchase Info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High-level data flow diagram</a:t>
            </a:r>
          </a:p>
        </p:txBody>
      </p:sp>
      <p:grpSp>
        <p:nvGrpSpPr>
          <p:cNvPr id="21506" name="Group 52"/>
          <p:cNvGrpSpPr>
            <a:grpSpLocks/>
          </p:cNvGrpSpPr>
          <p:nvPr/>
        </p:nvGrpSpPr>
        <p:grpSpPr bwMode="auto">
          <a:xfrm>
            <a:off x="6781800" y="2057400"/>
            <a:ext cx="1905000" cy="461963"/>
            <a:chOff x="4876800" y="2209800"/>
            <a:chExt cx="1905000" cy="461665"/>
          </a:xfrm>
        </p:grpSpPr>
        <p:sp>
          <p:nvSpPr>
            <p:cNvPr id="21521" name="TextBox 53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dirty="0" smtClean="0"/>
                <a:t>Server Repo</a:t>
              </a:r>
              <a:endParaRPr lang="en-US" sz="24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rgbClr val="E75C0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rgbClr val="E75C0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7" name="TextBox 56"/>
          <p:cNvSpPr txBox="1">
            <a:spLocks noChangeArrowheads="1"/>
          </p:cNvSpPr>
          <p:nvPr/>
        </p:nvSpPr>
        <p:spPr bwMode="auto">
          <a:xfrm>
            <a:off x="3581400" y="2057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Website</a:t>
            </a:r>
          </a:p>
        </p:txBody>
      </p:sp>
      <p:grpSp>
        <p:nvGrpSpPr>
          <p:cNvPr id="21508" name="Group 57"/>
          <p:cNvGrpSpPr>
            <a:grpSpLocks/>
          </p:cNvGrpSpPr>
          <p:nvPr/>
        </p:nvGrpSpPr>
        <p:grpSpPr bwMode="auto">
          <a:xfrm>
            <a:off x="3581400" y="3505200"/>
            <a:ext cx="1905000" cy="461963"/>
            <a:chOff x="4876800" y="2209800"/>
            <a:chExt cx="1905000" cy="461665"/>
          </a:xfrm>
        </p:grpSpPr>
        <p:sp>
          <p:nvSpPr>
            <p:cNvPr id="21518" name="TextBox 58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User DB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rgbClr val="E75C0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rgbClr val="E75C0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9" name="TextBox 61"/>
          <p:cNvSpPr txBox="1">
            <a:spLocks noChangeArrowheads="1"/>
          </p:cNvSpPr>
          <p:nvPr/>
        </p:nvSpPr>
        <p:spPr bwMode="auto">
          <a:xfrm>
            <a:off x="304800" y="2057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User</a:t>
            </a:r>
          </a:p>
        </p:txBody>
      </p:sp>
      <p:cxnSp>
        <p:nvCxnSpPr>
          <p:cNvPr id="63" name="Curved Connector 63"/>
          <p:cNvCxnSpPr>
            <a:stCxn id="21507" idx="2"/>
          </p:cNvCxnSpPr>
          <p:nvPr/>
        </p:nvCxnSpPr>
        <p:spPr>
          <a:xfrm rot="5400000">
            <a:off x="4003675" y="3011488"/>
            <a:ext cx="985837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63"/>
          <p:cNvCxnSpPr>
            <a:stCxn id="21507" idx="3"/>
          </p:cNvCxnSpPr>
          <p:nvPr/>
        </p:nvCxnSpPr>
        <p:spPr>
          <a:xfrm>
            <a:off x="5410200" y="2287588"/>
            <a:ext cx="1371600" cy="1587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21509" idx="3"/>
            <a:endCxn id="21507" idx="1"/>
          </p:cNvCxnSpPr>
          <p:nvPr/>
        </p:nvCxnSpPr>
        <p:spPr>
          <a:xfrm>
            <a:off x="2133600" y="2287588"/>
            <a:ext cx="1447800" cy="1587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70325" y="2754313"/>
            <a:ext cx="1158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Login  Info</a:t>
            </a:r>
          </a:p>
        </p:txBody>
      </p:sp>
      <p:sp>
        <p:nvSpPr>
          <p:cNvPr id="21517" name="TextBox 89"/>
          <p:cNvSpPr txBox="1">
            <a:spLocks noChangeArrowheads="1"/>
          </p:cNvSpPr>
          <p:nvPr/>
        </p:nvSpPr>
        <p:spPr bwMode="auto">
          <a:xfrm>
            <a:off x="152400" y="5867400"/>
            <a:ext cx="8747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Notice that the “function” ovals are usually omitted in data flow diagrams for architectures.</a:t>
            </a:r>
            <a:br>
              <a:rPr lang="en-US" sz="1800"/>
            </a:br>
            <a:r>
              <a:rPr lang="en-US" sz="1800"/>
              <a:t>Note: all of the diagrams for this system represent a simplified version of the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18278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(requirements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this assignment, you will design the architecture for your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BFBFBF"/>
                </a:solidFill>
              </a:rPr>
              <a:t>Describe the </a:t>
            </a:r>
            <a:r>
              <a:rPr lang="en-US" u="sng" dirty="0">
                <a:solidFill>
                  <a:srgbClr val="BFBFBF"/>
                </a:solidFill>
              </a:rPr>
              <a:t>high-level architecture </a:t>
            </a:r>
            <a:r>
              <a:rPr lang="en-US" dirty="0">
                <a:solidFill>
                  <a:srgbClr val="BFBFBF"/>
                </a:solidFill>
              </a:rPr>
              <a:t>of your system. Specify the function of each component and add a diagram describing how they connect.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1 page)</a:t>
            </a:r>
          </a:p>
          <a:p>
            <a:r>
              <a:rPr lang="en-US" dirty="0">
                <a:solidFill>
                  <a:srgbClr val="BFBFBF"/>
                </a:solidFill>
              </a:rPr>
              <a:t>Describe an</a:t>
            </a:r>
            <a:r>
              <a:rPr lang="en-US" u="sng" dirty="0">
                <a:solidFill>
                  <a:srgbClr val="BFBFBF"/>
                </a:solidFill>
              </a:rPr>
              <a:t> alternate high-level architecture</a:t>
            </a:r>
            <a:r>
              <a:rPr lang="en-US" dirty="0">
                <a:solidFill>
                  <a:srgbClr val="BFBFBF"/>
                </a:solidFill>
              </a:rPr>
              <a:t> of your system; this alternate architecture should have a different architectural style than your first architecture. Again, specify the function of each component and add a diagram describing how the connect.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1 page)</a:t>
            </a:r>
          </a:p>
          <a:p>
            <a:r>
              <a:rPr lang="en-US" dirty="0"/>
              <a:t>Select one of your two architectures for further decomposition. Identify</a:t>
            </a:r>
            <a:r>
              <a:rPr lang="en-US" u="sng" dirty="0"/>
              <a:t> two important elements</a:t>
            </a:r>
            <a:r>
              <a:rPr lang="en-US" dirty="0"/>
              <a:t> in your selected architecture, and for each element, give a </a:t>
            </a:r>
            <a:r>
              <a:rPr lang="en-US" u="sng" dirty="0"/>
              <a:t>lower-level dataflow diagram</a:t>
            </a:r>
            <a:r>
              <a:rPr lang="en-US" dirty="0"/>
              <a:t>. (</a:t>
            </a:r>
            <a:r>
              <a:rPr lang="en-US" dirty="0" err="1"/>
              <a:t>approx</a:t>
            </a:r>
            <a:r>
              <a:rPr lang="en-US" dirty="0"/>
              <a:t> 2 pages)</a:t>
            </a:r>
          </a:p>
          <a:p>
            <a:r>
              <a:rPr lang="en-US" dirty="0">
                <a:solidFill>
                  <a:srgbClr val="BFBFBF"/>
                </a:solidFill>
              </a:rPr>
              <a:t>Identify the </a:t>
            </a:r>
            <a:r>
              <a:rPr lang="en-US" u="sng" dirty="0">
                <a:solidFill>
                  <a:srgbClr val="BFBFBF"/>
                </a:solidFill>
              </a:rPr>
              <a:t>key quality attributes</a:t>
            </a:r>
            <a:r>
              <a:rPr lang="en-US" dirty="0">
                <a:solidFill>
                  <a:srgbClr val="BFBFBF"/>
                </a:solidFill>
              </a:rPr>
              <a:t> for your system and </a:t>
            </a:r>
            <a:r>
              <a:rPr lang="en-US" u="sng" dirty="0">
                <a:solidFill>
                  <a:srgbClr val="BFBFBF"/>
                </a:solidFill>
              </a:rPr>
              <a:t>assess</a:t>
            </a:r>
            <a:r>
              <a:rPr lang="en-US" dirty="0">
                <a:solidFill>
                  <a:srgbClr val="BFBFBF"/>
                </a:solidFill>
              </a:rPr>
              <a:t> how well each of the two architectures supports each quality attribute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1 page)</a:t>
            </a:r>
          </a:p>
          <a:p>
            <a:r>
              <a:rPr lang="en-US" dirty="0">
                <a:solidFill>
                  <a:srgbClr val="BFBFBF"/>
                </a:solidFill>
              </a:rPr>
              <a:t>Identify </a:t>
            </a:r>
            <a:r>
              <a:rPr lang="en-US" u="sng" dirty="0">
                <a:solidFill>
                  <a:srgbClr val="BFBFBF"/>
                </a:solidFill>
              </a:rPr>
              <a:t>two failure modes</a:t>
            </a:r>
            <a:r>
              <a:rPr lang="en-US" dirty="0">
                <a:solidFill>
                  <a:srgbClr val="BFBFBF"/>
                </a:solidFill>
              </a:rPr>
              <a:t>; for each mode, explain which of your two architectures is probably more prone to failure (and why)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2 pages)</a:t>
            </a:r>
          </a:p>
        </p:txBody>
      </p:sp>
    </p:spTree>
    <p:extLst>
      <p:ext uri="{BB962C8B-B14F-4D97-AF65-F5344CB8AC3E}">
        <p14:creationId xmlns:p14="http://schemas.microsoft.com/office/powerpoint/2010/main" val="346948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36800"/>
            <a:ext cx="6684963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Decomposition: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providing a detailed view of a component</a:t>
            </a:r>
            <a:endParaRPr lang="en-US" dirty="0">
              <a:ea typeface="+mj-ea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52400" y="1676400"/>
            <a:ext cx="8920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Decomposition of the “website” component</a:t>
            </a:r>
            <a:br>
              <a:rPr lang="en-US" sz="1800"/>
            </a:br>
            <a:r>
              <a:rPr lang="en-US" sz="1800"/>
              <a:t>Typical J2EE system: Servlet passes data to JSP, which displays it; browser posts back to servlet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3581400" y="3894138"/>
            <a:ext cx="1828800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Java Servlet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581400" y="2514600"/>
            <a:ext cx="1828800" cy="1379538"/>
            <a:chOff x="3581400" y="2514600"/>
            <a:chExt cx="1828800" cy="1379538"/>
          </a:xfrm>
        </p:grpSpPr>
        <p:sp>
          <p:nvSpPr>
            <p:cNvPr id="22543" name="TextBox 5"/>
            <p:cNvSpPr txBox="1">
              <a:spLocks noChangeArrowheads="1"/>
            </p:cNvSpPr>
            <p:nvPr/>
          </p:nvSpPr>
          <p:spPr bwMode="auto">
            <a:xfrm>
              <a:off x="3581400" y="2514600"/>
              <a:ext cx="1828800" cy="4619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Login JSP</a:t>
              </a:r>
            </a:p>
          </p:txBody>
        </p:sp>
        <p:cxnSp>
          <p:nvCxnSpPr>
            <p:cNvPr id="11" name="Curved Connector 10"/>
            <p:cNvCxnSpPr>
              <a:stCxn id="22543" idx="2"/>
              <a:endCxn id="12295" idx="0"/>
            </p:cNvCxnSpPr>
            <p:nvPr/>
          </p:nvCxnSpPr>
          <p:spPr>
            <a:xfrm rot="5400000">
              <a:off x="4037013" y="3433763"/>
              <a:ext cx="917575" cy="31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0" y="3352800"/>
              <a:ext cx="115887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Login  Info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0" y="4124325"/>
            <a:ext cx="2057400" cy="2200275"/>
            <a:chOff x="1524000" y="4124325"/>
            <a:chExt cx="2057400" cy="2200275"/>
          </a:xfrm>
        </p:grpSpPr>
        <p:sp>
          <p:nvSpPr>
            <p:cNvPr id="22540" name="TextBox 4"/>
            <p:cNvSpPr txBox="1">
              <a:spLocks noChangeArrowheads="1"/>
            </p:cNvSpPr>
            <p:nvPr/>
          </p:nvSpPr>
          <p:spPr bwMode="auto">
            <a:xfrm>
              <a:off x="1524000" y="5494338"/>
              <a:ext cx="1828800" cy="830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Edit Login Info JSP</a:t>
              </a:r>
            </a:p>
          </p:txBody>
        </p:sp>
        <p:cxnSp>
          <p:nvCxnSpPr>
            <p:cNvPr id="15" name="Curved Connector 14"/>
            <p:cNvCxnSpPr>
              <a:stCxn id="12295" idx="1"/>
              <a:endCxn id="22540" idx="0"/>
            </p:cNvCxnSpPr>
            <p:nvPr/>
          </p:nvCxnSpPr>
          <p:spPr>
            <a:xfrm rot="10800000" flipV="1">
              <a:off x="2438400" y="4124325"/>
              <a:ext cx="1143000" cy="1370013"/>
            </a:xfrm>
            <a:prstGeom prst="curvedConnector2">
              <a:avLst/>
            </a:prstGeom>
            <a:ln w="25400">
              <a:solidFill>
                <a:schemeClr val="accent4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33600" y="4419600"/>
              <a:ext cx="115887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Login  Info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57800" y="4124325"/>
            <a:ext cx="2362200" cy="2333625"/>
            <a:chOff x="5257800" y="4124325"/>
            <a:chExt cx="2362200" cy="2333625"/>
          </a:xfrm>
        </p:grpSpPr>
        <p:sp>
          <p:nvSpPr>
            <p:cNvPr id="22537" name="TextBox 7"/>
            <p:cNvSpPr txBox="1">
              <a:spLocks noChangeArrowheads="1"/>
            </p:cNvSpPr>
            <p:nvPr/>
          </p:nvSpPr>
          <p:spPr bwMode="auto">
            <a:xfrm>
              <a:off x="5791200" y="5257800"/>
              <a:ext cx="1828800" cy="1200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Edit Purchase Info JSP</a:t>
              </a:r>
            </a:p>
          </p:txBody>
        </p:sp>
        <p:cxnSp>
          <p:nvCxnSpPr>
            <p:cNvPr id="13" name="Curved Connector 12"/>
            <p:cNvCxnSpPr>
              <a:stCxn id="12295" idx="3"/>
              <a:endCxn id="22537" idx="0"/>
            </p:cNvCxnSpPr>
            <p:nvPr/>
          </p:nvCxnSpPr>
          <p:spPr>
            <a:xfrm>
              <a:off x="5410200" y="4124325"/>
              <a:ext cx="1295400" cy="1133475"/>
            </a:xfrm>
            <a:prstGeom prst="curvedConnector2">
              <a:avLst/>
            </a:prstGeom>
            <a:ln w="25400">
              <a:solidFill>
                <a:schemeClr val="accent4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57800" y="4495800"/>
              <a:ext cx="1455738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Purchase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13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Approaches for decomposing an architecture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Functional decomposition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Data-oriented decomposition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Object-oriented decomposition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Process-oriented decomposition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Feature-oriented decomposition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Event-oriented decomposition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Break each requirement into functions, then break functions recursively into sub-functions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One component per function or sub-function</a:t>
            </a:r>
          </a:p>
          <a:p>
            <a:pPr lvl="1"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Each 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function computationally combines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the output of sub-functions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E.g.: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ticket_price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= fee(station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1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+ fee(station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2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  +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distance_fee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(station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1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, 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2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  +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fuel_surcharge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(station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1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, station</a:t>
            </a:r>
            <a:r>
              <a:rPr lang="en-US" baseline="-25000" dirty="0">
                <a:solidFill>
                  <a:srgbClr val="404040"/>
                </a:solidFill>
                <a:latin typeface="Calibri" charset="0"/>
              </a:rPr>
              <a:t>2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</a:t>
            </a:r>
          </a:p>
          <a:p>
            <a:pPr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990600" y="2514600"/>
            <a:ext cx="7239000" cy="28956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decomposition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2057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3962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6400800" y="20685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257800" y="2819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Function 2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2286000" y="2819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Function 1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15240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A</a:t>
            </a:r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3733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B</a:t>
            </a:r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6019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C</a:t>
            </a:r>
          </a:p>
        </p:txBody>
      </p:sp>
      <p:sp>
        <p:nvSpPr>
          <p:cNvPr id="25611" name="TextBox 11"/>
          <p:cNvSpPr txBox="1">
            <a:spLocks noChangeArrowheads="1"/>
          </p:cNvSpPr>
          <p:nvPr/>
        </p:nvSpPr>
        <p:spPr bwMode="auto">
          <a:xfrm>
            <a:off x="11430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x</a:t>
            </a:r>
          </a:p>
        </p:txBody>
      </p:sp>
      <p:sp>
        <p:nvSpPr>
          <p:cNvPr id="25612" name="TextBox 12"/>
          <p:cNvSpPr txBox="1">
            <a:spLocks noChangeArrowheads="1"/>
          </p:cNvSpPr>
          <p:nvPr/>
        </p:nvSpPr>
        <p:spPr bwMode="auto">
          <a:xfrm>
            <a:off x="32004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y</a:t>
            </a:r>
          </a:p>
        </p:txBody>
      </p:sp>
      <p:cxnSp>
        <p:nvCxnSpPr>
          <p:cNvPr id="30" name="Straight Arrow Connector 29"/>
          <p:cNvCxnSpPr>
            <a:stCxn id="25603" idx="2"/>
            <a:endCxn id="25607" idx="0"/>
          </p:cNvCxnSpPr>
          <p:nvPr/>
        </p:nvCxnSpPr>
        <p:spPr>
          <a:xfrm rot="16200000" flipH="1">
            <a:off x="2713832" y="2332831"/>
            <a:ext cx="533400" cy="4397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604" idx="2"/>
            <a:endCxn id="25607" idx="0"/>
          </p:cNvCxnSpPr>
          <p:nvPr/>
        </p:nvCxnSpPr>
        <p:spPr>
          <a:xfrm rot="5400000">
            <a:off x="3666332" y="1820068"/>
            <a:ext cx="533400" cy="14652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603" idx="2"/>
            <a:endCxn id="25606" idx="0"/>
          </p:cNvCxnSpPr>
          <p:nvPr/>
        </p:nvCxnSpPr>
        <p:spPr>
          <a:xfrm rot="16200000" flipH="1">
            <a:off x="4199732" y="846931"/>
            <a:ext cx="533400" cy="34115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605" idx="2"/>
            <a:endCxn id="25606" idx="0"/>
          </p:cNvCxnSpPr>
          <p:nvPr/>
        </p:nvCxnSpPr>
        <p:spPr>
          <a:xfrm rot="5400000">
            <a:off x="6447632" y="2162968"/>
            <a:ext cx="381000" cy="9318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607" idx="2"/>
            <a:endCxn id="25608" idx="0"/>
          </p:cNvCxnSpPr>
          <p:nvPr/>
        </p:nvCxnSpPr>
        <p:spPr>
          <a:xfrm rot="5400000">
            <a:off x="2516981" y="3202782"/>
            <a:ext cx="604837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607" idx="2"/>
            <a:endCxn id="25609" idx="0"/>
          </p:cNvCxnSpPr>
          <p:nvPr/>
        </p:nvCxnSpPr>
        <p:spPr>
          <a:xfrm rot="16200000" flipH="1">
            <a:off x="3621881" y="2859882"/>
            <a:ext cx="604837" cy="1447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606" idx="2"/>
            <a:endCxn id="25610" idx="0"/>
          </p:cNvCxnSpPr>
          <p:nvPr/>
        </p:nvCxnSpPr>
        <p:spPr>
          <a:xfrm rot="16200000" flipH="1">
            <a:off x="6250781" y="3202782"/>
            <a:ext cx="604837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609" idx="2"/>
            <a:endCxn id="25612" idx="0"/>
          </p:cNvCxnSpPr>
          <p:nvPr/>
        </p:nvCxnSpPr>
        <p:spPr>
          <a:xfrm rot="5400000">
            <a:off x="4124325" y="4276725"/>
            <a:ext cx="514350" cy="5334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1" name="TextBox 44"/>
          <p:cNvSpPr txBox="1">
            <a:spLocks noChangeArrowheads="1"/>
          </p:cNvSpPr>
          <p:nvPr/>
        </p:nvSpPr>
        <p:spPr bwMode="auto">
          <a:xfrm>
            <a:off x="51816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Sub-function z</a:t>
            </a:r>
          </a:p>
        </p:txBody>
      </p:sp>
      <p:cxnSp>
        <p:nvCxnSpPr>
          <p:cNvPr id="47" name="Straight Arrow Connector 46"/>
          <p:cNvCxnSpPr>
            <a:stCxn id="25609" idx="2"/>
            <a:endCxn id="25621" idx="0"/>
          </p:cNvCxnSpPr>
          <p:nvPr/>
        </p:nvCxnSpPr>
        <p:spPr>
          <a:xfrm rot="16200000" flipH="1">
            <a:off x="5114925" y="3819525"/>
            <a:ext cx="514350" cy="1447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608" idx="2"/>
            <a:endCxn id="25611" idx="0"/>
          </p:cNvCxnSpPr>
          <p:nvPr/>
        </p:nvCxnSpPr>
        <p:spPr>
          <a:xfrm rot="5400000">
            <a:off x="1990725" y="4352925"/>
            <a:ext cx="514350" cy="381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16650" y="5334000"/>
            <a:ext cx="292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  <p:cxnSp>
        <p:nvCxnSpPr>
          <p:cNvPr id="26" name="Straight Arrow Connector 25"/>
          <p:cNvCxnSpPr>
            <a:stCxn id="25610" idx="2"/>
            <a:endCxn id="25621" idx="0"/>
          </p:cNvCxnSpPr>
          <p:nvPr/>
        </p:nvCxnSpPr>
        <p:spPr>
          <a:xfrm rot="5400000">
            <a:off x="6257925" y="4124325"/>
            <a:ext cx="514350" cy="8382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Data-oriented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Identify data structures in requirements, break data structures down recursively 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One component per data structure</a:t>
            </a:r>
          </a:p>
          <a:p>
            <a:pPr lvl="1"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Each data structure 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contains part of the data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E.g.: Purchase info = Ticket info and billing info; ticket info = two stations and a ticket type;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billing info = contact info and credit card info;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contact info = name, address, phone, …;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credit card info = type, number, expiration date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990600" y="2667000"/>
            <a:ext cx="7239000" cy="28956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16650" y="549751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Data-oriented decomposition</a:t>
            </a:r>
          </a:p>
        </p:txBody>
      </p:sp>
      <p:sp>
        <p:nvSpPr>
          <p:cNvPr id="27652" name="TextBox 29"/>
          <p:cNvSpPr txBox="1">
            <a:spLocks noChangeArrowheads="1"/>
          </p:cNvSpPr>
          <p:nvPr/>
        </p:nvSpPr>
        <p:spPr bwMode="auto">
          <a:xfrm>
            <a:off x="2057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7653" name="TextBox 30"/>
          <p:cNvSpPr txBox="1">
            <a:spLocks noChangeArrowheads="1"/>
          </p:cNvSpPr>
          <p:nvPr/>
        </p:nvSpPr>
        <p:spPr bwMode="auto">
          <a:xfrm>
            <a:off x="3962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7654" name="TextBox 31"/>
          <p:cNvSpPr txBox="1">
            <a:spLocks noChangeArrowheads="1"/>
          </p:cNvSpPr>
          <p:nvPr/>
        </p:nvSpPr>
        <p:spPr bwMode="auto">
          <a:xfrm>
            <a:off x="6400800" y="20685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7655" name="TextBox 32"/>
          <p:cNvSpPr txBox="1">
            <a:spLocks noChangeArrowheads="1"/>
          </p:cNvSpPr>
          <p:nvPr/>
        </p:nvSpPr>
        <p:spPr bwMode="auto">
          <a:xfrm>
            <a:off x="5257800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B</a:t>
            </a:r>
          </a:p>
        </p:txBody>
      </p:sp>
      <p:sp>
        <p:nvSpPr>
          <p:cNvPr id="27656" name="TextBox 33"/>
          <p:cNvSpPr txBox="1">
            <a:spLocks noChangeArrowheads="1"/>
          </p:cNvSpPr>
          <p:nvPr/>
        </p:nvSpPr>
        <p:spPr bwMode="auto">
          <a:xfrm>
            <a:off x="2286000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A</a:t>
            </a:r>
          </a:p>
        </p:txBody>
      </p:sp>
      <p:sp>
        <p:nvSpPr>
          <p:cNvPr id="27657" name="TextBox 34"/>
          <p:cNvSpPr txBox="1">
            <a:spLocks noChangeArrowheads="1"/>
          </p:cNvSpPr>
          <p:nvPr/>
        </p:nvSpPr>
        <p:spPr bwMode="auto">
          <a:xfrm>
            <a:off x="15240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C</a:t>
            </a:r>
          </a:p>
        </p:txBody>
      </p:sp>
      <p:sp>
        <p:nvSpPr>
          <p:cNvPr id="27658" name="TextBox 35"/>
          <p:cNvSpPr txBox="1">
            <a:spLocks noChangeArrowheads="1"/>
          </p:cNvSpPr>
          <p:nvPr/>
        </p:nvSpPr>
        <p:spPr bwMode="auto">
          <a:xfrm>
            <a:off x="3733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D</a:t>
            </a:r>
          </a:p>
        </p:txBody>
      </p:sp>
      <p:sp>
        <p:nvSpPr>
          <p:cNvPr id="27659" name="TextBox 36"/>
          <p:cNvSpPr txBox="1">
            <a:spLocks noChangeArrowheads="1"/>
          </p:cNvSpPr>
          <p:nvPr/>
        </p:nvSpPr>
        <p:spPr bwMode="auto">
          <a:xfrm>
            <a:off x="6019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E</a:t>
            </a:r>
          </a:p>
        </p:txBody>
      </p:sp>
      <p:sp>
        <p:nvSpPr>
          <p:cNvPr id="27660" name="TextBox 37"/>
          <p:cNvSpPr txBox="1">
            <a:spLocks noChangeArrowheads="1"/>
          </p:cNvSpPr>
          <p:nvPr/>
        </p:nvSpPr>
        <p:spPr bwMode="auto">
          <a:xfrm>
            <a:off x="11430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F</a:t>
            </a:r>
          </a:p>
        </p:txBody>
      </p:sp>
      <p:sp>
        <p:nvSpPr>
          <p:cNvPr id="27661" name="TextBox 38"/>
          <p:cNvSpPr txBox="1">
            <a:spLocks noChangeArrowheads="1"/>
          </p:cNvSpPr>
          <p:nvPr/>
        </p:nvSpPr>
        <p:spPr bwMode="auto">
          <a:xfrm>
            <a:off x="32004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G</a:t>
            </a:r>
          </a:p>
        </p:txBody>
      </p:sp>
      <p:cxnSp>
        <p:nvCxnSpPr>
          <p:cNvPr id="40" name="Straight Arrow Connector 39"/>
          <p:cNvCxnSpPr>
            <a:stCxn id="27652" idx="2"/>
            <a:endCxn id="27656" idx="0"/>
          </p:cNvCxnSpPr>
          <p:nvPr/>
        </p:nvCxnSpPr>
        <p:spPr>
          <a:xfrm rot="16200000" flipH="1">
            <a:off x="2713832" y="2332831"/>
            <a:ext cx="533400" cy="4397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653" idx="2"/>
            <a:endCxn id="27656" idx="0"/>
          </p:cNvCxnSpPr>
          <p:nvPr/>
        </p:nvCxnSpPr>
        <p:spPr>
          <a:xfrm rot="5400000">
            <a:off x="3666332" y="1820068"/>
            <a:ext cx="533400" cy="14652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652" idx="2"/>
            <a:endCxn id="27655" idx="0"/>
          </p:cNvCxnSpPr>
          <p:nvPr/>
        </p:nvCxnSpPr>
        <p:spPr>
          <a:xfrm rot="16200000" flipH="1">
            <a:off x="4199732" y="846931"/>
            <a:ext cx="533400" cy="34115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654" idx="2"/>
            <a:endCxn id="27655" idx="0"/>
          </p:cNvCxnSpPr>
          <p:nvPr/>
        </p:nvCxnSpPr>
        <p:spPr>
          <a:xfrm rot="5400000">
            <a:off x="6447632" y="2162968"/>
            <a:ext cx="381000" cy="9318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656" idx="2"/>
            <a:endCxn id="27657" idx="0"/>
          </p:cNvCxnSpPr>
          <p:nvPr/>
        </p:nvCxnSpPr>
        <p:spPr>
          <a:xfrm rot="5400000">
            <a:off x="2486025" y="3171825"/>
            <a:ext cx="666750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656" idx="2"/>
            <a:endCxn id="27658" idx="0"/>
          </p:cNvCxnSpPr>
          <p:nvPr/>
        </p:nvCxnSpPr>
        <p:spPr>
          <a:xfrm rot="16200000" flipH="1">
            <a:off x="3590925" y="2828925"/>
            <a:ext cx="666750" cy="1447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655" idx="2"/>
            <a:endCxn id="27659" idx="0"/>
          </p:cNvCxnSpPr>
          <p:nvPr/>
        </p:nvCxnSpPr>
        <p:spPr>
          <a:xfrm rot="16200000" flipH="1">
            <a:off x="6219825" y="3171825"/>
            <a:ext cx="666750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658" idx="2"/>
            <a:endCxn id="27661" idx="0"/>
          </p:cNvCxnSpPr>
          <p:nvPr/>
        </p:nvCxnSpPr>
        <p:spPr>
          <a:xfrm rot="5400000">
            <a:off x="4124325" y="4276725"/>
            <a:ext cx="514350" cy="5334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0" name="TextBox 47"/>
          <p:cNvSpPr txBox="1">
            <a:spLocks noChangeArrowheads="1"/>
          </p:cNvSpPr>
          <p:nvPr/>
        </p:nvSpPr>
        <p:spPr bwMode="auto">
          <a:xfrm>
            <a:off x="51816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Data Struct H</a:t>
            </a:r>
          </a:p>
        </p:txBody>
      </p:sp>
      <p:cxnSp>
        <p:nvCxnSpPr>
          <p:cNvPr id="49" name="Straight Arrow Connector 48"/>
          <p:cNvCxnSpPr>
            <a:stCxn id="27658" idx="2"/>
            <a:endCxn id="27670" idx="0"/>
          </p:cNvCxnSpPr>
          <p:nvPr/>
        </p:nvCxnSpPr>
        <p:spPr>
          <a:xfrm rot="16200000" flipH="1">
            <a:off x="5114925" y="3819525"/>
            <a:ext cx="514350" cy="1447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657" idx="2"/>
            <a:endCxn id="27660" idx="0"/>
          </p:cNvCxnSpPr>
          <p:nvPr/>
        </p:nvCxnSpPr>
        <p:spPr>
          <a:xfrm rot="5400000">
            <a:off x="1990725" y="4352925"/>
            <a:ext cx="514350" cy="381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257925" y="4124325"/>
            <a:ext cx="514350" cy="8382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first, 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(new) Process</a:t>
            </a:r>
          </a:p>
          <a:p>
            <a:pPr lvl="1"/>
            <a:r>
              <a:rPr lang="en-US" dirty="0" smtClean="0"/>
              <a:t>HW available by Monday</a:t>
            </a:r>
          </a:p>
          <a:p>
            <a:pPr lvl="1"/>
            <a:r>
              <a:rPr lang="en-US" dirty="0" smtClean="0"/>
              <a:t>Tue, we discuss in Class</a:t>
            </a:r>
          </a:p>
          <a:p>
            <a:pPr lvl="1"/>
            <a:r>
              <a:rPr lang="en-US" dirty="0" smtClean="0"/>
              <a:t>If any clarifications, we do so on Thu</a:t>
            </a:r>
          </a:p>
          <a:p>
            <a:r>
              <a:rPr lang="en-US" dirty="0" smtClean="0"/>
              <a:t>HW4??</a:t>
            </a:r>
          </a:p>
          <a:p>
            <a:pPr lvl="1"/>
            <a:r>
              <a:rPr lang="en-US" dirty="0" smtClean="0"/>
              <a:t>More design – coupling/cohesion/ class diagram/ design patterns….</a:t>
            </a:r>
          </a:p>
          <a:p>
            <a:pPr lvl="1"/>
            <a:r>
              <a:rPr lang="en-US" dirty="0" smtClean="0"/>
              <a:t>Extra credit???</a:t>
            </a:r>
          </a:p>
          <a:p>
            <a:pPr lvl="2"/>
            <a:r>
              <a:rPr lang="en-US" dirty="0" smtClean="0"/>
              <a:t>Take 4 points from HW4 – spread it to HW3, HW5, HW6, HW7</a:t>
            </a:r>
          </a:p>
          <a:p>
            <a:pPr lvl="2"/>
            <a:r>
              <a:rPr lang="en-US" dirty="0" smtClean="0"/>
              <a:t>Make due date flexible – until TG weekend</a:t>
            </a:r>
          </a:p>
        </p:txBody>
      </p:sp>
    </p:spTree>
    <p:extLst>
      <p:ext uri="{BB962C8B-B14F-4D97-AF65-F5344CB8AC3E}">
        <p14:creationId xmlns:p14="http://schemas.microsoft.com/office/powerpoint/2010/main" val="65848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Object-oriented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Identify data structures aligned with functions in requirements, break down recursively 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One class component per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data+function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package</a:t>
            </a:r>
          </a:p>
          <a:p>
            <a:pPr lvl="1"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Each component contains 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part of the </a:t>
            </a:r>
            <a:r>
              <a:rPr lang="en-US" dirty="0" err="1">
                <a:solidFill>
                  <a:srgbClr val="FE5F34"/>
                </a:solidFill>
                <a:latin typeface="Calibri" charset="0"/>
              </a:rPr>
              <a:t>data+fns</a:t>
            </a:r>
            <a:endParaRPr lang="en-US" dirty="0">
              <a:solidFill>
                <a:srgbClr val="FE5F34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OO decomposition essentially is the same as functional decomposition aligned with data decomposition</a:t>
            </a:r>
          </a:p>
          <a:p>
            <a:pPr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990600" y="2667000"/>
            <a:ext cx="7239000" cy="28956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16650" y="549751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Object-oriented decomposition</a:t>
            </a:r>
          </a:p>
        </p:txBody>
      </p:sp>
      <p:sp>
        <p:nvSpPr>
          <p:cNvPr id="29700" name="TextBox 29"/>
          <p:cNvSpPr txBox="1">
            <a:spLocks noChangeArrowheads="1"/>
          </p:cNvSpPr>
          <p:nvPr/>
        </p:nvSpPr>
        <p:spPr bwMode="auto">
          <a:xfrm>
            <a:off x="2057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9701" name="TextBox 30"/>
          <p:cNvSpPr txBox="1">
            <a:spLocks noChangeArrowheads="1"/>
          </p:cNvSpPr>
          <p:nvPr/>
        </p:nvSpPr>
        <p:spPr bwMode="auto">
          <a:xfrm>
            <a:off x="3962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9702" name="TextBox 31"/>
          <p:cNvSpPr txBox="1">
            <a:spLocks noChangeArrowheads="1"/>
          </p:cNvSpPr>
          <p:nvPr/>
        </p:nvSpPr>
        <p:spPr bwMode="auto">
          <a:xfrm>
            <a:off x="6400800" y="20685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29703" name="TextBox 32"/>
          <p:cNvSpPr txBox="1">
            <a:spLocks noChangeArrowheads="1"/>
          </p:cNvSpPr>
          <p:nvPr/>
        </p:nvSpPr>
        <p:spPr bwMode="auto">
          <a:xfrm>
            <a:off x="5257800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B</a:t>
            </a:r>
          </a:p>
        </p:txBody>
      </p:sp>
      <p:sp>
        <p:nvSpPr>
          <p:cNvPr id="29704" name="TextBox 33"/>
          <p:cNvSpPr txBox="1">
            <a:spLocks noChangeArrowheads="1"/>
          </p:cNvSpPr>
          <p:nvPr/>
        </p:nvSpPr>
        <p:spPr bwMode="auto">
          <a:xfrm>
            <a:off x="2286000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A</a:t>
            </a:r>
          </a:p>
        </p:txBody>
      </p:sp>
      <p:sp>
        <p:nvSpPr>
          <p:cNvPr id="29705" name="TextBox 34"/>
          <p:cNvSpPr txBox="1">
            <a:spLocks noChangeArrowheads="1"/>
          </p:cNvSpPr>
          <p:nvPr/>
        </p:nvSpPr>
        <p:spPr bwMode="auto">
          <a:xfrm>
            <a:off x="15240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C</a:t>
            </a:r>
          </a:p>
        </p:txBody>
      </p:sp>
      <p:sp>
        <p:nvSpPr>
          <p:cNvPr id="29706" name="TextBox 35"/>
          <p:cNvSpPr txBox="1">
            <a:spLocks noChangeArrowheads="1"/>
          </p:cNvSpPr>
          <p:nvPr/>
        </p:nvSpPr>
        <p:spPr bwMode="auto">
          <a:xfrm>
            <a:off x="3733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D</a:t>
            </a:r>
          </a:p>
        </p:txBody>
      </p:sp>
      <p:sp>
        <p:nvSpPr>
          <p:cNvPr id="29707" name="TextBox 36"/>
          <p:cNvSpPr txBox="1">
            <a:spLocks noChangeArrowheads="1"/>
          </p:cNvSpPr>
          <p:nvPr/>
        </p:nvSpPr>
        <p:spPr bwMode="auto">
          <a:xfrm>
            <a:off x="6019800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E</a:t>
            </a:r>
          </a:p>
        </p:txBody>
      </p:sp>
      <p:sp>
        <p:nvSpPr>
          <p:cNvPr id="29708" name="TextBox 37"/>
          <p:cNvSpPr txBox="1">
            <a:spLocks noChangeArrowheads="1"/>
          </p:cNvSpPr>
          <p:nvPr/>
        </p:nvSpPr>
        <p:spPr bwMode="auto">
          <a:xfrm>
            <a:off x="11430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F</a:t>
            </a:r>
          </a:p>
        </p:txBody>
      </p:sp>
      <p:sp>
        <p:nvSpPr>
          <p:cNvPr id="29709" name="TextBox 38"/>
          <p:cNvSpPr txBox="1">
            <a:spLocks noChangeArrowheads="1"/>
          </p:cNvSpPr>
          <p:nvPr/>
        </p:nvSpPr>
        <p:spPr bwMode="auto">
          <a:xfrm>
            <a:off x="32004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G</a:t>
            </a:r>
          </a:p>
        </p:txBody>
      </p:sp>
      <p:cxnSp>
        <p:nvCxnSpPr>
          <p:cNvPr id="40" name="Straight Arrow Connector 39"/>
          <p:cNvCxnSpPr>
            <a:stCxn id="29700" idx="2"/>
            <a:endCxn id="29704" idx="0"/>
          </p:cNvCxnSpPr>
          <p:nvPr/>
        </p:nvCxnSpPr>
        <p:spPr>
          <a:xfrm rot="16200000" flipH="1">
            <a:off x="2713832" y="2332831"/>
            <a:ext cx="533400" cy="4397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701" idx="2"/>
            <a:endCxn id="29704" idx="0"/>
          </p:cNvCxnSpPr>
          <p:nvPr/>
        </p:nvCxnSpPr>
        <p:spPr>
          <a:xfrm rot="5400000">
            <a:off x="3666332" y="1820068"/>
            <a:ext cx="533400" cy="14652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700" idx="2"/>
            <a:endCxn id="29703" idx="0"/>
          </p:cNvCxnSpPr>
          <p:nvPr/>
        </p:nvCxnSpPr>
        <p:spPr>
          <a:xfrm rot="16200000" flipH="1">
            <a:off x="4199732" y="846931"/>
            <a:ext cx="533400" cy="34115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702" idx="2"/>
            <a:endCxn id="29703" idx="0"/>
          </p:cNvCxnSpPr>
          <p:nvPr/>
        </p:nvCxnSpPr>
        <p:spPr>
          <a:xfrm rot="5400000">
            <a:off x="6447632" y="2162968"/>
            <a:ext cx="381000" cy="9318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704" idx="2"/>
            <a:endCxn id="29705" idx="0"/>
          </p:cNvCxnSpPr>
          <p:nvPr/>
        </p:nvCxnSpPr>
        <p:spPr>
          <a:xfrm rot="5400000">
            <a:off x="2486025" y="3171825"/>
            <a:ext cx="666750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704" idx="2"/>
            <a:endCxn id="29706" idx="0"/>
          </p:cNvCxnSpPr>
          <p:nvPr/>
        </p:nvCxnSpPr>
        <p:spPr>
          <a:xfrm rot="16200000" flipH="1">
            <a:off x="3590925" y="2828925"/>
            <a:ext cx="666750" cy="1447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703" idx="2"/>
            <a:endCxn id="29707" idx="0"/>
          </p:cNvCxnSpPr>
          <p:nvPr/>
        </p:nvCxnSpPr>
        <p:spPr>
          <a:xfrm rot="16200000" flipH="1">
            <a:off x="6219825" y="3171825"/>
            <a:ext cx="666750" cy="762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706" idx="2"/>
            <a:endCxn id="29709" idx="0"/>
          </p:cNvCxnSpPr>
          <p:nvPr/>
        </p:nvCxnSpPr>
        <p:spPr>
          <a:xfrm rot="5400000">
            <a:off x="4124325" y="4276725"/>
            <a:ext cx="514350" cy="5334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47"/>
          <p:cNvSpPr txBox="1">
            <a:spLocks noChangeArrowheads="1"/>
          </p:cNvSpPr>
          <p:nvPr/>
        </p:nvSpPr>
        <p:spPr bwMode="auto">
          <a:xfrm>
            <a:off x="51816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Class H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114800" y="3200400"/>
            <a:ext cx="723900" cy="71755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705" idx="2"/>
            <a:endCxn id="29708" idx="0"/>
          </p:cNvCxnSpPr>
          <p:nvPr/>
        </p:nvCxnSpPr>
        <p:spPr>
          <a:xfrm rot="5400000">
            <a:off x="1990725" y="4352925"/>
            <a:ext cx="514350" cy="3810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257925" y="4124325"/>
            <a:ext cx="514350" cy="8382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1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Process-oriented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Break requirements into steps, break steps into sub-steps recursively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One component per sub-step</a:t>
            </a:r>
          </a:p>
          <a:p>
            <a:pPr lvl="1"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Each sub-step completes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one part of a task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E.g.: one component to authenticate the user, another to display purchase info for editing, another to store the results away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76200" y="2405063"/>
            <a:ext cx="9104313" cy="3844925"/>
          </a:xfrm>
          <a:custGeom>
            <a:avLst/>
            <a:gdLst>
              <a:gd name="connsiteX0" fmla="*/ 2424224 w 8452884"/>
              <a:gd name="connsiteY0" fmla="*/ 0 h 3593805"/>
              <a:gd name="connsiteX1" fmla="*/ 7485321 w 8452884"/>
              <a:gd name="connsiteY1" fmla="*/ 21265 h 3593805"/>
              <a:gd name="connsiteX2" fmla="*/ 7942521 w 8452884"/>
              <a:gd name="connsiteY2" fmla="*/ 659219 h 3593805"/>
              <a:gd name="connsiteX3" fmla="*/ 8452884 w 8452884"/>
              <a:gd name="connsiteY3" fmla="*/ 1382233 h 3593805"/>
              <a:gd name="connsiteX4" fmla="*/ 8452884 w 8452884"/>
              <a:gd name="connsiteY4" fmla="*/ 3115340 h 3593805"/>
              <a:gd name="connsiteX5" fmla="*/ 7878726 w 8452884"/>
              <a:gd name="connsiteY5" fmla="*/ 3593805 h 3593805"/>
              <a:gd name="connsiteX6" fmla="*/ 489098 w 8452884"/>
              <a:gd name="connsiteY6" fmla="*/ 3583172 h 3593805"/>
              <a:gd name="connsiteX7" fmla="*/ 0 w 8452884"/>
              <a:gd name="connsiteY7" fmla="*/ 2977117 h 3593805"/>
              <a:gd name="connsiteX8" fmla="*/ 563526 w 8452884"/>
              <a:gd name="connsiteY8" fmla="*/ 2349796 h 3593805"/>
              <a:gd name="connsiteX9" fmla="*/ 1988289 w 8452884"/>
              <a:gd name="connsiteY9" fmla="*/ 2360428 h 3593805"/>
              <a:gd name="connsiteX10" fmla="*/ 1977656 w 8452884"/>
              <a:gd name="connsiteY10" fmla="*/ 1945758 h 3593805"/>
              <a:gd name="connsiteX11" fmla="*/ 63796 w 8452884"/>
              <a:gd name="connsiteY11" fmla="*/ 1892596 h 3593805"/>
              <a:gd name="connsiteX12" fmla="*/ 74428 w 8452884"/>
              <a:gd name="connsiteY12" fmla="*/ 1467293 h 3593805"/>
              <a:gd name="connsiteX13" fmla="*/ 861238 w 8452884"/>
              <a:gd name="connsiteY13" fmla="*/ 1127051 h 3593805"/>
              <a:gd name="connsiteX14" fmla="*/ 2083982 w 8452884"/>
              <a:gd name="connsiteY14" fmla="*/ 999461 h 3593805"/>
              <a:gd name="connsiteX15" fmla="*/ 946298 w 8452884"/>
              <a:gd name="connsiteY15" fmla="*/ 435935 h 3593805"/>
              <a:gd name="connsiteX16" fmla="*/ 2424224 w 8452884"/>
              <a:gd name="connsiteY16" fmla="*/ 0 h 3593805"/>
              <a:gd name="connsiteX0" fmla="*/ 2424224 w 8452884"/>
              <a:gd name="connsiteY0" fmla="*/ 0 h 3593805"/>
              <a:gd name="connsiteX1" fmla="*/ 7485321 w 8452884"/>
              <a:gd name="connsiteY1" fmla="*/ 21265 h 3593805"/>
              <a:gd name="connsiteX2" fmla="*/ 7942521 w 8452884"/>
              <a:gd name="connsiteY2" fmla="*/ 659219 h 3593805"/>
              <a:gd name="connsiteX3" fmla="*/ 8452884 w 8452884"/>
              <a:gd name="connsiteY3" fmla="*/ 1382233 h 3593805"/>
              <a:gd name="connsiteX4" fmla="*/ 8452884 w 8452884"/>
              <a:gd name="connsiteY4" fmla="*/ 3115340 h 3593805"/>
              <a:gd name="connsiteX5" fmla="*/ 7878726 w 8452884"/>
              <a:gd name="connsiteY5" fmla="*/ 3593805 h 3593805"/>
              <a:gd name="connsiteX6" fmla="*/ 489098 w 8452884"/>
              <a:gd name="connsiteY6" fmla="*/ 3583172 h 3593805"/>
              <a:gd name="connsiteX7" fmla="*/ 0 w 8452884"/>
              <a:gd name="connsiteY7" fmla="*/ 2977117 h 3593805"/>
              <a:gd name="connsiteX8" fmla="*/ 563526 w 8452884"/>
              <a:gd name="connsiteY8" fmla="*/ 2349796 h 3593805"/>
              <a:gd name="connsiteX9" fmla="*/ 1988289 w 8452884"/>
              <a:gd name="connsiteY9" fmla="*/ 2360428 h 3593805"/>
              <a:gd name="connsiteX10" fmla="*/ 1977656 w 8452884"/>
              <a:gd name="connsiteY10" fmla="*/ 1945758 h 3593805"/>
              <a:gd name="connsiteX11" fmla="*/ 63796 w 8452884"/>
              <a:gd name="connsiteY11" fmla="*/ 1892596 h 3593805"/>
              <a:gd name="connsiteX12" fmla="*/ 74428 w 8452884"/>
              <a:gd name="connsiteY12" fmla="*/ 1467293 h 3593805"/>
              <a:gd name="connsiteX13" fmla="*/ 861238 w 8452884"/>
              <a:gd name="connsiteY13" fmla="*/ 1127051 h 3593805"/>
              <a:gd name="connsiteX14" fmla="*/ 2083982 w 8452884"/>
              <a:gd name="connsiteY14" fmla="*/ 999461 h 3593805"/>
              <a:gd name="connsiteX15" fmla="*/ 946298 w 8452884"/>
              <a:gd name="connsiteY15" fmla="*/ 435935 h 3593805"/>
              <a:gd name="connsiteX16" fmla="*/ 2424224 w 8452884"/>
              <a:gd name="connsiteY16" fmla="*/ 0 h 3593805"/>
              <a:gd name="connsiteX0" fmla="*/ 2424224 w 8452884"/>
              <a:gd name="connsiteY0" fmla="*/ 0 h 3593805"/>
              <a:gd name="connsiteX1" fmla="*/ 7485321 w 8452884"/>
              <a:gd name="connsiteY1" fmla="*/ 21265 h 3593805"/>
              <a:gd name="connsiteX2" fmla="*/ 7942521 w 8452884"/>
              <a:gd name="connsiteY2" fmla="*/ 659219 h 3593805"/>
              <a:gd name="connsiteX3" fmla="*/ 8452884 w 8452884"/>
              <a:gd name="connsiteY3" fmla="*/ 1382233 h 3593805"/>
              <a:gd name="connsiteX4" fmla="*/ 8452884 w 8452884"/>
              <a:gd name="connsiteY4" fmla="*/ 3115340 h 3593805"/>
              <a:gd name="connsiteX5" fmla="*/ 7878726 w 8452884"/>
              <a:gd name="connsiteY5" fmla="*/ 3593805 h 3593805"/>
              <a:gd name="connsiteX6" fmla="*/ 489098 w 8452884"/>
              <a:gd name="connsiteY6" fmla="*/ 3583172 h 3593805"/>
              <a:gd name="connsiteX7" fmla="*/ 0 w 8452884"/>
              <a:gd name="connsiteY7" fmla="*/ 2977117 h 3593805"/>
              <a:gd name="connsiteX8" fmla="*/ 563526 w 8452884"/>
              <a:gd name="connsiteY8" fmla="*/ 2349796 h 3593805"/>
              <a:gd name="connsiteX9" fmla="*/ 1988289 w 8452884"/>
              <a:gd name="connsiteY9" fmla="*/ 2360428 h 3593805"/>
              <a:gd name="connsiteX10" fmla="*/ 1977656 w 8452884"/>
              <a:gd name="connsiteY10" fmla="*/ 1945758 h 3593805"/>
              <a:gd name="connsiteX11" fmla="*/ 63796 w 8452884"/>
              <a:gd name="connsiteY11" fmla="*/ 1892596 h 3593805"/>
              <a:gd name="connsiteX12" fmla="*/ 74428 w 8452884"/>
              <a:gd name="connsiteY12" fmla="*/ 1467293 h 3593805"/>
              <a:gd name="connsiteX13" fmla="*/ 861238 w 8452884"/>
              <a:gd name="connsiteY13" fmla="*/ 1127051 h 3593805"/>
              <a:gd name="connsiteX14" fmla="*/ 2083982 w 8452884"/>
              <a:gd name="connsiteY14" fmla="*/ 999461 h 3593805"/>
              <a:gd name="connsiteX15" fmla="*/ 946298 w 8452884"/>
              <a:gd name="connsiteY15" fmla="*/ 435935 h 3593805"/>
              <a:gd name="connsiteX16" fmla="*/ 2424224 w 8452884"/>
              <a:gd name="connsiteY16" fmla="*/ 0 h 3593805"/>
              <a:gd name="connsiteX0" fmla="*/ 2424224 w 8452884"/>
              <a:gd name="connsiteY0" fmla="*/ 0 h 3593805"/>
              <a:gd name="connsiteX1" fmla="*/ 7485321 w 8452884"/>
              <a:gd name="connsiteY1" fmla="*/ 21265 h 3593805"/>
              <a:gd name="connsiteX2" fmla="*/ 7942521 w 8452884"/>
              <a:gd name="connsiteY2" fmla="*/ 659219 h 3593805"/>
              <a:gd name="connsiteX3" fmla="*/ 8452884 w 8452884"/>
              <a:gd name="connsiteY3" fmla="*/ 1382233 h 3593805"/>
              <a:gd name="connsiteX4" fmla="*/ 8452884 w 8452884"/>
              <a:gd name="connsiteY4" fmla="*/ 3115340 h 3593805"/>
              <a:gd name="connsiteX5" fmla="*/ 7878726 w 8452884"/>
              <a:gd name="connsiteY5" fmla="*/ 3593805 h 3593805"/>
              <a:gd name="connsiteX6" fmla="*/ 489098 w 8452884"/>
              <a:gd name="connsiteY6" fmla="*/ 3583172 h 3593805"/>
              <a:gd name="connsiteX7" fmla="*/ 0 w 8452884"/>
              <a:gd name="connsiteY7" fmla="*/ 2977117 h 3593805"/>
              <a:gd name="connsiteX8" fmla="*/ 563526 w 8452884"/>
              <a:gd name="connsiteY8" fmla="*/ 2349796 h 3593805"/>
              <a:gd name="connsiteX9" fmla="*/ 1988289 w 8452884"/>
              <a:gd name="connsiteY9" fmla="*/ 2360428 h 3593805"/>
              <a:gd name="connsiteX10" fmla="*/ 1977656 w 8452884"/>
              <a:gd name="connsiteY10" fmla="*/ 1945758 h 3593805"/>
              <a:gd name="connsiteX11" fmla="*/ 63796 w 8452884"/>
              <a:gd name="connsiteY11" fmla="*/ 1892596 h 3593805"/>
              <a:gd name="connsiteX12" fmla="*/ 74428 w 8452884"/>
              <a:gd name="connsiteY12" fmla="*/ 1467293 h 3593805"/>
              <a:gd name="connsiteX13" fmla="*/ 861238 w 8452884"/>
              <a:gd name="connsiteY13" fmla="*/ 1127051 h 3593805"/>
              <a:gd name="connsiteX14" fmla="*/ 2083982 w 8452884"/>
              <a:gd name="connsiteY14" fmla="*/ 999461 h 3593805"/>
              <a:gd name="connsiteX15" fmla="*/ 946298 w 8452884"/>
              <a:gd name="connsiteY15" fmla="*/ 435935 h 3593805"/>
              <a:gd name="connsiteX16" fmla="*/ 2424224 w 8452884"/>
              <a:gd name="connsiteY16" fmla="*/ 0 h 3593805"/>
              <a:gd name="connsiteX0" fmla="*/ 2424224 w 8452884"/>
              <a:gd name="connsiteY0" fmla="*/ 0 h 3593805"/>
              <a:gd name="connsiteX1" fmla="*/ 7485321 w 8452884"/>
              <a:gd name="connsiteY1" fmla="*/ 21265 h 3593805"/>
              <a:gd name="connsiteX2" fmla="*/ 7942521 w 8452884"/>
              <a:gd name="connsiteY2" fmla="*/ 659219 h 3593805"/>
              <a:gd name="connsiteX3" fmla="*/ 8452884 w 8452884"/>
              <a:gd name="connsiteY3" fmla="*/ 1382233 h 3593805"/>
              <a:gd name="connsiteX4" fmla="*/ 8452884 w 8452884"/>
              <a:gd name="connsiteY4" fmla="*/ 3115340 h 3593805"/>
              <a:gd name="connsiteX5" fmla="*/ 7878726 w 8452884"/>
              <a:gd name="connsiteY5" fmla="*/ 3593805 h 3593805"/>
              <a:gd name="connsiteX6" fmla="*/ 489098 w 8452884"/>
              <a:gd name="connsiteY6" fmla="*/ 3583172 h 3593805"/>
              <a:gd name="connsiteX7" fmla="*/ 0 w 8452884"/>
              <a:gd name="connsiteY7" fmla="*/ 2977117 h 3593805"/>
              <a:gd name="connsiteX8" fmla="*/ 563526 w 8452884"/>
              <a:gd name="connsiteY8" fmla="*/ 2349796 h 3593805"/>
              <a:gd name="connsiteX9" fmla="*/ 1988289 w 8452884"/>
              <a:gd name="connsiteY9" fmla="*/ 2360428 h 3593805"/>
              <a:gd name="connsiteX10" fmla="*/ 1977656 w 8452884"/>
              <a:gd name="connsiteY10" fmla="*/ 1945758 h 3593805"/>
              <a:gd name="connsiteX11" fmla="*/ 63796 w 8452884"/>
              <a:gd name="connsiteY11" fmla="*/ 1892596 h 3593805"/>
              <a:gd name="connsiteX12" fmla="*/ 74428 w 8452884"/>
              <a:gd name="connsiteY12" fmla="*/ 1467293 h 3593805"/>
              <a:gd name="connsiteX13" fmla="*/ 861238 w 8452884"/>
              <a:gd name="connsiteY13" fmla="*/ 1127051 h 3593805"/>
              <a:gd name="connsiteX14" fmla="*/ 2083982 w 8452884"/>
              <a:gd name="connsiteY14" fmla="*/ 999461 h 3593805"/>
              <a:gd name="connsiteX15" fmla="*/ 946298 w 8452884"/>
              <a:gd name="connsiteY15" fmla="*/ 435935 h 3593805"/>
              <a:gd name="connsiteX16" fmla="*/ 2424224 w 8452884"/>
              <a:gd name="connsiteY16" fmla="*/ 0 h 3593805"/>
              <a:gd name="connsiteX0" fmla="*/ 2677633 w 8706293"/>
              <a:gd name="connsiteY0" fmla="*/ 0 h 3593805"/>
              <a:gd name="connsiteX1" fmla="*/ 7738730 w 8706293"/>
              <a:gd name="connsiteY1" fmla="*/ 21265 h 3593805"/>
              <a:gd name="connsiteX2" fmla="*/ 8195930 w 8706293"/>
              <a:gd name="connsiteY2" fmla="*/ 659219 h 3593805"/>
              <a:gd name="connsiteX3" fmla="*/ 8706293 w 8706293"/>
              <a:gd name="connsiteY3" fmla="*/ 1382233 h 3593805"/>
              <a:gd name="connsiteX4" fmla="*/ 8706293 w 8706293"/>
              <a:gd name="connsiteY4" fmla="*/ 3115340 h 3593805"/>
              <a:gd name="connsiteX5" fmla="*/ 8132135 w 8706293"/>
              <a:gd name="connsiteY5" fmla="*/ 3593805 h 3593805"/>
              <a:gd name="connsiteX6" fmla="*/ 742507 w 8706293"/>
              <a:gd name="connsiteY6" fmla="*/ 3583172 h 3593805"/>
              <a:gd name="connsiteX7" fmla="*/ 253409 w 8706293"/>
              <a:gd name="connsiteY7" fmla="*/ 2977117 h 3593805"/>
              <a:gd name="connsiteX8" fmla="*/ 816935 w 8706293"/>
              <a:gd name="connsiteY8" fmla="*/ 2349796 h 3593805"/>
              <a:gd name="connsiteX9" fmla="*/ 2241698 w 8706293"/>
              <a:gd name="connsiteY9" fmla="*/ 2360428 h 3593805"/>
              <a:gd name="connsiteX10" fmla="*/ 2231065 w 8706293"/>
              <a:gd name="connsiteY10" fmla="*/ 1945758 h 3593805"/>
              <a:gd name="connsiteX11" fmla="*/ 317205 w 8706293"/>
              <a:gd name="connsiteY11" fmla="*/ 1892596 h 3593805"/>
              <a:gd name="connsiteX12" fmla="*/ 327837 w 8706293"/>
              <a:gd name="connsiteY12" fmla="*/ 1467293 h 3593805"/>
              <a:gd name="connsiteX13" fmla="*/ 1114647 w 8706293"/>
              <a:gd name="connsiteY13" fmla="*/ 1127051 h 3593805"/>
              <a:gd name="connsiteX14" fmla="*/ 2337391 w 8706293"/>
              <a:gd name="connsiteY14" fmla="*/ 999461 h 3593805"/>
              <a:gd name="connsiteX15" fmla="*/ 1199707 w 8706293"/>
              <a:gd name="connsiteY15" fmla="*/ 435935 h 3593805"/>
              <a:gd name="connsiteX16" fmla="*/ 2677633 w 8706293"/>
              <a:gd name="connsiteY16" fmla="*/ 0 h 3593805"/>
              <a:gd name="connsiteX0" fmla="*/ 2677633 w 8706293"/>
              <a:gd name="connsiteY0" fmla="*/ 0 h 3593805"/>
              <a:gd name="connsiteX1" fmla="*/ 7738730 w 8706293"/>
              <a:gd name="connsiteY1" fmla="*/ 21265 h 3593805"/>
              <a:gd name="connsiteX2" fmla="*/ 8195930 w 8706293"/>
              <a:gd name="connsiteY2" fmla="*/ 659219 h 3593805"/>
              <a:gd name="connsiteX3" fmla="*/ 8706293 w 8706293"/>
              <a:gd name="connsiteY3" fmla="*/ 1382233 h 3593805"/>
              <a:gd name="connsiteX4" fmla="*/ 8706293 w 8706293"/>
              <a:gd name="connsiteY4" fmla="*/ 3115340 h 3593805"/>
              <a:gd name="connsiteX5" fmla="*/ 8132135 w 8706293"/>
              <a:gd name="connsiteY5" fmla="*/ 3593805 h 3593805"/>
              <a:gd name="connsiteX6" fmla="*/ 742507 w 8706293"/>
              <a:gd name="connsiteY6" fmla="*/ 3583172 h 3593805"/>
              <a:gd name="connsiteX7" fmla="*/ 253409 w 8706293"/>
              <a:gd name="connsiteY7" fmla="*/ 2977117 h 3593805"/>
              <a:gd name="connsiteX8" fmla="*/ 816935 w 8706293"/>
              <a:gd name="connsiteY8" fmla="*/ 2349796 h 3593805"/>
              <a:gd name="connsiteX9" fmla="*/ 2241698 w 8706293"/>
              <a:gd name="connsiteY9" fmla="*/ 2360428 h 3593805"/>
              <a:gd name="connsiteX10" fmla="*/ 2231065 w 8706293"/>
              <a:gd name="connsiteY10" fmla="*/ 1945758 h 3593805"/>
              <a:gd name="connsiteX11" fmla="*/ 317205 w 8706293"/>
              <a:gd name="connsiteY11" fmla="*/ 1892596 h 3593805"/>
              <a:gd name="connsiteX12" fmla="*/ 327837 w 8706293"/>
              <a:gd name="connsiteY12" fmla="*/ 1467293 h 3593805"/>
              <a:gd name="connsiteX13" fmla="*/ 1114647 w 8706293"/>
              <a:gd name="connsiteY13" fmla="*/ 1127051 h 3593805"/>
              <a:gd name="connsiteX14" fmla="*/ 2337391 w 8706293"/>
              <a:gd name="connsiteY14" fmla="*/ 999461 h 3593805"/>
              <a:gd name="connsiteX15" fmla="*/ 1199707 w 8706293"/>
              <a:gd name="connsiteY15" fmla="*/ 435935 h 3593805"/>
              <a:gd name="connsiteX16" fmla="*/ 2677633 w 8706293"/>
              <a:gd name="connsiteY16" fmla="*/ 0 h 3593805"/>
              <a:gd name="connsiteX0" fmla="*/ 2677633 w 8706293"/>
              <a:gd name="connsiteY0" fmla="*/ 0 h 3593805"/>
              <a:gd name="connsiteX1" fmla="*/ 7738730 w 8706293"/>
              <a:gd name="connsiteY1" fmla="*/ 21265 h 3593805"/>
              <a:gd name="connsiteX2" fmla="*/ 8195930 w 8706293"/>
              <a:gd name="connsiteY2" fmla="*/ 659219 h 3593805"/>
              <a:gd name="connsiteX3" fmla="*/ 8706293 w 8706293"/>
              <a:gd name="connsiteY3" fmla="*/ 1382233 h 3593805"/>
              <a:gd name="connsiteX4" fmla="*/ 8706293 w 8706293"/>
              <a:gd name="connsiteY4" fmla="*/ 3115340 h 3593805"/>
              <a:gd name="connsiteX5" fmla="*/ 8132135 w 8706293"/>
              <a:gd name="connsiteY5" fmla="*/ 3593805 h 3593805"/>
              <a:gd name="connsiteX6" fmla="*/ 742507 w 8706293"/>
              <a:gd name="connsiteY6" fmla="*/ 3583172 h 3593805"/>
              <a:gd name="connsiteX7" fmla="*/ 253409 w 8706293"/>
              <a:gd name="connsiteY7" fmla="*/ 2977117 h 3593805"/>
              <a:gd name="connsiteX8" fmla="*/ 816935 w 8706293"/>
              <a:gd name="connsiteY8" fmla="*/ 2349796 h 3593805"/>
              <a:gd name="connsiteX9" fmla="*/ 2241698 w 8706293"/>
              <a:gd name="connsiteY9" fmla="*/ 2360428 h 3593805"/>
              <a:gd name="connsiteX10" fmla="*/ 2231065 w 8706293"/>
              <a:gd name="connsiteY10" fmla="*/ 1945758 h 3593805"/>
              <a:gd name="connsiteX11" fmla="*/ 317205 w 8706293"/>
              <a:gd name="connsiteY11" fmla="*/ 1892596 h 3593805"/>
              <a:gd name="connsiteX12" fmla="*/ 327837 w 8706293"/>
              <a:gd name="connsiteY12" fmla="*/ 1467293 h 3593805"/>
              <a:gd name="connsiteX13" fmla="*/ 1114647 w 8706293"/>
              <a:gd name="connsiteY13" fmla="*/ 1127051 h 3593805"/>
              <a:gd name="connsiteX14" fmla="*/ 2337391 w 8706293"/>
              <a:gd name="connsiteY14" fmla="*/ 999461 h 3593805"/>
              <a:gd name="connsiteX15" fmla="*/ 1199707 w 8706293"/>
              <a:gd name="connsiteY15" fmla="*/ 435935 h 3593805"/>
              <a:gd name="connsiteX16" fmla="*/ 2677633 w 8706293"/>
              <a:gd name="connsiteY16" fmla="*/ 0 h 3593805"/>
              <a:gd name="connsiteX0" fmla="*/ 2677633 w 8706293"/>
              <a:gd name="connsiteY0" fmla="*/ 0 h 3593805"/>
              <a:gd name="connsiteX1" fmla="*/ 7738730 w 8706293"/>
              <a:gd name="connsiteY1" fmla="*/ 21265 h 3593805"/>
              <a:gd name="connsiteX2" fmla="*/ 8195930 w 8706293"/>
              <a:gd name="connsiteY2" fmla="*/ 659219 h 3593805"/>
              <a:gd name="connsiteX3" fmla="*/ 8706293 w 8706293"/>
              <a:gd name="connsiteY3" fmla="*/ 1382233 h 3593805"/>
              <a:gd name="connsiteX4" fmla="*/ 8706293 w 8706293"/>
              <a:gd name="connsiteY4" fmla="*/ 3115340 h 3593805"/>
              <a:gd name="connsiteX5" fmla="*/ 8132135 w 8706293"/>
              <a:gd name="connsiteY5" fmla="*/ 3593805 h 3593805"/>
              <a:gd name="connsiteX6" fmla="*/ 742507 w 8706293"/>
              <a:gd name="connsiteY6" fmla="*/ 3583172 h 3593805"/>
              <a:gd name="connsiteX7" fmla="*/ 253409 w 8706293"/>
              <a:gd name="connsiteY7" fmla="*/ 2977117 h 3593805"/>
              <a:gd name="connsiteX8" fmla="*/ 816935 w 8706293"/>
              <a:gd name="connsiteY8" fmla="*/ 2349796 h 3593805"/>
              <a:gd name="connsiteX9" fmla="*/ 2241698 w 8706293"/>
              <a:gd name="connsiteY9" fmla="*/ 2360428 h 3593805"/>
              <a:gd name="connsiteX10" fmla="*/ 2231065 w 8706293"/>
              <a:gd name="connsiteY10" fmla="*/ 1945758 h 3593805"/>
              <a:gd name="connsiteX11" fmla="*/ 317205 w 8706293"/>
              <a:gd name="connsiteY11" fmla="*/ 1892596 h 3593805"/>
              <a:gd name="connsiteX12" fmla="*/ 327837 w 8706293"/>
              <a:gd name="connsiteY12" fmla="*/ 1467293 h 3593805"/>
              <a:gd name="connsiteX13" fmla="*/ 1114647 w 8706293"/>
              <a:gd name="connsiteY13" fmla="*/ 1127051 h 3593805"/>
              <a:gd name="connsiteX14" fmla="*/ 2337391 w 8706293"/>
              <a:gd name="connsiteY14" fmla="*/ 999461 h 3593805"/>
              <a:gd name="connsiteX15" fmla="*/ 1199707 w 8706293"/>
              <a:gd name="connsiteY15" fmla="*/ 435935 h 3593805"/>
              <a:gd name="connsiteX16" fmla="*/ 2677633 w 8706293"/>
              <a:gd name="connsiteY16" fmla="*/ 0 h 3593805"/>
              <a:gd name="connsiteX0" fmla="*/ 2677633 w 8706293"/>
              <a:gd name="connsiteY0" fmla="*/ 0 h 3593805"/>
              <a:gd name="connsiteX1" fmla="*/ 7738730 w 8706293"/>
              <a:gd name="connsiteY1" fmla="*/ 21265 h 3593805"/>
              <a:gd name="connsiteX2" fmla="*/ 8195930 w 8706293"/>
              <a:gd name="connsiteY2" fmla="*/ 659219 h 3593805"/>
              <a:gd name="connsiteX3" fmla="*/ 8706293 w 8706293"/>
              <a:gd name="connsiteY3" fmla="*/ 1382233 h 3593805"/>
              <a:gd name="connsiteX4" fmla="*/ 8706293 w 8706293"/>
              <a:gd name="connsiteY4" fmla="*/ 3115340 h 3593805"/>
              <a:gd name="connsiteX5" fmla="*/ 8132135 w 8706293"/>
              <a:gd name="connsiteY5" fmla="*/ 3593805 h 3593805"/>
              <a:gd name="connsiteX6" fmla="*/ 742507 w 8706293"/>
              <a:gd name="connsiteY6" fmla="*/ 3583172 h 3593805"/>
              <a:gd name="connsiteX7" fmla="*/ 253409 w 8706293"/>
              <a:gd name="connsiteY7" fmla="*/ 2977117 h 3593805"/>
              <a:gd name="connsiteX8" fmla="*/ 816935 w 8706293"/>
              <a:gd name="connsiteY8" fmla="*/ 2349796 h 3593805"/>
              <a:gd name="connsiteX9" fmla="*/ 2241698 w 8706293"/>
              <a:gd name="connsiteY9" fmla="*/ 2360428 h 3593805"/>
              <a:gd name="connsiteX10" fmla="*/ 2231065 w 8706293"/>
              <a:gd name="connsiteY10" fmla="*/ 1945758 h 3593805"/>
              <a:gd name="connsiteX11" fmla="*/ 317205 w 8706293"/>
              <a:gd name="connsiteY11" fmla="*/ 1892596 h 3593805"/>
              <a:gd name="connsiteX12" fmla="*/ 327837 w 8706293"/>
              <a:gd name="connsiteY12" fmla="*/ 1467293 h 3593805"/>
              <a:gd name="connsiteX13" fmla="*/ 1114647 w 8706293"/>
              <a:gd name="connsiteY13" fmla="*/ 1127051 h 3593805"/>
              <a:gd name="connsiteX14" fmla="*/ 2337391 w 8706293"/>
              <a:gd name="connsiteY14" fmla="*/ 999461 h 3593805"/>
              <a:gd name="connsiteX15" fmla="*/ 1199707 w 8706293"/>
              <a:gd name="connsiteY15" fmla="*/ 435935 h 3593805"/>
              <a:gd name="connsiteX16" fmla="*/ 2677633 w 8706293"/>
              <a:gd name="connsiteY16" fmla="*/ 0 h 3593805"/>
              <a:gd name="connsiteX0" fmla="*/ 3248247 w 9276907"/>
              <a:gd name="connsiteY0" fmla="*/ 0 h 3593805"/>
              <a:gd name="connsiteX1" fmla="*/ 8309344 w 9276907"/>
              <a:gd name="connsiteY1" fmla="*/ 21265 h 3593805"/>
              <a:gd name="connsiteX2" fmla="*/ 8766544 w 9276907"/>
              <a:gd name="connsiteY2" fmla="*/ 659219 h 3593805"/>
              <a:gd name="connsiteX3" fmla="*/ 9276907 w 9276907"/>
              <a:gd name="connsiteY3" fmla="*/ 1382233 h 3593805"/>
              <a:gd name="connsiteX4" fmla="*/ 9276907 w 9276907"/>
              <a:gd name="connsiteY4" fmla="*/ 3115340 h 3593805"/>
              <a:gd name="connsiteX5" fmla="*/ 8702749 w 9276907"/>
              <a:gd name="connsiteY5" fmla="*/ 3593805 h 3593805"/>
              <a:gd name="connsiteX6" fmla="*/ 1313121 w 9276907"/>
              <a:gd name="connsiteY6" fmla="*/ 3583172 h 3593805"/>
              <a:gd name="connsiteX7" fmla="*/ 824023 w 9276907"/>
              <a:gd name="connsiteY7" fmla="*/ 2977117 h 3593805"/>
              <a:gd name="connsiteX8" fmla="*/ 1387549 w 9276907"/>
              <a:gd name="connsiteY8" fmla="*/ 2349796 h 3593805"/>
              <a:gd name="connsiteX9" fmla="*/ 2812312 w 9276907"/>
              <a:gd name="connsiteY9" fmla="*/ 2360428 h 3593805"/>
              <a:gd name="connsiteX10" fmla="*/ 2801679 w 9276907"/>
              <a:gd name="connsiteY10" fmla="*/ 1945758 h 3593805"/>
              <a:gd name="connsiteX11" fmla="*/ 887819 w 9276907"/>
              <a:gd name="connsiteY11" fmla="*/ 1892596 h 3593805"/>
              <a:gd name="connsiteX12" fmla="*/ 898451 w 9276907"/>
              <a:gd name="connsiteY12" fmla="*/ 1467293 h 3593805"/>
              <a:gd name="connsiteX13" fmla="*/ 1685261 w 9276907"/>
              <a:gd name="connsiteY13" fmla="*/ 1127051 h 3593805"/>
              <a:gd name="connsiteX14" fmla="*/ 2908005 w 9276907"/>
              <a:gd name="connsiteY14" fmla="*/ 999461 h 3593805"/>
              <a:gd name="connsiteX15" fmla="*/ 1770321 w 9276907"/>
              <a:gd name="connsiteY15" fmla="*/ 435935 h 3593805"/>
              <a:gd name="connsiteX16" fmla="*/ 3248247 w 9276907"/>
              <a:gd name="connsiteY16" fmla="*/ 0 h 3593805"/>
              <a:gd name="connsiteX0" fmla="*/ 3248247 w 9276907"/>
              <a:gd name="connsiteY0" fmla="*/ 0 h 3685953"/>
              <a:gd name="connsiteX1" fmla="*/ 8309344 w 9276907"/>
              <a:gd name="connsiteY1" fmla="*/ 21265 h 3685953"/>
              <a:gd name="connsiteX2" fmla="*/ 8766544 w 9276907"/>
              <a:gd name="connsiteY2" fmla="*/ 659219 h 3685953"/>
              <a:gd name="connsiteX3" fmla="*/ 9276907 w 9276907"/>
              <a:gd name="connsiteY3" fmla="*/ 1382233 h 3685953"/>
              <a:gd name="connsiteX4" fmla="*/ 9276907 w 9276907"/>
              <a:gd name="connsiteY4" fmla="*/ 3115340 h 3685953"/>
              <a:gd name="connsiteX5" fmla="*/ 8702749 w 9276907"/>
              <a:gd name="connsiteY5" fmla="*/ 3593805 h 3685953"/>
              <a:gd name="connsiteX6" fmla="*/ 1313121 w 9276907"/>
              <a:gd name="connsiteY6" fmla="*/ 3583172 h 3685953"/>
              <a:gd name="connsiteX7" fmla="*/ 824023 w 9276907"/>
              <a:gd name="connsiteY7" fmla="*/ 2977117 h 3685953"/>
              <a:gd name="connsiteX8" fmla="*/ 1387549 w 9276907"/>
              <a:gd name="connsiteY8" fmla="*/ 2349796 h 3685953"/>
              <a:gd name="connsiteX9" fmla="*/ 2812312 w 9276907"/>
              <a:gd name="connsiteY9" fmla="*/ 2360428 h 3685953"/>
              <a:gd name="connsiteX10" fmla="*/ 2801679 w 9276907"/>
              <a:gd name="connsiteY10" fmla="*/ 1945758 h 3685953"/>
              <a:gd name="connsiteX11" fmla="*/ 887819 w 9276907"/>
              <a:gd name="connsiteY11" fmla="*/ 1892596 h 3685953"/>
              <a:gd name="connsiteX12" fmla="*/ 898451 w 9276907"/>
              <a:gd name="connsiteY12" fmla="*/ 1467293 h 3685953"/>
              <a:gd name="connsiteX13" fmla="*/ 1685261 w 9276907"/>
              <a:gd name="connsiteY13" fmla="*/ 1127051 h 3685953"/>
              <a:gd name="connsiteX14" fmla="*/ 2908005 w 9276907"/>
              <a:gd name="connsiteY14" fmla="*/ 999461 h 3685953"/>
              <a:gd name="connsiteX15" fmla="*/ 1770321 w 9276907"/>
              <a:gd name="connsiteY15" fmla="*/ 435935 h 3685953"/>
              <a:gd name="connsiteX16" fmla="*/ 3248247 w 9276907"/>
              <a:gd name="connsiteY16" fmla="*/ 0 h 3685953"/>
              <a:gd name="connsiteX0" fmla="*/ 3248247 w 10030047"/>
              <a:gd name="connsiteY0" fmla="*/ 0 h 3685953"/>
              <a:gd name="connsiteX1" fmla="*/ 8309344 w 10030047"/>
              <a:gd name="connsiteY1" fmla="*/ 21265 h 3685953"/>
              <a:gd name="connsiteX2" fmla="*/ 8766544 w 10030047"/>
              <a:gd name="connsiteY2" fmla="*/ 659219 h 3685953"/>
              <a:gd name="connsiteX3" fmla="*/ 9276907 w 10030047"/>
              <a:gd name="connsiteY3" fmla="*/ 1382233 h 3685953"/>
              <a:gd name="connsiteX4" fmla="*/ 9276907 w 10030047"/>
              <a:gd name="connsiteY4" fmla="*/ 3115340 h 3685953"/>
              <a:gd name="connsiteX5" fmla="*/ 8702749 w 10030047"/>
              <a:gd name="connsiteY5" fmla="*/ 3593805 h 3685953"/>
              <a:gd name="connsiteX6" fmla="*/ 1313121 w 10030047"/>
              <a:gd name="connsiteY6" fmla="*/ 3583172 h 3685953"/>
              <a:gd name="connsiteX7" fmla="*/ 824023 w 10030047"/>
              <a:gd name="connsiteY7" fmla="*/ 2977117 h 3685953"/>
              <a:gd name="connsiteX8" fmla="*/ 1387549 w 10030047"/>
              <a:gd name="connsiteY8" fmla="*/ 2349796 h 3685953"/>
              <a:gd name="connsiteX9" fmla="*/ 2812312 w 10030047"/>
              <a:gd name="connsiteY9" fmla="*/ 2360428 h 3685953"/>
              <a:gd name="connsiteX10" fmla="*/ 2801679 w 10030047"/>
              <a:gd name="connsiteY10" fmla="*/ 1945758 h 3685953"/>
              <a:gd name="connsiteX11" fmla="*/ 887819 w 10030047"/>
              <a:gd name="connsiteY11" fmla="*/ 1892596 h 3685953"/>
              <a:gd name="connsiteX12" fmla="*/ 898451 w 10030047"/>
              <a:gd name="connsiteY12" fmla="*/ 1467293 h 3685953"/>
              <a:gd name="connsiteX13" fmla="*/ 1685261 w 10030047"/>
              <a:gd name="connsiteY13" fmla="*/ 1127051 h 3685953"/>
              <a:gd name="connsiteX14" fmla="*/ 2908005 w 10030047"/>
              <a:gd name="connsiteY14" fmla="*/ 999461 h 3685953"/>
              <a:gd name="connsiteX15" fmla="*/ 1770321 w 10030047"/>
              <a:gd name="connsiteY15" fmla="*/ 435935 h 3685953"/>
              <a:gd name="connsiteX16" fmla="*/ 3248247 w 10030047"/>
              <a:gd name="connsiteY16" fmla="*/ 0 h 3685953"/>
              <a:gd name="connsiteX0" fmla="*/ 3248247 w 10030047"/>
              <a:gd name="connsiteY0" fmla="*/ 0 h 3685953"/>
              <a:gd name="connsiteX1" fmla="*/ 8309344 w 10030047"/>
              <a:gd name="connsiteY1" fmla="*/ 21265 h 3685953"/>
              <a:gd name="connsiteX2" fmla="*/ 8766544 w 10030047"/>
              <a:gd name="connsiteY2" fmla="*/ 659219 h 3685953"/>
              <a:gd name="connsiteX3" fmla="*/ 9276907 w 10030047"/>
              <a:gd name="connsiteY3" fmla="*/ 1382233 h 3685953"/>
              <a:gd name="connsiteX4" fmla="*/ 9276907 w 10030047"/>
              <a:gd name="connsiteY4" fmla="*/ 3115340 h 3685953"/>
              <a:gd name="connsiteX5" fmla="*/ 8702749 w 10030047"/>
              <a:gd name="connsiteY5" fmla="*/ 3593805 h 3685953"/>
              <a:gd name="connsiteX6" fmla="*/ 1313121 w 10030047"/>
              <a:gd name="connsiteY6" fmla="*/ 3583172 h 3685953"/>
              <a:gd name="connsiteX7" fmla="*/ 824023 w 10030047"/>
              <a:gd name="connsiteY7" fmla="*/ 2977117 h 3685953"/>
              <a:gd name="connsiteX8" fmla="*/ 1387549 w 10030047"/>
              <a:gd name="connsiteY8" fmla="*/ 2349796 h 3685953"/>
              <a:gd name="connsiteX9" fmla="*/ 2812312 w 10030047"/>
              <a:gd name="connsiteY9" fmla="*/ 2360428 h 3685953"/>
              <a:gd name="connsiteX10" fmla="*/ 2801679 w 10030047"/>
              <a:gd name="connsiteY10" fmla="*/ 1945758 h 3685953"/>
              <a:gd name="connsiteX11" fmla="*/ 887819 w 10030047"/>
              <a:gd name="connsiteY11" fmla="*/ 1892596 h 3685953"/>
              <a:gd name="connsiteX12" fmla="*/ 898451 w 10030047"/>
              <a:gd name="connsiteY12" fmla="*/ 1467293 h 3685953"/>
              <a:gd name="connsiteX13" fmla="*/ 1685261 w 10030047"/>
              <a:gd name="connsiteY13" fmla="*/ 1127051 h 3685953"/>
              <a:gd name="connsiteX14" fmla="*/ 2908005 w 10030047"/>
              <a:gd name="connsiteY14" fmla="*/ 999461 h 3685953"/>
              <a:gd name="connsiteX15" fmla="*/ 1770321 w 10030047"/>
              <a:gd name="connsiteY15" fmla="*/ 435935 h 3685953"/>
              <a:gd name="connsiteX16" fmla="*/ 3248247 w 10030047"/>
              <a:gd name="connsiteY16" fmla="*/ 0 h 3685953"/>
              <a:gd name="connsiteX0" fmla="*/ 3248247 w 10030047"/>
              <a:gd name="connsiteY0" fmla="*/ 0 h 3685953"/>
              <a:gd name="connsiteX1" fmla="*/ 8309344 w 10030047"/>
              <a:gd name="connsiteY1" fmla="*/ 21265 h 3685953"/>
              <a:gd name="connsiteX2" fmla="*/ 8766544 w 10030047"/>
              <a:gd name="connsiteY2" fmla="*/ 659219 h 3685953"/>
              <a:gd name="connsiteX3" fmla="*/ 9276907 w 10030047"/>
              <a:gd name="connsiteY3" fmla="*/ 1382233 h 3685953"/>
              <a:gd name="connsiteX4" fmla="*/ 9276907 w 10030047"/>
              <a:gd name="connsiteY4" fmla="*/ 3115340 h 3685953"/>
              <a:gd name="connsiteX5" fmla="*/ 8702749 w 10030047"/>
              <a:gd name="connsiteY5" fmla="*/ 3593805 h 3685953"/>
              <a:gd name="connsiteX6" fmla="*/ 1313121 w 10030047"/>
              <a:gd name="connsiteY6" fmla="*/ 3583172 h 3685953"/>
              <a:gd name="connsiteX7" fmla="*/ 824023 w 10030047"/>
              <a:gd name="connsiteY7" fmla="*/ 2977117 h 3685953"/>
              <a:gd name="connsiteX8" fmla="*/ 1387549 w 10030047"/>
              <a:gd name="connsiteY8" fmla="*/ 2349796 h 3685953"/>
              <a:gd name="connsiteX9" fmla="*/ 2812312 w 10030047"/>
              <a:gd name="connsiteY9" fmla="*/ 2360428 h 3685953"/>
              <a:gd name="connsiteX10" fmla="*/ 2801679 w 10030047"/>
              <a:gd name="connsiteY10" fmla="*/ 1945758 h 3685953"/>
              <a:gd name="connsiteX11" fmla="*/ 887819 w 10030047"/>
              <a:gd name="connsiteY11" fmla="*/ 1892596 h 3685953"/>
              <a:gd name="connsiteX12" fmla="*/ 898451 w 10030047"/>
              <a:gd name="connsiteY12" fmla="*/ 1467293 h 3685953"/>
              <a:gd name="connsiteX13" fmla="*/ 1685261 w 10030047"/>
              <a:gd name="connsiteY13" fmla="*/ 1127051 h 3685953"/>
              <a:gd name="connsiteX14" fmla="*/ 2908005 w 10030047"/>
              <a:gd name="connsiteY14" fmla="*/ 999461 h 3685953"/>
              <a:gd name="connsiteX15" fmla="*/ 1770321 w 10030047"/>
              <a:gd name="connsiteY15" fmla="*/ 435935 h 3685953"/>
              <a:gd name="connsiteX16" fmla="*/ 3248247 w 10030047"/>
              <a:gd name="connsiteY16" fmla="*/ 0 h 3685953"/>
              <a:gd name="connsiteX0" fmla="*/ 3248247 w 10030047"/>
              <a:gd name="connsiteY0" fmla="*/ 0 h 3685953"/>
              <a:gd name="connsiteX1" fmla="*/ 8309344 w 10030047"/>
              <a:gd name="connsiteY1" fmla="*/ 21265 h 3685953"/>
              <a:gd name="connsiteX2" fmla="*/ 8766544 w 10030047"/>
              <a:gd name="connsiteY2" fmla="*/ 659219 h 3685953"/>
              <a:gd name="connsiteX3" fmla="*/ 9276907 w 10030047"/>
              <a:gd name="connsiteY3" fmla="*/ 1382233 h 3685953"/>
              <a:gd name="connsiteX4" fmla="*/ 9276907 w 10030047"/>
              <a:gd name="connsiteY4" fmla="*/ 3115340 h 3685953"/>
              <a:gd name="connsiteX5" fmla="*/ 8702749 w 10030047"/>
              <a:gd name="connsiteY5" fmla="*/ 3593805 h 3685953"/>
              <a:gd name="connsiteX6" fmla="*/ 1313121 w 10030047"/>
              <a:gd name="connsiteY6" fmla="*/ 3583172 h 3685953"/>
              <a:gd name="connsiteX7" fmla="*/ 824023 w 10030047"/>
              <a:gd name="connsiteY7" fmla="*/ 2977117 h 3685953"/>
              <a:gd name="connsiteX8" fmla="*/ 1387549 w 10030047"/>
              <a:gd name="connsiteY8" fmla="*/ 2349796 h 3685953"/>
              <a:gd name="connsiteX9" fmla="*/ 2812312 w 10030047"/>
              <a:gd name="connsiteY9" fmla="*/ 2360428 h 3685953"/>
              <a:gd name="connsiteX10" fmla="*/ 2801679 w 10030047"/>
              <a:gd name="connsiteY10" fmla="*/ 1945758 h 3685953"/>
              <a:gd name="connsiteX11" fmla="*/ 887819 w 10030047"/>
              <a:gd name="connsiteY11" fmla="*/ 1892596 h 3685953"/>
              <a:gd name="connsiteX12" fmla="*/ 898451 w 10030047"/>
              <a:gd name="connsiteY12" fmla="*/ 1467293 h 3685953"/>
              <a:gd name="connsiteX13" fmla="*/ 1685261 w 10030047"/>
              <a:gd name="connsiteY13" fmla="*/ 1127051 h 3685953"/>
              <a:gd name="connsiteX14" fmla="*/ 2908005 w 10030047"/>
              <a:gd name="connsiteY14" fmla="*/ 999461 h 3685953"/>
              <a:gd name="connsiteX15" fmla="*/ 1770321 w 10030047"/>
              <a:gd name="connsiteY15" fmla="*/ 435935 h 3685953"/>
              <a:gd name="connsiteX16" fmla="*/ 3248247 w 10030047"/>
              <a:gd name="connsiteY16" fmla="*/ 0 h 3685953"/>
              <a:gd name="connsiteX0" fmla="*/ 3248247 w 10030047"/>
              <a:gd name="connsiteY0" fmla="*/ 88605 h 3774558"/>
              <a:gd name="connsiteX1" fmla="*/ 8309344 w 10030047"/>
              <a:gd name="connsiteY1" fmla="*/ 109870 h 3774558"/>
              <a:gd name="connsiteX2" fmla="*/ 8766544 w 10030047"/>
              <a:gd name="connsiteY2" fmla="*/ 747824 h 3774558"/>
              <a:gd name="connsiteX3" fmla="*/ 9276907 w 10030047"/>
              <a:gd name="connsiteY3" fmla="*/ 1470838 h 3774558"/>
              <a:gd name="connsiteX4" fmla="*/ 9276907 w 10030047"/>
              <a:gd name="connsiteY4" fmla="*/ 3203945 h 3774558"/>
              <a:gd name="connsiteX5" fmla="*/ 8702749 w 10030047"/>
              <a:gd name="connsiteY5" fmla="*/ 3682410 h 3774558"/>
              <a:gd name="connsiteX6" fmla="*/ 1313121 w 10030047"/>
              <a:gd name="connsiteY6" fmla="*/ 3671777 h 3774558"/>
              <a:gd name="connsiteX7" fmla="*/ 824023 w 10030047"/>
              <a:gd name="connsiteY7" fmla="*/ 3065722 h 3774558"/>
              <a:gd name="connsiteX8" fmla="*/ 1387549 w 10030047"/>
              <a:gd name="connsiteY8" fmla="*/ 2438401 h 3774558"/>
              <a:gd name="connsiteX9" fmla="*/ 2812312 w 10030047"/>
              <a:gd name="connsiteY9" fmla="*/ 2449033 h 3774558"/>
              <a:gd name="connsiteX10" fmla="*/ 2801679 w 10030047"/>
              <a:gd name="connsiteY10" fmla="*/ 2034363 h 3774558"/>
              <a:gd name="connsiteX11" fmla="*/ 887819 w 10030047"/>
              <a:gd name="connsiteY11" fmla="*/ 1981201 h 3774558"/>
              <a:gd name="connsiteX12" fmla="*/ 898451 w 10030047"/>
              <a:gd name="connsiteY12" fmla="*/ 1555898 h 3774558"/>
              <a:gd name="connsiteX13" fmla="*/ 1685261 w 10030047"/>
              <a:gd name="connsiteY13" fmla="*/ 1215656 h 3774558"/>
              <a:gd name="connsiteX14" fmla="*/ 2908005 w 10030047"/>
              <a:gd name="connsiteY14" fmla="*/ 1088066 h 3774558"/>
              <a:gd name="connsiteX15" fmla="*/ 1770321 w 10030047"/>
              <a:gd name="connsiteY15" fmla="*/ 524540 h 3774558"/>
              <a:gd name="connsiteX16" fmla="*/ 3248247 w 10030047"/>
              <a:gd name="connsiteY16" fmla="*/ 88605 h 3774558"/>
              <a:gd name="connsiteX0" fmla="*/ 3102345 w 9372600"/>
              <a:gd name="connsiteY0" fmla="*/ 88605 h 4123661"/>
              <a:gd name="connsiteX1" fmla="*/ 8163442 w 9372600"/>
              <a:gd name="connsiteY1" fmla="*/ 109870 h 4123661"/>
              <a:gd name="connsiteX2" fmla="*/ 8620642 w 9372600"/>
              <a:gd name="connsiteY2" fmla="*/ 747824 h 4123661"/>
              <a:gd name="connsiteX3" fmla="*/ 9131005 w 9372600"/>
              <a:gd name="connsiteY3" fmla="*/ 1470838 h 4123661"/>
              <a:gd name="connsiteX4" fmla="*/ 9131005 w 9372600"/>
              <a:gd name="connsiteY4" fmla="*/ 3203945 h 4123661"/>
              <a:gd name="connsiteX5" fmla="*/ 7681434 w 9372600"/>
              <a:gd name="connsiteY5" fmla="*/ 4045689 h 4123661"/>
              <a:gd name="connsiteX6" fmla="*/ 1167219 w 9372600"/>
              <a:gd name="connsiteY6" fmla="*/ 3671777 h 4123661"/>
              <a:gd name="connsiteX7" fmla="*/ 678121 w 9372600"/>
              <a:gd name="connsiteY7" fmla="*/ 3065722 h 4123661"/>
              <a:gd name="connsiteX8" fmla="*/ 1241647 w 9372600"/>
              <a:gd name="connsiteY8" fmla="*/ 2438401 h 4123661"/>
              <a:gd name="connsiteX9" fmla="*/ 2666410 w 9372600"/>
              <a:gd name="connsiteY9" fmla="*/ 2449033 h 4123661"/>
              <a:gd name="connsiteX10" fmla="*/ 2655777 w 9372600"/>
              <a:gd name="connsiteY10" fmla="*/ 2034363 h 4123661"/>
              <a:gd name="connsiteX11" fmla="*/ 741917 w 9372600"/>
              <a:gd name="connsiteY11" fmla="*/ 1981201 h 4123661"/>
              <a:gd name="connsiteX12" fmla="*/ 752549 w 9372600"/>
              <a:gd name="connsiteY12" fmla="*/ 1555898 h 4123661"/>
              <a:gd name="connsiteX13" fmla="*/ 1539359 w 9372600"/>
              <a:gd name="connsiteY13" fmla="*/ 1215656 h 4123661"/>
              <a:gd name="connsiteX14" fmla="*/ 2762103 w 9372600"/>
              <a:gd name="connsiteY14" fmla="*/ 1088066 h 4123661"/>
              <a:gd name="connsiteX15" fmla="*/ 1624419 w 9372600"/>
              <a:gd name="connsiteY15" fmla="*/ 524540 h 4123661"/>
              <a:gd name="connsiteX16" fmla="*/ 3102345 w 9372600"/>
              <a:gd name="connsiteY16" fmla="*/ 88605 h 4123661"/>
              <a:gd name="connsiteX0" fmla="*/ 3102345 w 9385005"/>
              <a:gd name="connsiteY0" fmla="*/ 88605 h 4123661"/>
              <a:gd name="connsiteX1" fmla="*/ 8163442 w 9385005"/>
              <a:gd name="connsiteY1" fmla="*/ 109870 h 4123661"/>
              <a:gd name="connsiteX2" fmla="*/ 8620642 w 9385005"/>
              <a:gd name="connsiteY2" fmla="*/ 747824 h 4123661"/>
              <a:gd name="connsiteX3" fmla="*/ 9131005 w 9385005"/>
              <a:gd name="connsiteY3" fmla="*/ 1470838 h 4123661"/>
              <a:gd name="connsiteX4" fmla="*/ 9205434 w 9385005"/>
              <a:gd name="connsiteY4" fmla="*/ 2369289 h 4123661"/>
              <a:gd name="connsiteX5" fmla="*/ 9131005 w 9385005"/>
              <a:gd name="connsiteY5" fmla="*/ 3203945 h 4123661"/>
              <a:gd name="connsiteX6" fmla="*/ 7681434 w 9385005"/>
              <a:gd name="connsiteY6" fmla="*/ 4045689 h 4123661"/>
              <a:gd name="connsiteX7" fmla="*/ 1167219 w 9385005"/>
              <a:gd name="connsiteY7" fmla="*/ 3671777 h 4123661"/>
              <a:gd name="connsiteX8" fmla="*/ 678121 w 9385005"/>
              <a:gd name="connsiteY8" fmla="*/ 3065722 h 4123661"/>
              <a:gd name="connsiteX9" fmla="*/ 1241647 w 9385005"/>
              <a:gd name="connsiteY9" fmla="*/ 2438401 h 4123661"/>
              <a:gd name="connsiteX10" fmla="*/ 2666410 w 9385005"/>
              <a:gd name="connsiteY10" fmla="*/ 2449033 h 4123661"/>
              <a:gd name="connsiteX11" fmla="*/ 2655777 w 9385005"/>
              <a:gd name="connsiteY11" fmla="*/ 2034363 h 4123661"/>
              <a:gd name="connsiteX12" fmla="*/ 741917 w 9385005"/>
              <a:gd name="connsiteY12" fmla="*/ 1981201 h 4123661"/>
              <a:gd name="connsiteX13" fmla="*/ 752549 w 9385005"/>
              <a:gd name="connsiteY13" fmla="*/ 1555898 h 4123661"/>
              <a:gd name="connsiteX14" fmla="*/ 1539359 w 9385005"/>
              <a:gd name="connsiteY14" fmla="*/ 1215656 h 4123661"/>
              <a:gd name="connsiteX15" fmla="*/ 2762103 w 9385005"/>
              <a:gd name="connsiteY15" fmla="*/ 1088066 h 4123661"/>
              <a:gd name="connsiteX16" fmla="*/ 1624419 w 9385005"/>
              <a:gd name="connsiteY16" fmla="*/ 524540 h 4123661"/>
              <a:gd name="connsiteX17" fmla="*/ 3102345 w 9385005"/>
              <a:gd name="connsiteY17" fmla="*/ 88605 h 4123661"/>
              <a:gd name="connsiteX0" fmla="*/ 3102345 w 9385005"/>
              <a:gd name="connsiteY0" fmla="*/ 88605 h 4123661"/>
              <a:gd name="connsiteX1" fmla="*/ 8163442 w 9385005"/>
              <a:gd name="connsiteY1" fmla="*/ 109870 h 4123661"/>
              <a:gd name="connsiteX2" fmla="*/ 8620642 w 9385005"/>
              <a:gd name="connsiteY2" fmla="*/ 747824 h 4123661"/>
              <a:gd name="connsiteX3" fmla="*/ 9131005 w 9385005"/>
              <a:gd name="connsiteY3" fmla="*/ 1470838 h 4123661"/>
              <a:gd name="connsiteX4" fmla="*/ 9205434 w 9385005"/>
              <a:gd name="connsiteY4" fmla="*/ 2369289 h 4123661"/>
              <a:gd name="connsiteX5" fmla="*/ 9205434 w 9385005"/>
              <a:gd name="connsiteY5" fmla="*/ 2978889 h 4123661"/>
              <a:gd name="connsiteX6" fmla="*/ 9131005 w 9385005"/>
              <a:gd name="connsiteY6" fmla="*/ 3203945 h 4123661"/>
              <a:gd name="connsiteX7" fmla="*/ 7681434 w 9385005"/>
              <a:gd name="connsiteY7" fmla="*/ 4045689 h 4123661"/>
              <a:gd name="connsiteX8" fmla="*/ 1167219 w 9385005"/>
              <a:gd name="connsiteY8" fmla="*/ 3671777 h 4123661"/>
              <a:gd name="connsiteX9" fmla="*/ 678121 w 9385005"/>
              <a:gd name="connsiteY9" fmla="*/ 3065722 h 4123661"/>
              <a:gd name="connsiteX10" fmla="*/ 1241647 w 9385005"/>
              <a:gd name="connsiteY10" fmla="*/ 2438401 h 4123661"/>
              <a:gd name="connsiteX11" fmla="*/ 2666410 w 9385005"/>
              <a:gd name="connsiteY11" fmla="*/ 2449033 h 4123661"/>
              <a:gd name="connsiteX12" fmla="*/ 2655777 w 9385005"/>
              <a:gd name="connsiteY12" fmla="*/ 2034363 h 4123661"/>
              <a:gd name="connsiteX13" fmla="*/ 741917 w 9385005"/>
              <a:gd name="connsiteY13" fmla="*/ 1981201 h 4123661"/>
              <a:gd name="connsiteX14" fmla="*/ 752549 w 9385005"/>
              <a:gd name="connsiteY14" fmla="*/ 1555898 h 4123661"/>
              <a:gd name="connsiteX15" fmla="*/ 1539359 w 9385005"/>
              <a:gd name="connsiteY15" fmla="*/ 1215656 h 4123661"/>
              <a:gd name="connsiteX16" fmla="*/ 2762103 w 9385005"/>
              <a:gd name="connsiteY16" fmla="*/ 1088066 h 4123661"/>
              <a:gd name="connsiteX17" fmla="*/ 1624419 w 9385005"/>
              <a:gd name="connsiteY17" fmla="*/ 524540 h 4123661"/>
              <a:gd name="connsiteX18" fmla="*/ 3102345 w 9385005"/>
              <a:gd name="connsiteY18" fmla="*/ 88605 h 4123661"/>
              <a:gd name="connsiteX0" fmla="*/ 3102345 w 9281634"/>
              <a:gd name="connsiteY0" fmla="*/ 88605 h 4046870"/>
              <a:gd name="connsiteX1" fmla="*/ 8163442 w 9281634"/>
              <a:gd name="connsiteY1" fmla="*/ 109870 h 4046870"/>
              <a:gd name="connsiteX2" fmla="*/ 8620642 w 9281634"/>
              <a:gd name="connsiteY2" fmla="*/ 747824 h 4046870"/>
              <a:gd name="connsiteX3" fmla="*/ 9131005 w 9281634"/>
              <a:gd name="connsiteY3" fmla="*/ 1470838 h 4046870"/>
              <a:gd name="connsiteX4" fmla="*/ 9205434 w 9281634"/>
              <a:gd name="connsiteY4" fmla="*/ 2369289 h 4046870"/>
              <a:gd name="connsiteX5" fmla="*/ 9205434 w 9281634"/>
              <a:gd name="connsiteY5" fmla="*/ 2978889 h 4046870"/>
              <a:gd name="connsiteX6" fmla="*/ 8748234 w 9281634"/>
              <a:gd name="connsiteY6" fmla="*/ 3664689 h 4046870"/>
              <a:gd name="connsiteX7" fmla="*/ 7681434 w 9281634"/>
              <a:gd name="connsiteY7" fmla="*/ 4045689 h 4046870"/>
              <a:gd name="connsiteX8" fmla="*/ 1167219 w 9281634"/>
              <a:gd name="connsiteY8" fmla="*/ 3671777 h 4046870"/>
              <a:gd name="connsiteX9" fmla="*/ 678121 w 9281634"/>
              <a:gd name="connsiteY9" fmla="*/ 3065722 h 4046870"/>
              <a:gd name="connsiteX10" fmla="*/ 1241647 w 9281634"/>
              <a:gd name="connsiteY10" fmla="*/ 2438401 h 4046870"/>
              <a:gd name="connsiteX11" fmla="*/ 2666410 w 9281634"/>
              <a:gd name="connsiteY11" fmla="*/ 2449033 h 4046870"/>
              <a:gd name="connsiteX12" fmla="*/ 2655777 w 9281634"/>
              <a:gd name="connsiteY12" fmla="*/ 2034363 h 4046870"/>
              <a:gd name="connsiteX13" fmla="*/ 741917 w 9281634"/>
              <a:gd name="connsiteY13" fmla="*/ 1981201 h 4046870"/>
              <a:gd name="connsiteX14" fmla="*/ 752549 w 9281634"/>
              <a:gd name="connsiteY14" fmla="*/ 1555898 h 4046870"/>
              <a:gd name="connsiteX15" fmla="*/ 1539359 w 9281634"/>
              <a:gd name="connsiteY15" fmla="*/ 1215656 h 4046870"/>
              <a:gd name="connsiteX16" fmla="*/ 2762103 w 9281634"/>
              <a:gd name="connsiteY16" fmla="*/ 1088066 h 4046870"/>
              <a:gd name="connsiteX17" fmla="*/ 1624419 w 9281634"/>
              <a:gd name="connsiteY17" fmla="*/ 524540 h 4046870"/>
              <a:gd name="connsiteX18" fmla="*/ 3102345 w 9281634"/>
              <a:gd name="connsiteY18" fmla="*/ 88605 h 4046870"/>
              <a:gd name="connsiteX0" fmla="*/ 3102345 w 9281634"/>
              <a:gd name="connsiteY0" fmla="*/ 115186 h 4073451"/>
              <a:gd name="connsiteX1" fmla="*/ 7148034 w 9281634"/>
              <a:gd name="connsiteY1" fmla="*/ 109870 h 4073451"/>
              <a:gd name="connsiteX2" fmla="*/ 8620642 w 9281634"/>
              <a:gd name="connsiteY2" fmla="*/ 774405 h 4073451"/>
              <a:gd name="connsiteX3" fmla="*/ 9131005 w 9281634"/>
              <a:gd name="connsiteY3" fmla="*/ 1497419 h 4073451"/>
              <a:gd name="connsiteX4" fmla="*/ 9205434 w 9281634"/>
              <a:gd name="connsiteY4" fmla="*/ 2395870 h 4073451"/>
              <a:gd name="connsiteX5" fmla="*/ 9205434 w 9281634"/>
              <a:gd name="connsiteY5" fmla="*/ 3005470 h 4073451"/>
              <a:gd name="connsiteX6" fmla="*/ 8748234 w 9281634"/>
              <a:gd name="connsiteY6" fmla="*/ 3691270 h 4073451"/>
              <a:gd name="connsiteX7" fmla="*/ 7681434 w 9281634"/>
              <a:gd name="connsiteY7" fmla="*/ 4072270 h 4073451"/>
              <a:gd name="connsiteX8" fmla="*/ 1167219 w 9281634"/>
              <a:gd name="connsiteY8" fmla="*/ 3698358 h 4073451"/>
              <a:gd name="connsiteX9" fmla="*/ 678121 w 9281634"/>
              <a:gd name="connsiteY9" fmla="*/ 3092303 h 4073451"/>
              <a:gd name="connsiteX10" fmla="*/ 1241647 w 9281634"/>
              <a:gd name="connsiteY10" fmla="*/ 2464982 h 4073451"/>
              <a:gd name="connsiteX11" fmla="*/ 2666410 w 9281634"/>
              <a:gd name="connsiteY11" fmla="*/ 2475614 h 4073451"/>
              <a:gd name="connsiteX12" fmla="*/ 2655777 w 9281634"/>
              <a:gd name="connsiteY12" fmla="*/ 2060944 h 4073451"/>
              <a:gd name="connsiteX13" fmla="*/ 741917 w 9281634"/>
              <a:gd name="connsiteY13" fmla="*/ 2007782 h 4073451"/>
              <a:gd name="connsiteX14" fmla="*/ 752549 w 9281634"/>
              <a:gd name="connsiteY14" fmla="*/ 1582479 h 4073451"/>
              <a:gd name="connsiteX15" fmla="*/ 1539359 w 9281634"/>
              <a:gd name="connsiteY15" fmla="*/ 1242237 h 4073451"/>
              <a:gd name="connsiteX16" fmla="*/ 2762103 w 9281634"/>
              <a:gd name="connsiteY16" fmla="*/ 1114647 h 4073451"/>
              <a:gd name="connsiteX17" fmla="*/ 1624419 w 9281634"/>
              <a:gd name="connsiteY17" fmla="*/ 551121 h 4073451"/>
              <a:gd name="connsiteX18" fmla="*/ 3102345 w 9281634"/>
              <a:gd name="connsiteY18" fmla="*/ 115186 h 4073451"/>
              <a:gd name="connsiteX0" fmla="*/ 2924545 w 9103834"/>
              <a:gd name="connsiteY0" fmla="*/ 115186 h 3844852"/>
              <a:gd name="connsiteX1" fmla="*/ 6970234 w 9103834"/>
              <a:gd name="connsiteY1" fmla="*/ 109870 h 3844852"/>
              <a:gd name="connsiteX2" fmla="*/ 8442842 w 9103834"/>
              <a:gd name="connsiteY2" fmla="*/ 774405 h 3844852"/>
              <a:gd name="connsiteX3" fmla="*/ 8953205 w 9103834"/>
              <a:gd name="connsiteY3" fmla="*/ 1497419 h 3844852"/>
              <a:gd name="connsiteX4" fmla="*/ 9027634 w 9103834"/>
              <a:gd name="connsiteY4" fmla="*/ 2395870 h 3844852"/>
              <a:gd name="connsiteX5" fmla="*/ 9027634 w 9103834"/>
              <a:gd name="connsiteY5" fmla="*/ 3005470 h 3844852"/>
              <a:gd name="connsiteX6" fmla="*/ 8570434 w 9103834"/>
              <a:gd name="connsiteY6" fmla="*/ 3691270 h 3844852"/>
              <a:gd name="connsiteX7" fmla="*/ 6436834 w 9103834"/>
              <a:gd name="connsiteY7" fmla="*/ 3843671 h 3844852"/>
              <a:gd name="connsiteX8" fmla="*/ 989419 w 9103834"/>
              <a:gd name="connsiteY8" fmla="*/ 3698358 h 3844852"/>
              <a:gd name="connsiteX9" fmla="*/ 500321 w 9103834"/>
              <a:gd name="connsiteY9" fmla="*/ 3092303 h 3844852"/>
              <a:gd name="connsiteX10" fmla="*/ 1063847 w 9103834"/>
              <a:gd name="connsiteY10" fmla="*/ 2464982 h 3844852"/>
              <a:gd name="connsiteX11" fmla="*/ 2488610 w 9103834"/>
              <a:gd name="connsiteY11" fmla="*/ 2475614 h 3844852"/>
              <a:gd name="connsiteX12" fmla="*/ 2477977 w 9103834"/>
              <a:gd name="connsiteY12" fmla="*/ 2060944 h 3844852"/>
              <a:gd name="connsiteX13" fmla="*/ 564117 w 9103834"/>
              <a:gd name="connsiteY13" fmla="*/ 2007782 h 3844852"/>
              <a:gd name="connsiteX14" fmla="*/ 574749 w 9103834"/>
              <a:gd name="connsiteY14" fmla="*/ 1582479 h 3844852"/>
              <a:gd name="connsiteX15" fmla="*/ 1361559 w 9103834"/>
              <a:gd name="connsiteY15" fmla="*/ 1242237 h 3844852"/>
              <a:gd name="connsiteX16" fmla="*/ 2584303 w 9103834"/>
              <a:gd name="connsiteY16" fmla="*/ 1114647 h 3844852"/>
              <a:gd name="connsiteX17" fmla="*/ 1446619 w 9103834"/>
              <a:gd name="connsiteY17" fmla="*/ 551121 h 3844852"/>
              <a:gd name="connsiteX18" fmla="*/ 2924545 w 9103834"/>
              <a:gd name="connsiteY18" fmla="*/ 115186 h 384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03834" h="3844852">
                <a:moveTo>
                  <a:pt x="2924545" y="115186"/>
                </a:moveTo>
                <a:cubicBezTo>
                  <a:pt x="3845148" y="41644"/>
                  <a:pt x="6050518" y="0"/>
                  <a:pt x="6970234" y="109870"/>
                </a:cubicBezTo>
                <a:cubicBezTo>
                  <a:pt x="7889950" y="219740"/>
                  <a:pt x="8112347" y="543147"/>
                  <a:pt x="8442842" y="774405"/>
                </a:cubicBezTo>
                <a:cubicBezTo>
                  <a:pt x="8773337" y="1005663"/>
                  <a:pt x="8855740" y="1227175"/>
                  <a:pt x="8953205" y="1497419"/>
                </a:cubicBezTo>
                <a:cubicBezTo>
                  <a:pt x="9050670" y="1767663"/>
                  <a:pt x="9015229" y="2144528"/>
                  <a:pt x="9027634" y="2395870"/>
                </a:cubicBezTo>
                <a:cubicBezTo>
                  <a:pt x="9040039" y="2647212"/>
                  <a:pt x="9103834" y="2789570"/>
                  <a:pt x="9027634" y="3005470"/>
                </a:cubicBezTo>
                <a:cubicBezTo>
                  <a:pt x="8951434" y="3221370"/>
                  <a:pt x="9002234" y="3551570"/>
                  <a:pt x="8570434" y="3691270"/>
                </a:cubicBezTo>
                <a:cubicBezTo>
                  <a:pt x="8138634" y="3830970"/>
                  <a:pt x="7700336" y="3842490"/>
                  <a:pt x="6436834" y="3843671"/>
                </a:cubicBezTo>
                <a:cubicBezTo>
                  <a:pt x="5173332" y="3844852"/>
                  <a:pt x="1978838" y="3823586"/>
                  <a:pt x="989419" y="3698358"/>
                </a:cubicBezTo>
                <a:cubicBezTo>
                  <a:pt x="0" y="3573130"/>
                  <a:pt x="487916" y="3297866"/>
                  <a:pt x="500321" y="3092303"/>
                </a:cubicBezTo>
                <a:cubicBezTo>
                  <a:pt x="512726" y="2886740"/>
                  <a:pt x="732466" y="2567763"/>
                  <a:pt x="1063847" y="2464982"/>
                </a:cubicBezTo>
                <a:cubicBezTo>
                  <a:pt x="1395228" y="2362201"/>
                  <a:pt x="2252922" y="2542954"/>
                  <a:pt x="2488610" y="2475614"/>
                </a:cubicBezTo>
                <a:cubicBezTo>
                  <a:pt x="2724298" y="2408274"/>
                  <a:pt x="2798726" y="2138916"/>
                  <a:pt x="2477977" y="2060944"/>
                </a:cubicBezTo>
                <a:cubicBezTo>
                  <a:pt x="2157228" y="1982972"/>
                  <a:pt x="881322" y="2087526"/>
                  <a:pt x="564117" y="2007782"/>
                </a:cubicBezTo>
                <a:cubicBezTo>
                  <a:pt x="246912" y="1928038"/>
                  <a:pt x="441842" y="1710070"/>
                  <a:pt x="574749" y="1582479"/>
                </a:cubicBezTo>
                <a:cubicBezTo>
                  <a:pt x="707656" y="1454888"/>
                  <a:pt x="1026633" y="1320209"/>
                  <a:pt x="1361559" y="1242237"/>
                </a:cubicBezTo>
                <a:cubicBezTo>
                  <a:pt x="1696485" y="1164265"/>
                  <a:pt x="2570126" y="1229833"/>
                  <a:pt x="2584303" y="1114647"/>
                </a:cubicBezTo>
                <a:cubicBezTo>
                  <a:pt x="2598480" y="999461"/>
                  <a:pt x="1389912" y="717698"/>
                  <a:pt x="1446619" y="551121"/>
                </a:cubicBezTo>
                <a:cubicBezTo>
                  <a:pt x="1503326" y="384544"/>
                  <a:pt x="2003943" y="188728"/>
                  <a:pt x="2924545" y="115186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Process-oriented decomposition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2246313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A1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4227513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A2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6208713" y="2819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A3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1179513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B1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3160713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B2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5141913" y="3886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B3</a:t>
            </a:r>
          </a:p>
        </p:txBody>
      </p:sp>
      <p:sp>
        <p:nvSpPr>
          <p:cNvPr id="31753" name="TextBox 10"/>
          <p:cNvSpPr txBox="1">
            <a:spLocks noChangeArrowheads="1"/>
          </p:cNvSpPr>
          <p:nvPr/>
        </p:nvSpPr>
        <p:spPr bwMode="auto">
          <a:xfrm>
            <a:off x="1179513" y="501015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C1</a:t>
            </a:r>
          </a:p>
        </p:txBody>
      </p:sp>
      <p:sp>
        <p:nvSpPr>
          <p:cNvPr id="31754" name="TextBox 11"/>
          <p:cNvSpPr txBox="1">
            <a:spLocks noChangeArrowheads="1"/>
          </p:cNvSpPr>
          <p:nvPr/>
        </p:nvSpPr>
        <p:spPr bwMode="auto">
          <a:xfrm>
            <a:off x="3160713" y="501015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C2</a:t>
            </a:r>
          </a:p>
        </p:txBody>
      </p: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5141913" y="501015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C3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7239000" y="45720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Process step X4</a:t>
            </a:r>
          </a:p>
        </p:txBody>
      </p:sp>
      <p:sp>
        <p:nvSpPr>
          <p:cNvPr id="31757" name="TextBox 25"/>
          <p:cNvSpPr txBox="1">
            <a:spLocks noChangeArrowheads="1"/>
          </p:cNvSpPr>
          <p:nvPr/>
        </p:nvSpPr>
        <p:spPr bwMode="auto">
          <a:xfrm>
            <a:off x="171450" y="32115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cxnSp>
        <p:nvCxnSpPr>
          <p:cNvPr id="27" name="Straight Arrow Connector 26"/>
          <p:cNvCxnSpPr>
            <a:stCxn id="31757" idx="2"/>
            <a:endCxn id="31750" idx="1"/>
          </p:cNvCxnSpPr>
          <p:nvPr/>
        </p:nvCxnSpPr>
        <p:spPr>
          <a:xfrm rot="16200000" flipH="1">
            <a:off x="774700" y="3681413"/>
            <a:ext cx="504825" cy="304800"/>
          </a:xfrm>
          <a:prstGeom prst="curvedConnector2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28"/>
          <p:cNvSpPr txBox="1">
            <a:spLocks noChangeArrowheads="1"/>
          </p:cNvSpPr>
          <p:nvPr/>
        </p:nvSpPr>
        <p:spPr bwMode="auto">
          <a:xfrm>
            <a:off x="1179513" y="2209800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cxnSp>
        <p:nvCxnSpPr>
          <p:cNvPr id="30" name="Straight Arrow Connector 26"/>
          <p:cNvCxnSpPr>
            <a:stCxn id="31759" idx="2"/>
            <a:endCxn id="31747" idx="1"/>
          </p:cNvCxnSpPr>
          <p:nvPr/>
        </p:nvCxnSpPr>
        <p:spPr>
          <a:xfrm rot="16200000" flipH="1">
            <a:off x="1844675" y="2617788"/>
            <a:ext cx="439737" cy="363538"/>
          </a:xfrm>
          <a:prstGeom prst="curvedConnector2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1" name="TextBox 31"/>
          <p:cNvSpPr txBox="1">
            <a:spLocks noChangeArrowheads="1"/>
          </p:cNvSpPr>
          <p:nvPr/>
        </p:nvSpPr>
        <p:spPr bwMode="auto">
          <a:xfrm>
            <a:off x="112713" y="4495800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cxnSp>
        <p:nvCxnSpPr>
          <p:cNvPr id="33" name="Straight Arrow Connector 26"/>
          <p:cNvCxnSpPr>
            <a:stCxn id="31761" idx="2"/>
            <a:endCxn id="31753" idx="1"/>
          </p:cNvCxnSpPr>
          <p:nvPr/>
        </p:nvCxnSpPr>
        <p:spPr>
          <a:xfrm rot="16200000" flipH="1">
            <a:off x="825500" y="4856163"/>
            <a:ext cx="344487" cy="363538"/>
          </a:xfrm>
          <a:prstGeom prst="curvedConnector2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7713" y="6248400"/>
            <a:ext cx="292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  <p:cxnSp>
        <p:nvCxnSpPr>
          <p:cNvPr id="40" name="Straight Arrow Connector 39"/>
          <p:cNvCxnSpPr>
            <a:stCxn id="31747" idx="3"/>
            <a:endCxn id="31748" idx="1"/>
          </p:cNvCxnSpPr>
          <p:nvPr/>
        </p:nvCxnSpPr>
        <p:spPr>
          <a:xfrm>
            <a:off x="4075113" y="301942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748" idx="3"/>
            <a:endCxn id="31749" idx="1"/>
          </p:cNvCxnSpPr>
          <p:nvPr/>
        </p:nvCxnSpPr>
        <p:spPr>
          <a:xfrm>
            <a:off x="6056313" y="301942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750" idx="3"/>
            <a:endCxn id="31751" idx="1"/>
          </p:cNvCxnSpPr>
          <p:nvPr/>
        </p:nvCxnSpPr>
        <p:spPr>
          <a:xfrm>
            <a:off x="3008313" y="408622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751" idx="3"/>
            <a:endCxn id="31752" idx="1"/>
          </p:cNvCxnSpPr>
          <p:nvPr/>
        </p:nvCxnSpPr>
        <p:spPr>
          <a:xfrm>
            <a:off x="4989513" y="408622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752" idx="3"/>
            <a:endCxn id="31756" idx="1"/>
          </p:cNvCxnSpPr>
          <p:nvPr/>
        </p:nvCxnSpPr>
        <p:spPr>
          <a:xfrm>
            <a:off x="6970713" y="4086225"/>
            <a:ext cx="268287" cy="68580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753" idx="3"/>
            <a:endCxn id="31754" idx="1"/>
          </p:cNvCxnSpPr>
          <p:nvPr/>
        </p:nvCxnSpPr>
        <p:spPr>
          <a:xfrm>
            <a:off x="3008313" y="521017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754" idx="3"/>
            <a:endCxn id="31755" idx="1"/>
          </p:cNvCxnSpPr>
          <p:nvPr/>
        </p:nvCxnSpPr>
        <p:spPr>
          <a:xfrm>
            <a:off x="4989513" y="5210175"/>
            <a:ext cx="152400" cy="1588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755" idx="3"/>
            <a:endCxn id="31756" idx="1"/>
          </p:cNvCxnSpPr>
          <p:nvPr/>
        </p:nvCxnSpPr>
        <p:spPr>
          <a:xfrm flipV="1">
            <a:off x="6970713" y="4772025"/>
            <a:ext cx="268287" cy="438150"/>
          </a:xfrm>
          <a:prstGeom prst="straightConnector1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5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Feature-oriented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Break each requirement into services, then break services into features</a:t>
            </a: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One component per service or feature</a:t>
            </a:r>
          </a:p>
          <a:p>
            <a:pPr lvl="1" eaLnBrk="1" hangingPunct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Each feature 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makes the service </a:t>
            </a:r>
            <a:r>
              <a:rPr lang="ja-JP" altLang="en-US" dirty="0">
                <a:solidFill>
                  <a:srgbClr val="FE5F34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a little better</a:t>
            </a:r>
            <a:r>
              <a:rPr lang="ja-JP" altLang="en-US" dirty="0">
                <a:solidFill>
                  <a:srgbClr val="FE5F34"/>
                </a:solidFill>
                <a:latin typeface="Calibri" charset="0"/>
              </a:rPr>
              <a:t>”</a:t>
            </a:r>
            <a:endParaRPr lang="en-US" dirty="0">
              <a:solidFill>
                <a:srgbClr val="FE5F34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solidFill>
                  <a:srgbClr val="404040"/>
                </a:solidFill>
                <a:latin typeface="Calibri" charset="0"/>
              </a:rPr>
              <a:t>E.g.: service does basic authentication, but one feature gives it a user interface, another feature gives it an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OpenID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programmatic interface, another feature gives it input validation, and another feature does logging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990600" y="2667000"/>
            <a:ext cx="7239000" cy="28956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Feature-oriented decomposition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1676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581400" y="19161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6019800" y="1905000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4876800" y="27432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Service 2</a:t>
            </a:r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1905000" y="27432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Service 1</a:t>
            </a:r>
          </a:p>
        </p:txBody>
      </p:sp>
      <p:cxnSp>
        <p:nvCxnSpPr>
          <p:cNvPr id="9" name="Straight Arrow Connector 8"/>
          <p:cNvCxnSpPr>
            <a:stCxn id="33795" idx="2"/>
            <a:endCxn id="33799" idx="0"/>
          </p:cNvCxnSpPr>
          <p:nvPr/>
        </p:nvCxnSpPr>
        <p:spPr>
          <a:xfrm rot="16200000" flipH="1">
            <a:off x="2370932" y="2294731"/>
            <a:ext cx="457200" cy="4397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3796" idx="2"/>
            <a:endCxn id="33799" idx="0"/>
          </p:cNvCxnSpPr>
          <p:nvPr/>
        </p:nvCxnSpPr>
        <p:spPr>
          <a:xfrm rot="5400000">
            <a:off x="3323432" y="1781968"/>
            <a:ext cx="457200" cy="14652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795" idx="2"/>
            <a:endCxn id="33798" idx="0"/>
          </p:cNvCxnSpPr>
          <p:nvPr/>
        </p:nvCxnSpPr>
        <p:spPr>
          <a:xfrm rot="16200000" flipH="1">
            <a:off x="3856832" y="808831"/>
            <a:ext cx="457200" cy="34115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3797" idx="2"/>
            <a:endCxn id="33798" idx="0"/>
          </p:cNvCxnSpPr>
          <p:nvPr/>
        </p:nvCxnSpPr>
        <p:spPr>
          <a:xfrm rot="5400000">
            <a:off x="6022976" y="2043112"/>
            <a:ext cx="468312" cy="9318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2286000" y="33528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1a</a:t>
            </a: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2286000" y="3962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1b</a:t>
            </a:r>
          </a:p>
        </p:txBody>
      </p:sp>
      <p:sp>
        <p:nvSpPr>
          <p:cNvPr id="33806" name="TextBox 14"/>
          <p:cNvSpPr txBox="1">
            <a:spLocks noChangeArrowheads="1"/>
          </p:cNvSpPr>
          <p:nvPr/>
        </p:nvSpPr>
        <p:spPr bwMode="auto">
          <a:xfrm>
            <a:off x="2286000" y="45720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1c</a:t>
            </a:r>
          </a:p>
        </p:txBody>
      </p:sp>
      <p:sp>
        <p:nvSpPr>
          <p:cNvPr id="33807" name="TextBox 15"/>
          <p:cNvSpPr txBox="1">
            <a:spLocks noChangeArrowheads="1"/>
          </p:cNvSpPr>
          <p:nvPr/>
        </p:nvSpPr>
        <p:spPr bwMode="auto">
          <a:xfrm>
            <a:off x="5181600" y="34290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2a</a:t>
            </a:r>
          </a:p>
        </p:txBody>
      </p:sp>
      <p:sp>
        <p:nvSpPr>
          <p:cNvPr id="33808" name="TextBox 16"/>
          <p:cNvSpPr txBox="1">
            <a:spLocks noChangeArrowheads="1"/>
          </p:cNvSpPr>
          <p:nvPr/>
        </p:nvSpPr>
        <p:spPr bwMode="auto">
          <a:xfrm>
            <a:off x="5181600" y="3962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2b</a:t>
            </a:r>
          </a:p>
        </p:txBody>
      </p:sp>
      <p:sp>
        <p:nvSpPr>
          <p:cNvPr id="33809" name="TextBox 17"/>
          <p:cNvSpPr txBox="1">
            <a:spLocks noChangeArrowheads="1"/>
          </p:cNvSpPr>
          <p:nvPr/>
        </p:nvSpPr>
        <p:spPr bwMode="auto">
          <a:xfrm>
            <a:off x="5181600" y="44958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2c</a:t>
            </a:r>
          </a:p>
        </p:txBody>
      </p:sp>
      <p:sp>
        <p:nvSpPr>
          <p:cNvPr id="33810" name="TextBox 18"/>
          <p:cNvSpPr txBox="1">
            <a:spLocks noChangeArrowheads="1"/>
          </p:cNvSpPr>
          <p:nvPr/>
        </p:nvSpPr>
        <p:spPr bwMode="auto">
          <a:xfrm>
            <a:off x="5181600" y="5029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Feature 2d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257300" y="4000500"/>
            <a:ext cx="1600200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962400" y="4191000"/>
            <a:ext cx="1981200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63750" y="3548063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7400" y="4114800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57400" y="4800600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59350" y="3548063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114800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53000" y="4648200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3000" y="5181600"/>
            <a:ext cx="227013" cy="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216650" y="549751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137103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Event-oriented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Break requirements into systems of events, recursively break events into sub-events and state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Each component receives and sends certain events, and manages certain state changes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Each component is like a </a:t>
            </a:r>
            <a:r>
              <a:rPr lang="en-US" dirty="0" err="1">
                <a:solidFill>
                  <a:srgbClr val="FE5F34"/>
                </a:solidFill>
                <a:latin typeface="Calibri" charset="0"/>
              </a:rPr>
              <a:t>stateful</a:t>
            </a:r>
            <a:r>
              <a:rPr lang="en-US" dirty="0">
                <a:solidFill>
                  <a:srgbClr val="FE5F34"/>
                </a:solidFill>
                <a:latin typeface="Calibri" charset="0"/>
              </a:rPr>
              <a:t>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E.g.: in the larger ticketing system, the mainframe signals the ticket printing system and the credit card company; the ticket printer notifies 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server repository when 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it mails ticket to user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8763000" y="5562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38200" y="2438400"/>
            <a:ext cx="7239000" cy="32004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Event-oriented decomposition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77850" y="1828800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cxnSp>
        <p:nvCxnSpPr>
          <p:cNvPr id="5" name="Straight Arrow Connector 26"/>
          <p:cNvCxnSpPr>
            <a:stCxn id="35843" idx="2"/>
            <a:endCxn id="35847" idx="1"/>
          </p:cNvCxnSpPr>
          <p:nvPr/>
        </p:nvCxnSpPr>
        <p:spPr>
          <a:xfrm rot="16200000" flipH="1">
            <a:off x="1449388" y="2030413"/>
            <a:ext cx="744537" cy="1081087"/>
          </a:xfrm>
          <a:prstGeom prst="curvedConnector2">
            <a:avLst/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4800600" y="1600200"/>
            <a:ext cx="140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</a:t>
            </a:r>
          </a:p>
        </p:txBody>
      </p:sp>
      <p:cxnSp>
        <p:nvCxnSpPr>
          <p:cNvPr id="7" name="Straight Arrow Connector 26"/>
          <p:cNvCxnSpPr>
            <a:stCxn id="35845" idx="2"/>
            <a:endCxn id="35848" idx="0"/>
          </p:cNvCxnSpPr>
          <p:nvPr/>
        </p:nvCxnSpPr>
        <p:spPr>
          <a:xfrm rot="5400000">
            <a:off x="5222876" y="2233612"/>
            <a:ext cx="544512" cy="1746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7"/>
          <p:cNvSpPr txBox="1">
            <a:spLocks noChangeArrowheads="1"/>
          </p:cNvSpPr>
          <p:nvPr/>
        </p:nvSpPr>
        <p:spPr bwMode="auto">
          <a:xfrm>
            <a:off x="2362200" y="27432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A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4572000" y="2514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B</a:t>
            </a:r>
          </a:p>
        </p:txBody>
      </p: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4724400" y="32004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C</a:t>
            </a:r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2819400" y="38100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D</a:t>
            </a:r>
          </a:p>
        </p:txBody>
      </p:sp>
      <p:sp>
        <p:nvSpPr>
          <p:cNvPr id="35851" name="TextBox 11"/>
          <p:cNvSpPr txBox="1">
            <a:spLocks noChangeArrowheads="1"/>
          </p:cNvSpPr>
          <p:nvPr/>
        </p:nvSpPr>
        <p:spPr bwMode="auto">
          <a:xfrm>
            <a:off x="5181600" y="41910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F</a:t>
            </a:r>
          </a:p>
        </p:txBody>
      </p:sp>
      <p:sp>
        <p:nvSpPr>
          <p:cNvPr id="35852" name="TextBox 12"/>
          <p:cNvSpPr txBox="1">
            <a:spLocks noChangeArrowheads="1"/>
          </p:cNvSpPr>
          <p:nvPr/>
        </p:nvSpPr>
        <p:spPr bwMode="auto">
          <a:xfrm>
            <a:off x="2743200" y="4800600"/>
            <a:ext cx="1828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Component E</a:t>
            </a:r>
          </a:p>
        </p:txBody>
      </p:sp>
      <p:cxnSp>
        <p:nvCxnSpPr>
          <p:cNvPr id="16" name="Curved Connector 15"/>
          <p:cNvCxnSpPr>
            <a:stCxn id="35847" idx="2"/>
            <a:endCxn id="35850" idx="0"/>
          </p:cNvCxnSpPr>
          <p:nvPr/>
        </p:nvCxnSpPr>
        <p:spPr>
          <a:xfrm rot="16200000" flipH="1">
            <a:off x="3171825" y="3248025"/>
            <a:ext cx="666750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35847" idx="3"/>
            <a:endCxn id="35849" idx="1"/>
          </p:cNvCxnSpPr>
          <p:nvPr/>
        </p:nvCxnSpPr>
        <p:spPr>
          <a:xfrm>
            <a:off x="4191000" y="2943225"/>
            <a:ext cx="533400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35849" idx="2"/>
            <a:endCxn id="35850" idx="3"/>
          </p:cNvCxnSpPr>
          <p:nvPr/>
        </p:nvCxnSpPr>
        <p:spPr>
          <a:xfrm rot="5400000">
            <a:off x="4938712" y="3309938"/>
            <a:ext cx="409575" cy="990600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5848" idx="2"/>
            <a:endCxn id="35849" idx="0"/>
          </p:cNvCxnSpPr>
          <p:nvPr/>
        </p:nvCxnSpPr>
        <p:spPr>
          <a:xfrm rot="16200000" flipH="1">
            <a:off x="5419725" y="2981325"/>
            <a:ext cx="285750" cy="1524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5852" idx="2"/>
            <a:endCxn id="35851" idx="2"/>
          </p:cNvCxnSpPr>
          <p:nvPr/>
        </p:nvCxnSpPr>
        <p:spPr>
          <a:xfrm rot="5400000" flipH="1" flipV="1">
            <a:off x="4572000" y="3676650"/>
            <a:ext cx="609600" cy="2438400"/>
          </a:xfrm>
          <a:prstGeom prst="curvedConnector3">
            <a:avLst>
              <a:gd name="adj1" fmla="val -375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5851" idx="3"/>
            <a:endCxn id="35849" idx="3"/>
          </p:cNvCxnSpPr>
          <p:nvPr/>
        </p:nvCxnSpPr>
        <p:spPr>
          <a:xfrm flipH="1" flipV="1">
            <a:off x="6553200" y="3400425"/>
            <a:ext cx="457200" cy="990600"/>
          </a:xfrm>
          <a:prstGeom prst="curvedConnector3">
            <a:avLst>
              <a:gd name="adj1" fmla="val -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5850" idx="2"/>
            <a:endCxn id="35852" idx="0"/>
          </p:cNvCxnSpPr>
          <p:nvPr/>
        </p:nvCxnSpPr>
        <p:spPr>
          <a:xfrm rot="5400000">
            <a:off x="3400425" y="4467225"/>
            <a:ext cx="590550" cy="762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5851" idx="1"/>
            <a:endCxn id="35852" idx="0"/>
          </p:cNvCxnSpPr>
          <p:nvPr/>
        </p:nvCxnSpPr>
        <p:spPr>
          <a:xfrm rot="10800000" flipV="1">
            <a:off x="3657600" y="4391025"/>
            <a:ext cx="1524000" cy="409575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019800" y="564991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1"/>
                </a:solidFill>
              </a:rPr>
              <a:t>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17092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Four basic ways to evaluate architectural designs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9D3232"/>
                </a:solidFill>
                <a:latin typeface="Calibri" charset="0"/>
              </a:rPr>
              <a:t>Compare against desired </a:t>
            </a:r>
            <a:r>
              <a:rPr lang="en-US" b="1">
                <a:solidFill>
                  <a:srgbClr val="9D3232"/>
                </a:solidFill>
                <a:latin typeface="Calibri" charset="0"/>
              </a:rPr>
              <a:t>quality attributes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Check for problematic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failure modes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Walk through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use cases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Verify conformance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checklist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of principles</a:t>
            </a:r>
          </a:p>
          <a:p>
            <a:pPr marL="514350" indent="-514350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marL="514350" indent="-514350"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The goal is </a:t>
            </a:r>
            <a:r>
              <a:rPr lang="en-US" b="1" i="1">
                <a:solidFill>
                  <a:schemeClr val="accent1"/>
                </a:solidFill>
                <a:latin typeface="Calibri" charset="0"/>
              </a:rPr>
              <a:t>NOT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to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prove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that the architecture is perfect, but rather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identify opportunities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for improvement.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763000" y="52578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(requirements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this assignment, you will design the architecture for your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Describe the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high-level architecture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your system. Specify the function of each component and add a diagram describing how they connect.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page)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Describe an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alternate high-level architecture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your system; this alternate architecture should have a different architectural style than your first architecture. Again, specify the function of each component and add a diagram describing how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page)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 one of your two architectures for further decomposition. Identify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two important elements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your selected architecture, and for each element, give a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lower-level dataflow diagram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2 pages)</a:t>
            </a:r>
          </a:p>
          <a:p>
            <a:r>
              <a:rPr lang="en-US" dirty="0"/>
              <a:t>Identify the </a:t>
            </a:r>
            <a:r>
              <a:rPr lang="en-US" u="sng" dirty="0"/>
              <a:t>key quality attributes</a:t>
            </a:r>
            <a:r>
              <a:rPr lang="en-US" dirty="0"/>
              <a:t> for your system and </a:t>
            </a:r>
            <a:r>
              <a:rPr lang="en-US" u="sng" dirty="0"/>
              <a:t>assess</a:t>
            </a:r>
            <a:r>
              <a:rPr lang="en-US" dirty="0"/>
              <a:t> how well each of the two architectures supports each quality attribute (</a:t>
            </a:r>
            <a:r>
              <a:rPr lang="en-US" dirty="0" err="1"/>
              <a:t>approx</a:t>
            </a:r>
            <a:r>
              <a:rPr lang="en-US" dirty="0"/>
              <a:t> 1 page)</a:t>
            </a:r>
          </a:p>
          <a:p>
            <a:r>
              <a:rPr lang="en-US" dirty="0">
                <a:solidFill>
                  <a:srgbClr val="BFBFBF"/>
                </a:solidFill>
              </a:rPr>
              <a:t>Identify </a:t>
            </a:r>
            <a:r>
              <a:rPr lang="en-US" u="sng" dirty="0">
                <a:solidFill>
                  <a:srgbClr val="BFBFBF"/>
                </a:solidFill>
              </a:rPr>
              <a:t>two failure modes</a:t>
            </a:r>
            <a:r>
              <a:rPr lang="en-US" dirty="0">
                <a:solidFill>
                  <a:srgbClr val="BFBFBF"/>
                </a:solidFill>
              </a:rPr>
              <a:t>; for each mode, explain which of your two architectures is probably more prone to failure (and why)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2 pages)</a:t>
            </a:r>
          </a:p>
        </p:txBody>
      </p:sp>
    </p:spTree>
    <p:extLst>
      <p:ext uri="{BB962C8B-B14F-4D97-AF65-F5344CB8AC3E}">
        <p14:creationId xmlns:p14="http://schemas.microsoft.com/office/powerpoint/2010/main" val="37110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H3 – Architecture</a:t>
            </a:r>
          </a:p>
          <a:p>
            <a:pPr lvl="1"/>
            <a:r>
              <a:rPr lang="en-US" dirty="0" smtClean="0"/>
              <a:t>Due: 10/31 </a:t>
            </a:r>
          </a:p>
          <a:p>
            <a:r>
              <a:rPr lang="en-US" dirty="0" smtClean="0"/>
              <a:t>Vision V3 – due Tue: 11/3</a:t>
            </a:r>
          </a:p>
          <a:p>
            <a:r>
              <a:rPr lang="en-US" dirty="0" smtClean="0"/>
              <a:t>Midterm</a:t>
            </a:r>
          </a:p>
          <a:p>
            <a:pPr lvl="1"/>
            <a:r>
              <a:rPr lang="en-US" dirty="0" smtClean="0"/>
              <a:t>11/12 – in class.</a:t>
            </a:r>
          </a:p>
          <a:p>
            <a:pPr lvl="1"/>
            <a:r>
              <a:rPr lang="en-US" dirty="0" smtClean="0"/>
              <a:t>Open book, everything – but please don</a:t>
            </a:r>
            <a:r>
              <a:rPr lang="fr-FR" dirty="0" smtClean="0"/>
              <a:t>’</a:t>
            </a:r>
            <a:r>
              <a:rPr lang="en-US" dirty="0" smtClean="0"/>
              <a:t>t plagiarize/ copy</a:t>
            </a:r>
          </a:p>
          <a:p>
            <a:pPr lvl="1"/>
            <a:r>
              <a:rPr lang="en-US" dirty="0" smtClean="0"/>
              <a:t>Note that HW5 is due the Saturday – so plan and prepare ahead</a:t>
            </a:r>
          </a:p>
          <a:p>
            <a:r>
              <a:rPr lang="en-US" dirty="0" smtClean="0"/>
              <a:t>HW 5 – User stories, agile. Etc.</a:t>
            </a:r>
          </a:p>
          <a:p>
            <a:pPr lvl="1"/>
            <a:r>
              <a:rPr lang="en-US" dirty="0" smtClean="0"/>
              <a:t>Due: 11/4 </a:t>
            </a:r>
          </a:p>
        </p:txBody>
      </p:sp>
    </p:spTree>
    <p:extLst>
      <p:ext uri="{BB962C8B-B14F-4D97-AF65-F5344CB8AC3E}">
        <p14:creationId xmlns:p14="http://schemas.microsoft.com/office/powerpoint/2010/main" val="285763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3657600" cy="396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Reliability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Efficiency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Integrity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Usability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Maintainability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270248" y="2209800"/>
            <a:ext cx="3657600" cy="396240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Testability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Flexibility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Portability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Reusability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Interoperability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945815" y="27830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Quality attributes of great software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8763000" y="52578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Checking against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Maintainability</a:t>
            </a:r>
            <a:r>
              <a:rPr lang="en-US" dirty="0" smtClean="0">
                <a:ea typeface="+mn-ea"/>
              </a:rPr>
              <a:t> (includes modifiability)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hard will it be to make anticipated changes?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Efficiency</a:t>
            </a:r>
            <a:r>
              <a:rPr lang="en-US" dirty="0" smtClean="0">
                <a:ea typeface="+mn-ea"/>
              </a:rPr>
              <a:t> (includes performance)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the system respond quickly, do a lot of work per unit time, and scale to high loads?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Reliability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Will it perform properly under assumed conditions?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Integrity</a:t>
            </a:r>
            <a:r>
              <a:rPr lang="en-US" dirty="0" smtClean="0">
                <a:ea typeface="+mn-ea"/>
              </a:rPr>
              <a:t> (includes security)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Is it possible put the system into a bad state?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Usability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real users complete their goals with the system?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2578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Checking against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Testability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you (semi-)automatically test if the system is right?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Flexibility</a:t>
            </a:r>
            <a:r>
              <a:rPr lang="en-US" dirty="0" smtClean="0">
                <a:ea typeface="+mn-ea"/>
              </a:rPr>
              <a:t> (includes robustness)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easily can the system adapt to unusual conditions?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Portability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you get the system to run on a new platform?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Reusability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parts of the system could you use in a new system?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/>
                </a:solidFill>
                <a:ea typeface="+mn-ea"/>
              </a:rPr>
              <a:t>Interoperability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the system talk to other relevant systems?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763000" y="54102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Example </a:t>
            </a:r>
            <a:r>
              <a:rPr lang="en-US" dirty="0" smtClean="0">
                <a:latin typeface="Calibri" charset="0"/>
              </a:rPr>
              <a:t>system</a:t>
            </a:r>
            <a:endParaRPr lang="en-US" dirty="0">
              <a:latin typeface="Calibri" charset="0"/>
            </a:endParaRPr>
          </a:p>
        </p:txBody>
      </p:sp>
      <p:grpSp>
        <p:nvGrpSpPr>
          <p:cNvPr id="5123" name="Group 52"/>
          <p:cNvGrpSpPr>
            <a:grpSpLocks/>
          </p:cNvGrpSpPr>
          <p:nvPr/>
        </p:nvGrpSpPr>
        <p:grpSpPr bwMode="auto">
          <a:xfrm>
            <a:off x="6705600" y="1676400"/>
            <a:ext cx="1905000" cy="461963"/>
            <a:chOff x="4876800" y="2209800"/>
            <a:chExt cx="1905000" cy="461665"/>
          </a:xfrm>
        </p:grpSpPr>
        <p:sp>
          <p:nvSpPr>
            <p:cNvPr id="5145" name="TextBox 53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dirty="0" smtClean="0"/>
                <a:t>Server repo</a:t>
              </a:r>
              <a:endParaRPr lang="en-US" sz="24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rgbClr val="FF66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rgbClr val="FF66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4" name="Group 57"/>
          <p:cNvGrpSpPr>
            <a:grpSpLocks/>
          </p:cNvGrpSpPr>
          <p:nvPr/>
        </p:nvGrpSpPr>
        <p:grpSpPr bwMode="auto">
          <a:xfrm>
            <a:off x="6705600" y="2286000"/>
            <a:ext cx="1905000" cy="461963"/>
            <a:chOff x="4876800" y="2209800"/>
            <a:chExt cx="1905000" cy="461665"/>
          </a:xfrm>
        </p:grpSpPr>
        <p:sp>
          <p:nvSpPr>
            <p:cNvPr id="5142" name="TextBox 58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User DB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rgbClr val="FF66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rgbClr val="FF66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5" name="TextBox 61"/>
          <p:cNvSpPr txBox="1">
            <a:spLocks noChangeArrowheads="1"/>
          </p:cNvSpPr>
          <p:nvPr/>
        </p:nvSpPr>
        <p:spPr bwMode="auto">
          <a:xfrm>
            <a:off x="381000" y="1600200"/>
            <a:ext cx="11779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User</a:t>
            </a:r>
          </a:p>
        </p:txBody>
      </p:sp>
      <p:cxnSp>
        <p:nvCxnSpPr>
          <p:cNvPr id="63" name="Curved Connector 63"/>
          <p:cNvCxnSpPr>
            <a:stCxn id="5131" idx="3"/>
          </p:cNvCxnSpPr>
          <p:nvPr/>
        </p:nvCxnSpPr>
        <p:spPr>
          <a:xfrm>
            <a:off x="5334000" y="1830388"/>
            <a:ext cx="1600200" cy="6858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63"/>
          <p:cNvCxnSpPr>
            <a:stCxn id="5131" idx="3"/>
          </p:cNvCxnSpPr>
          <p:nvPr/>
        </p:nvCxnSpPr>
        <p:spPr>
          <a:xfrm>
            <a:off x="5334000" y="1830388"/>
            <a:ext cx="1524000" cy="76200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20"/>
          <p:cNvSpPr txBox="1">
            <a:spLocks noChangeArrowheads="1"/>
          </p:cNvSpPr>
          <p:nvPr/>
        </p:nvSpPr>
        <p:spPr bwMode="auto">
          <a:xfrm>
            <a:off x="1524000" y="3048000"/>
            <a:ext cx="182880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Edit Login Info JSP</a:t>
            </a:r>
          </a:p>
        </p:txBody>
      </p:sp>
      <p:sp>
        <p:nvSpPr>
          <p:cNvPr id="5129" name="TextBox 21"/>
          <p:cNvSpPr txBox="1">
            <a:spLocks noChangeArrowheads="1"/>
          </p:cNvSpPr>
          <p:nvPr/>
        </p:nvSpPr>
        <p:spPr bwMode="auto">
          <a:xfrm>
            <a:off x="1524000" y="2438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Login JSP</a:t>
            </a:r>
          </a:p>
        </p:txBody>
      </p:sp>
      <p:sp>
        <p:nvSpPr>
          <p:cNvPr id="5130" name="TextBox 22"/>
          <p:cNvSpPr txBox="1">
            <a:spLocks noChangeArrowheads="1"/>
          </p:cNvSpPr>
          <p:nvPr/>
        </p:nvSpPr>
        <p:spPr bwMode="auto">
          <a:xfrm>
            <a:off x="1524000" y="4038600"/>
            <a:ext cx="18288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Edit Purchase Info JSP</a:t>
            </a:r>
          </a:p>
        </p:txBody>
      </p:sp>
      <p:sp>
        <p:nvSpPr>
          <p:cNvPr id="5131" name="TextBox 23"/>
          <p:cNvSpPr txBox="1">
            <a:spLocks noChangeArrowheads="1"/>
          </p:cNvSpPr>
          <p:nvPr/>
        </p:nvSpPr>
        <p:spPr bwMode="auto">
          <a:xfrm>
            <a:off x="3505200" y="16002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Java Servlet</a:t>
            </a:r>
          </a:p>
        </p:txBody>
      </p:sp>
      <p:cxnSp>
        <p:nvCxnSpPr>
          <p:cNvPr id="25" name="Curved Connector 24"/>
          <p:cNvCxnSpPr>
            <a:stCxn id="5129" idx="3"/>
            <a:endCxn id="5131" idx="2"/>
          </p:cNvCxnSpPr>
          <p:nvPr/>
        </p:nvCxnSpPr>
        <p:spPr>
          <a:xfrm flipV="1">
            <a:off x="3352800" y="2062163"/>
            <a:ext cx="1066800" cy="606425"/>
          </a:xfrm>
          <a:prstGeom prst="curvedConnector2">
            <a:avLst/>
          </a:prstGeom>
          <a:ln w="254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5131" idx="2"/>
            <a:endCxn id="5130" idx="3"/>
          </p:cNvCxnSpPr>
          <p:nvPr/>
        </p:nvCxnSpPr>
        <p:spPr>
          <a:xfrm rot="5400000">
            <a:off x="2597944" y="2817019"/>
            <a:ext cx="2576512" cy="1066800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4"/>
          <p:cNvCxnSpPr>
            <a:stCxn id="5131" idx="2"/>
            <a:endCxn id="5128" idx="3"/>
          </p:cNvCxnSpPr>
          <p:nvPr/>
        </p:nvCxnSpPr>
        <p:spPr>
          <a:xfrm rot="5400000">
            <a:off x="3185319" y="2229644"/>
            <a:ext cx="1401762" cy="1066800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125" idx="3"/>
            <a:endCxn id="5131" idx="1"/>
          </p:cNvCxnSpPr>
          <p:nvPr/>
        </p:nvCxnSpPr>
        <p:spPr>
          <a:xfrm>
            <a:off x="1558925" y="1830388"/>
            <a:ext cx="1946275" cy="1587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5129" idx="1"/>
            <a:endCxn id="5125" idx="2"/>
          </p:cNvCxnSpPr>
          <p:nvPr/>
        </p:nvCxnSpPr>
        <p:spPr>
          <a:xfrm rot="10800000">
            <a:off x="969963" y="2062163"/>
            <a:ext cx="554037" cy="606425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5128" idx="1"/>
            <a:endCxn id="5125" idx="2"/>
          </p:cNvCxnSpPr>
          <p:nvPr/>
        </p:nvCxnSpPr>
        <p:spPr>
          <a:xfrm rot="10800000">
            <a:off x="969963" y="2062163"/>
            <a:ext cx="554037" cy="1401762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5130" idx="1"/>
            <a:endCxn id="5125" idx="2"/>
          </p:cNvCxnSpPr>
          <p:nvPr/>
        </p:nvCxnSpPr>
        <p:spPr>
          <a:xfrm rot="10800000">
            <a:off x="969963" y="2062163"/>
            <a:ext cx="554037" cy="2576512"/>
          </a:xfrm>
          <a:prstGeom prst="curvedConnector2">
            <a:avLst/>
          </a:prstGeom>
          <a:ln w="25400">
            <a:solidFill>
              <a:srgbClr val="FF66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9" name="Group 108"/>
          <p:cNvGrpSpPr>
            <a:grpSpLocks/>
          </p:cNvGrpSpPr>
          <p:nvPr/>
        </p:nvGrpSpPr>
        <p:grpSpPr bwMode="auto">
          <a:xfrm>
            <a:off x="5181600" y="3657600"/>
            <a:ext cx="3962400" cy="3200400"/>
            <a:chOff x="4572000" y="2895600"/>
            <a:chExt cx="4572000" cy="3962400"/>
          </a:xfrm>
        </p:grpSpPr>
        <p:pic>
          <p:nvPicPr>
            <p:cNvPr id="514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905125"/>
              <a:ext cx="4572000" cy="395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ctangle 107"/>
            <p:cNvSpPr/>
            <p:nvPr/>
          </p:nvSpPr>
          <p:spPr>
            <a:xfrm>
              <a:off x="4572000" y="2895600"/>
              <a:ext cx="4572000" cy="39624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1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Checking example system against </a:t>
            </a:r>
            <a:br>
              <a:rPr lang="en-US" dirty="0" smtClean="0">
                <a:ea typeface="+mj-ea"/>
              </a:rPr>
            </a:br>
            <a:r>
              <a:rPr lang="en-US" b="1" dirty="0" smtClean="0">
                <a:ea typeface="+mj-ea"/>
              </a:rPr>
              <a:t>key</a:t>
            </a:r>
            <a:r>
              <a:rPr lang="en-US" dirty="0" smtClean="0">
                <a:ea typeface="+mj-ea"/>
              </a:rPr>
              <a:t> quality attributes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Integrity: security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all communications and databases encrypted?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credit card info stored in any risky location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dirty="0" smtClean="0">
                <a:ea typeface="+mn-ea"/>
              </a:rPr>
              <a:t> 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Integrity: another consideration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happens when a credit card expires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Efficiency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is used to run the servlet &amp; JSPs? What throughput and response time is likely?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86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(requirements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this assignment, you will design the architecture for your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Describe the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high-level architecture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your system. Specify the function of each component and add a diagram describing how they connect.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page)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Describe an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alternate high-level architecture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your system; this alternate architecture should have a different architectural style than your first architecture. Again, specify the function of each component and add a diagram describing how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page)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 one of your two architectures for further decomposition. Identify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two important elements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your selected architecture, and for each element, give a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lower-level dataflow diagram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approx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2 pages)</a:t>
            </a:r>
          </a:p>
          <a:p>
            <a:r>
              <a:rPr lang="en-US" dirty="0">
                <a:solidFill>
                  <a:srgbClr val="BFBFBF"/>
                </a:solidFill>
              </a:rPr>
              <a:t>Identify the </a:t>
            </a:r>
            <a:r>
              <a:rPr lang="en-US" u="sng" dirty="0">
                <a:solidFill>
                  <a:srgbClr val="BFBFBF"/>
                </a:solidFill>
              </a:rPr>
              <a:t>key quality attributes</a:t>
            </a:r>
            <a:r>
              <a:rPr lang="en-US" dirty="0">
                <a:solidFill>
                  <a:srgbClr val="BFBFBF"/>
                </a:solidFill>
              </a:rPr>
              <a:t> for your system and </a:t>
            </a:r>
            <a:r>
              <a:rPr lang="en-US" u="sng" dirty="0">
                <a:solidFill>
                  <a:srgbClr val="BFBFBF"/>
                </a:solidFill>
              </a:rPr>
              <a:t>assess</a:t>
            </a:r>
            <a:r>
              <a:rPr lang="en-US" dirty="0">
                <a:solidFill>
                  <a:srgbClr val="BFBFBF"/>
                </a:solidFill>
              </a:rPr>
              <a:t> how well each of the two architectures supports each quality attribute (</a:t>
            </a:r>
            <a:r>
              <a:rPr lang="en-US" dirty="0" err="1">
                <a:solidFill>
                  <a:srgbClr val="BFBFBF"/>
                </a:solidFill>
              </a:rPr>
              <a:t>approx</a:t>
            </a:r>
            <a:r>
              <a:rPr lang="en-US" dirty="0">
                <a:solidFill>
                  <a:srgbClr val="BFBFBF"/>
                </a:solidFill>
              </a:rPr>
              <a:t> 1 page)</a:t>
            </a:r>
          </a:p>
          <a:p>
            <a:r>
              <a:rPr lang="en-US" dirty="0"/>
              <a:t>Identify </a:t>
            </a:r>
            <a:r>
              <a:rPr lang="en-US" u="sng" dirty="0"/>
              <a:t>two failure modes</a:t>
            </a:r>
            <a:r>
              <a:rPr lang="en-US" dirty="0"/>
              <a:t>; for each mode, explain which of your two architectures is probably more prone to failure (and why) (</a:t>
            </a:r>
            <a:r>
              <a:rPr lang="en-US" dirty="0" err="1"/>
              <a:t>approx</a:t>
            </a:r>
            <a:r>
              <a:rPr lang="en-US" dirty="0"/>
              <a:t> 2 pages)</a:t>
            </a:r>
          </a:p>
        </p:txBody>
      </p:sp>
    </p:spTree>
    <p:extLst>
      <p:ext uri="{BB962C8B-B14F-4D97-AF65-F5344CB8AC3E}">
        <p14:creationId xmlns:p14="http://schemas.microsoft.com/office/powerpoint/2010/main" val="37110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Four basic ways to evaluate architectural designs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Compare against desired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quality attributes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9D3232"/>
                </a:solidFill>
                <a:latin typeface="Calibri" charset="0"/>
              </a:rPr>
              <a:t>Check for problematic </a:t>
            </a:r>
            <a:r>
              <a:rPr lang="en-US" b="1">
                <a:solidFill>
                  <a:srgbClr val="9D3232"/>
                </a:solidFill>
                <a:latin typeface="Calibri" charset="0"/>
              </a:rPr>
              <a:t>failure modes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Walk through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use cases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Verify conformance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checklist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of principles</a:t>
            </a:r>
          </a:p>
          <a:p>
            <a:pPr marL="514350" indent="-514350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marL="514350" indent="-514350"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The goal is </a:t>
            </a:r>
            <a:r>
              <a:rPr lang="en-US" b="1" i="1">
                <a:solidFill>
                  <a:schemeClr val="accent1"/>
                </a:solidFill>
                <a:latin typeface="Calibri" charset="0"/>
              </a:rPr>
              <a:t>NOT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to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prove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that the architecture is perfect, but rather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identify opportunities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for improvement.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763000" y="51816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Checking against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What does it take to cause a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very bad thing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?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71500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3400" y="6611938"/>
            <a:ext cx="238918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Software Engineering,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Pfleeger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3</a:t>
            </a:r>
            <a:r>
              <a:rPr lang="en-US" sz="1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Edition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763000" y="53340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Checking against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Trace the basic events through the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AND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and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OR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gates of the fault tree.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952750"/>
            <a:ext cx="554513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8763000" y="54864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6611938"/>
            <a:ext cx="238918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Software Engineering,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Pfleeger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3</a:t>
            </a:r>
            <a:r>
              <a:rPr lang="en-US" sz="1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7883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Checking against failure modes</a:t>
            </a:r>
          </a:p>
        </p:txBody>
      </p:sp>
      <p:sp>
        <p:nvSpPr>
          <p:cNvPr id="14" name="Flowchart: Stored Data 13"/>
          <p:cNvSpPr/>
          <p:nvPr/>
        </p:nvSpPr>
        <p:spPr>
          <a:xfrm>
            <a:off x="4114800" y="2133600"/>
            <a:ext cx="609600" cy="381000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E75C0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0" name="TextBox 23"/>
          <p:cNvSpPr txBox="1">
            <a:spLocks noChangeArrowheads="1"/>
          </p:cNvSpPr>
          <p:nvPr/>
        </p:nvSpPr>
        <p:spPr bwMode="auto">
          <a:xfrm>
            <a:off x="5410200" y="4430713"/>
            <a:ext cx="2819400" cy="369887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G4</a:t>
            </a:r>
            <a:r>
              <a:rPr lang="en-US" sz="1800"/>
              <a:t>: Steal from data store</a:t>
            </a:r>
          </a:p>
        </p:txBody>
      </p:sp>
      <p:cxnSp>
        <p:nvCxnSpPr>
          <p:cNvPr id="29" name="Curved Connector 28"/>
          <p:cNvCxnSpPr>
            <a:stCxn id="14" idx="2"/>
            <a:endCxn id="14360" idx="0"/>
          </p:cNvCxnSpPr>
          <p:nvPr/>
        </p:nvCxnSpPr>
        <p:spPr>
          <a:xfrm rot="16200000" flipH="1">
            <a:off x="4204493" y="2729707"/>
            <a:ext cx="544513" cy="1143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2"/>
            <a:endCxn id="14340" idx="0"/>
          </p:cNvCxnSpPr>
          <p:nvPr/>
        </p:nvCxnSpPr>
        <p:spPr>
          <a:xfrm rot="16200000" flipH="1">
            <a:off x="4661693" y="2272507"/>
            <a:ext cx="1916113" cy="2400300"/>
          </a:xfrm>
          <a:prstGeom prst="curvedConnector3">
            <a:avLst>
              <a:gd name="adj1" fmla="val 13712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38"/>
          <p:cNvSpPr txBox="1">
            <a:spLocks noChangeArrowheads="1"/>
          </p:cNvSpPr>
          <p:nvPr/>
        </p:nvSpPr>
        <p:spPr bwMode="auto">
          <a:xfrm>
            <a:off x="304800" y="5943600"/>
            <a:ext cx="1752600" cy="646113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A1</a:t>
            </a:r>
            <a:r>
              <a:rPr lang="en-US" sz="1800"/>
              <a:t>: Unencrypted connection</a:t>
            </a:r>
          </a:p>
        </p:txBody>
      </p:sp>
      <p:sp>
        <p:nvSpPr>
          <p:cNvPr id="14344" name="TextBox 42"/>
          <p:cNvSpPr txBox="1">
            <a:spLocks noChangeArrowheads="1"/>
          </p:cNvSpPr>
          <p:nvPr/>
        </p:nvSpPr>
        <p:spPr bwMode="auto">
          <a:xfrm>
            <a:off x="6858000" y="5943600"/>
            <a:ext cx="1752600" cy="646113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A4</a:t>
            </a:r>
            <a:r>
              <a:rPr lang="en-US" sz="1800"/>
              <a:t>: Unencrypted data from store</a:t>
            </a:r>
          </a:p>
        </p:txBody>
      </p:sp>
      <p:sp>
        <p:nvSpPr>
          <p:cNvPr id="48" name="Flowchart: Stored Data 47"/>
          <p:cNvSpPr/>
          <p:nvPr/>
        </p:nvSpPr>
        <p:spPr>
          <a:xfrm>
            <a:off x="4114800" y="3669268"/>
            <a:ext cx="609600" cy="381000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E75C0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1" name="Curved Connector 30"/>
          <p:cNvCxnSpPr>
            <a:stCxn id="14360" idx="2"/>
            <a:endCxn id="48" idx="0"/>
          </p:cNvCxnSpPr>
          <p:nvPr/>
        </p:nvCxnSpPr>
        <p:spPr>
          <a:xfrm rot="5400000">
            <a:off x="4356893" y="3491707"/>
            <a:ext cx="239713" cy="1143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8" idx="2"/>
            <a:endCxn id="14340" idx="0"/>
          </p:cNvCxnSpPr>
          <p:nvPr/>
        </p:nvCxnSpPr>
        <p:spPr>
          <a:xfrm rot="16200000" flipH="1">
            <a:off x="5429250" y="3040063"/>
            <a:ext cx="381000" cy="24003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8" idx="2"/>
            <a:endCxn id="14359" idx="0"/>
          </p:cNvCxnSpPr>
          <p:nvPr/>
        </p:nvCxnSpPr>
        <p:spPr>
          <a:xfrm rot="5400000">
            <a:off x="3257550" y="3268663"/>
            <a:ext cx="381000" cy="19431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4" idx="2"/>
            <a:endCxn id="14359" idx="0"/>
          </p:cNvCxnSpPr>
          <p:nvPr/>
        </p:nvCxnSpPr>
        <p:spPr>
          <a:xfrm rot="5400000">
            <a:off x="2489993" y="2501107"/>
            <a:ext cx="1916113" cy="1943100"/>
          </a:xfrm>
          <a:prstGeom prst="curvedConnector3">
            <a:avLst>
              <a:gd name="adj1" fmla="val 14706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lay 57"/>
          <p:cNvSpPr/>
          <p:nvPr/>
        </p:nvSpPr>
        <p:spPr>
          <a:xfrm>
            <a:off x="2362200" y="5105400"/>
            <a:ext cx="304800" cy="381000"/>
          </a:xfrm>
          <a:prstGeom prst="flowChartDelay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E75C0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Flowchart: Delay 58"/>
          <p:cNvSpPr/>
          <p:nvPr/>
        </p:nvSpPr>
        <p:spPr>
          <a:xfrm>
            <a:off x="6705600" y="5105400"/>
            <a:ext cx="304800" cy="381000"/>
          </a:xfrm>
          <a:prstGeom prst="flowChartDelay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E75C0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3" name="Shape 62"/>
          <p:cNvCxnSpPr>
            <a:stCxn id="14358" idx="2"/>
            <a:endCxn id="14" idx="0"/>
          </p:cNvCxnSpPr>
          <p:nvPr/>
        </p:nvCxnSpPr>
        <p:spPr>
          <a:xfrm rot="5400000">
            <a:off x="4298951" y="2012950"/>
            <a:ext cx="241300" cy="3175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8" idx="2"/>
            <a:endCxn id="14343" idx="0"/>
          </p:cNvCxnSpPr>
          <p:nvPr/>
        </p:nvCxnSpPr>
        <p:spPr>
          <a:xfrm rot="5400000">
            <a:off x="1619250" y="5048250"/>
            <a:ext cx="457200" cy="13335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58" idx="2"/>
            <a:endCxn id="14361" idx="0"/>
          </p:cNvCxnSpPr>
          <p:nvPr/>
        </p:nvCxnSpPr>
        <p:spPr>
          <a:xfrm rot="16200000" flipH="1">
            <a:off x="2609850" y="5391150"/>
            <a:ext cx="609600" cy="8001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9" idx="2"/>
            <a:endCxn id="14362" idx="0"/>
          </p:cNvCxnSpPr>
          <p:nvPr/>
        </p:nvCxnSpPr>
        <p:spPr>
          <a:xfrm rot="5400000">
            <a:off x="6096000" y="5181600"/>
            <a:ext cx="457200" cy="10668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9" idx="2"/>
            <a:endCxn id="14344" idx="0"/>
          </p:cNvCxnSpPr>
          <p:nvPr/>
        </p:nvCxnSpPr>
        <p:spPr>
          <a:xfrm rot="16200000" flipH="1">
            <a:off x="7067550" y="5276850"/>
            <a:ext cx="457200" cy="8763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4340" idx="2"/>
            <a:endCxn id="59" idx="0"/>
          </p:cNvCxnSpPr>
          <p:nvPr/>
        </p:nvCxnSpPr>
        <p:spPr>
          <a:xfrm rot="16200000" flipH="1">
            <a:off x="6686550" y="4933950"/>
            <a:ext cx="304800" cy="381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TextBox 4"/>
          <p:cNvSpPr txBox="1">
            <a:spLocks noChangeArrowheads="1"/>
          </p:cNvSpPr>
          <p:nvPr/>
        </p:nvSpPr>
        <p:spPr bwMode="auto">
          <a:xfrm>
            <a:off x="3200400" y="1524000"/>
            <a:ext cx="2438400" cy="369888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G1</a:t>
            </a:r>
            <a:r>
              <a:rPr lang="en-US" sz="1800"/>
              <a:t>: Credit card theft </a:t>
            </a:r>
          </a:p>
        </p:txBody>
      </p:sp>
      <p:sp>
        <p:nvSpPr>
          <p:cNvPr id="14359" name="TextBox 22"/>
          <p:cNvSpPr txBox="1">
            <a:spLocks noChangeArrowheads="1"/>
          </p:cNvSpPr>
          <p:nvPr/>
        </p:nvSpPr>
        <p:spPr bwMode="auto">
          <a:xfrm>
            <a:off x="1143000" y="4430713"/>
            <a:ext cx="2667000" cy="369887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G3</a:t>
            </a:r>
            <a:r>
              <a:rPr lang="en-US" sz="1800" dirty="0"/>
              <a:t>: Man-in-middle</a:t>
            </a:r>
          </a:p>
        </p:txBody>
      </p:sp>
      <p:sp>
        <p:nvSpPr>
          <p:cNvPr id="14360" name="TextBox 37"/>
          <p:cNvSpPr txBox="1">
            <a:spLocks noChangeArrowheads="1"/>
          </p:cNvSpPr>
          <p:nvPr/>
        </p:nvSpPr>
        <p:spPr bwMode="auto">
          <a:xfrm>
            <a:off x="3429000" y="3059113"/>
            <a:ext cx="2209800" cy="369887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G2</a:t>
            </a:r>
            <a:r>
              <a:rPr lang="en-US" sz="1800"/>
              <a:t>: Steal credentials</a:t>
            </a:r>
          </a:p>
        </p:txBody>
      </p:sp>
      <p:sp>
        <p:nvSpPr>
          <p:cNvPr id="14361" name="TextBox 39"/>
          <p:cNvSpPr txBox="1">
            <a:spLocks noChangeArrowheads="1"/>
          </p:cNvSpPr>
          <p:nvPr/>
        </p:nvSpPr>
        <p:spPr bwMode="auto">
          <a:xfrm>
            <a:off x="2438400" y="6096000"/>
            <a:ext cx="1752600" cy="369888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A2</a:t>
            </a:r>
            <a:r>
              <a:rPr lang="en-US" sz="1800"/>
              <a:t>: Sniffer</a:t>
            </a:r>
          </a:p>
        </p:txBody>
      </p:sp>
      <p:sp>
        <p:nvSpPr>
          <p:cNvPr id="14362" name="TextBox 41"/>
          <p:cNvSpPr txBox="1">
            <a:spLocks noChangeArrowheads="1"/>
          </p:cNvSpPr>
          <p:nvPr/>
        </p:nvSpPr>
        <p:spPr bwMode="auto">
          <a:xfrm>
            <a:off x="4876800" y="5943600"/>
            <a:ext cx="1828800" cy="646113"/>
          </a:xfrm>
          <a:prstGeom prst="rect">
            <a:avLst/>
          </a:prstGeom>
          <a:noFill/>
          <a:ln w="9525">
            <a:solidFill>
              <a:srgbClr val="E75C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A3</a:t>
            </a:r>
            <a:r>
              <a:rPr lang="en-US" sz="1800"/>
              <a:t>: Compromised servlet</a:t>
            </a:r>
          </a:p>
        </p:txBody>
      </p:sp>
      <p:cxnSp>
        <p:nvCxnSpPr>
          <p:cNvPr id="100" name="Curved Connector 99"/>
          <p:cNvCxnSpPr>
            <a:stCxn id="14359" idx="2"/>
            <a:endCxn id="58" idx="0"/>
          </p:cNvCxnSpPr>
          <p:nvPr/>
        </p:nvCxnSpPr>
        <p:spPr>
          <a:xfrm rot="16200000" flipH="1">
            <a:off x="2343150" y="4933950"/>
            <a:ext cx="304800" cy="38100"/>
          </a:xfrm>
          <a:prstGeom prst="curvedConnector3">
            <a:avLst>
              <a:gd name="adj1" fmla="val 50000"/>
            </a:avLst>
          </a:prstGeom>
          <a:ln w="25400">
            <a:solidFill>
              <a:srgbClr val="E75C0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200" y="1600200"/>
            <a:ext cx="2487613" cy="738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040"/>
                </a:solidFill>
                <a:latin typeface="Calibri" charset="0"/>
              </a:rPr>
              <a:t>Note: This tree isn</a:t>
            </a:r>
            <a:r>
              <a:rPr lang="ja-JP" altLang="en-US" sz="1400">
                <a:solidFill>
                  <a:srgbClr val="404040"/>
                </a:solidFill>
                <a:latin typeface="Calibri" charset="0"/>
              </a:rPr>
              <a:t>’</a:t>
            </a:r>
            <a:r>
              <a:rPr lang="en-US" sz="1400">
                <a:solidFill>
                  <a:srgbClr val="404040"/>
                </a:solidFill>
                <a:latin typeface="Calibri" charset="0"/>
              </a:rPr>
              <a:t>t exhaustive;</a:t>
            </a:r>
            <a:br>
              <a:rPr lang="en-US" sz="1400">
                <a:solidFill>
                  <a:srgbClr val="404040"/>
                </a:solidFill>
                <a:latin typeface="Calibri" charset="0"/>
              </a:rPr>
            </a:br>
            <a:r>
              <a:rPr lang="en-US" sz="1400">
                <a:solidFill>
                  <a:srgbClr val="404040"/>
                </a:solidFill>
                <a:latin typeface="Calibri" charset="0"/>
              </a:rPr>
              <a:t>it</a:t>
            </a:r>
            <a:r>
              <a:rPr lang="ja-JP" altLang="en-US" sz="1400">
                <a:solidFill>
                  <a:srgbClr val="404040"/>
                </a:solidFill>
                <a:latin typeface="Calibri" charset="0"/>
              </a:rPr>
              <a:t>’</a:t>
            </a:r>
            <a:r>
              <a:rPr lang="en-US" sz="1400">
                <a:solidFill>
                  <a:srgbClr val="404040"/>
                </a:solidFill>
                <a:latin typeface="Calibri" charset="0"/>
              </a:rPr>
              <a:t>s just what fits one 1 slide for</a:t>
            </a:r>
            <a:br>
              <a:rPr lang="en-US" sz="1400">
                <a:solidFill>
                  <a:srgbClr val="404040"/>
                </a:solidFill>
                <a:latin typeface="Calibri" charset="0"/>
              </a:rPr>
            </a:br>
            <a:r>
              <a:rPr lang="en-US" sz="1400">
                <a:solidFill>
                  <a:srgbClr val="404040"/>
                </a:solidFill>
                <a:latin typeface="Calibri" charset="0"/>
              </a:rPr>
              <a:t>illustrative purposes.</a:t>
            </a:r>
          </a:p>
        </p:txBody>
      </p:sp>
    </p:spTree>
    <p:extLst>
      <p:ext uri="{BB962C8B-B14F-4D97-AF65-F5344CB8AC3E}">
        <p14:creationId xmlns:p14="http://schemas.microsoft.com/office/powerpoint/2010/main" val="235478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(requirements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this assignment, you will design the architecture for your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Describe the </a:t>
            </a:r>
            <a:r>
              <a:rPr lang="en-US" u="sng" dirty="0"/>
              <a:t>high-level architecture </a:t>
            </a:r>
            <a:r>
              <a:rPr lang="en-US" dirty="0"/>
              <a:t>of your system. Specify the function of each component and add a diagram describing how they connect. (</a:t>
            </a:r>
            <a:r>
              <a:rPr lang="en-US" dirty="0" err="1"/>
              <a:t>approx</a:t>
            </a:r>
            <a:r>
              <a:rPr lang="en-US" dirty="0"/>
              <a:t> 1 page)</a:t>
            </a:r>
          </a:p>
          <a:p>
            <a:r>
              <a:rPr lang="en-US" dirty="0"/>
              <a:t>Describe an</a:t>
            </a:r>
            <a:r>
              <a:rPr lang="en-US" u="sng" dirty="0"/>
              <a:t> alternate high-level architecture</a:t>
            </a:r>
            <a:r>
              <a:rPr lang="en-US" dirty="0"/>
              <a:t> of your system; this alternate architecture should have a different architectural style than your first architecture. Again, specify the function of each component and add a diagram describing how </a:t>
            </a:r>
            <a:r>
              <a:rPr lang="en-US" dirty="0" smtClean="0"/>
              <a:t>they </a:t>
            </a:r>
            <a:r>
              <a:rPr lang="en-US" dirty="0"/>
              <a:t>connect. (</a:t>
            </a:r>
            <a:r>
              <a:rPr lang="en-US" dirty="0" err="1"/>
              <a:t>approx</a:t>
            </a:r>
            <a:r>
              <a:rPr lang="en-US" dirty="0"/>
              <a:t> 1 page)</a:t>
            </a:r>
          </a:p>
          <a:p>
            <a:r>
              <a:rPr lang="en-US" dirty="0"/>
              <a:t>Select one of your two architectures for further decomposition. Identify</a:t>
            </a:r>
            <a:r>
              <a:rPr lang="en-US" u="sng" dirty="0"/>
              <a:t> two important elements</a:t>
            </a:r>
            <a:r>
              <a:rPr lang="en-US" dirty="0"/>
              <a:t> in your selected architecture, and for each element, give a </a:t>
            </a:r>
            <a:r>
              <a:rPr lang="en-US" u="sng" dirty="0"/>
              <a:t>lower-level dataflow diagram</a:t>
            </a:r>
            <a:r>
              <a:rPr lang="en-US" dirty="0"/>
              <a:t>. (</a:t>
            </a:r>
            <a:r>
              <a:rPr lang="en-US" dirty="0" err="1"/>
              <a:t>approx</a:t>
            </a:r>
            <a:r>
              <a:rPr lang="en-US" dirty="0"/>
              <a:t> 2 pages)</a:t>
            </a:r>
          </a:p>
          <a:p>
            <a:r>
              <a:rPr lang="en-US" dirty="0"/>
              <a:t>Identify the </a:t>
            </a:r>
            <a:r>
              <a:rPr lang="en-US" u="sng" dirty="0"/>
              <a:t>key quality attributes</a:t>
            </a:r>
            <a:r>
              <a:rPr lang="en-US" dirty="0"/>
              <a:t> for your system and </a:t>
            </a:r>
            <a:r>
              <a:rPr lang="en-US" u="sng" dirty="0"/>
              <a:t>assess</a:t>
            </a:r>
            <a:r>
              <a:rPr lang="en-US" dirty="0"/>
              <a:t> how well each of the two architectures supports each quality attribute (</a:t>
            </a:r>
            <a:r>
              <a:rPr lang="en-US" dirty="0" err="1"/>
              <a:t>approx</a:t>
            </a:r>
            <a:r>
              <a:rPr lang="en-US" dirty="0"/>
              <a:t> 1 page)</a:t>
            </a:r>
          </a:p>
          <a:p>
            <a:r>
              <a:rPr lang="en-US" dirty="0"/>
              <a:t>Identify </a:t>
            </a:r>
            <a:r>
              <a:rPr lang="en-US" u="sng" dirty="0"/>
              <a:t>two failure modes</a:t>
            </a:r>
            <a:r>
              <a:rPr lang="en-US" dirty="0"/>
              <a:t>; for each mode, explain which of your two architectures is probably more prone to failure (and why) (</a:t>
            </a:r>
            <a:r>
              <a:rPr lang="en-US" dirty="0" err="1"/>
              <a:t>approx</a:t>
            </a:r>
            <a:r>
              <a:rPr lang="en-US" dirty="0"/>
              <a:t> 2 pages)</a:t>
            </a:r>
          </a:p>
        </p:txBody>
      </p:sp>
    </p:spTree>
    <p:extLst>
      <p:ext uri="{BB962C8B-B14F-4D97-AF65-F5344CB8AC3E}">
        <p14:creationId xmlns:p14="http://schemas.microsoft.com/office/powerpoint/2010/main" val="366015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Strengths and weaknesses of alternate architectures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Would the risk of a security breach failure mode have been higher in a peer-to-peer architecture that extended beyond our intranet? Maybe.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for a file-sharing system, total system blackout might be the failure mode of concern, in which case peer-to-peer might </a:t>
            </a: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the risk of failure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Quality attributes: Would performance have been improved by a system fully </a:t>
            </a:r>
            <a:r>
              <a:rPr lang="en-US" dirty="0" smtClean="0"/>
              <a:t>was </a:t>
            </a:r>
            <a:r>
              <a:rPr lang="en-US" dirty="0" smtClean="0">
                <a:ea typeface="+mn-ea"/>
              </a:rPr>
              <a:t>implemented </a:t>
            </a:r>
            <a:r>
              <a:rPr lang="en-US" dirty="0" smtClean="0"/>
              <a:t>as service based architecture</a:t>
            </a:r>
            <a:r>
              <a:rPr lang="en-US" dirty="0" smtClean="0">
                <a:ea typeface="+mn-ea"/>
              </a:rPr>
              <a:t>?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would interoperability have been reduced?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2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Four basic ways to evaluate architectural designs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Compare against desired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quality attributes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Check for problematic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failure modes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9D3232"/>
                </a:solidFill>
                <a:latin typeface="Calibri" charset="0"/>
              </a:rPr>
              <a:t>Walk through </a:t>
            </a:r>
            <a:r>
              <a:rPr lang="en-US" b="1">
                <a:solidFill>
                  <a:srgbClr val="9D3232"/>
                </a:solidFill>
                <a:latin typeface="Calibri" charset="0"/>
              </a:rPr>
              <a:t>use cases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Verify conformance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checklist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of principles</a:t>
            </a:r>
          </a:p>
          <a:p>
            <a:pPr marL="514350" indent="-514350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marL="514350" indent="-514350"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The goal is </a:t>
            </a:r>
            <a:r>
              <a:rPr lang="en-US" b="1" i="1">
                <a:solidFill>
                  <a:schemeClr val="accent1"/>
                </a:solidFill>
                <a:latin typeface="Calibri" charset="0"/>
              </a:rPr>
              <a:t>NOT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to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prove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that the architecture is perfect, but rather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identify opportunities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for improvement.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763000" y="6477000"/>
            <a:ext cx="381000" cy="381000"/>
          </a:xfrm>
          <a:prstGeom prst="star5">
            <a:avLst/>
          </a:prstGeom>
          <a:solidFill>
            <a:schemeClr val="accent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Walk through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Methodically step through each use case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Are all the necessary components in the system?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Are they connected correctly?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Are all your arrows pointing the right direction?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Does the system enact the right state changes?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Does performing a use case prevent subsequently performing any other use cases?</a:t>
            </a:r>
            <a:endParaRPr lang="en-US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4864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1000" y="2895600"/>
            <a:ext cx="35052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[username and password are valid]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4419600"/>
            <a:ext cx="47244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[purchase information is valid]</a:t>
            </a:r>
          </a:p>
        </p:txBody>
      </p:sp>
      <p:sp>
        <p:nvSpPr>
          <p:cNvPr id="18458" name="TextBox 53"/>
          <p:cNvSpPr txBox="1">
            <a:spLocks noChangeArrowheads="1"/>
          </p:cNvSpPr>
          <p:nvPr/>
        </p:nvSpPr>
        <p:spPr bwMode="auto">
          <a:xfrm>
            <a:off x="1676400" y="6259513"/>
            <a:ext cx="670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Purchase info</a:t>
            </a:r>
          </a:p>
        </p:txBody>
      </p:sp>
      <p:sp>
        <p:nvSpPr>
          <p:cNvPr id="18456" name="TextBox 49"/>
          <p:cNvSpPr txBox="1">
            <a:spLocks noChangeArrowheads="1"/>
          </p:cNvSpPr>
          <p:nvPr/>
        </p:nvSpPr>
        <p:spPr bwMode="auto">
          <a:xfrm>
            <a:off x="1676400" y="5954713"/>
            <a:ext cx="525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Login info</a:t>
            </a:r>
          </a:p>
        </p:txBody>
      </p:sp>
      <p:sp>
        <p:nvSpPr>
          <p:cNvPr id="18454" name="TextBox 46"/>
          <p:cNvSpPr txBox="1">
            <a:spLocks noChangeArrowheads="1"/>
          </p:cNvSpPr>
          <p:nvPr/>
        </p:nvSpPr>
        <p:spPr bwMode="auto">
          <a:xfrm>
            <a:off x="457200" y="47894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Purchase</a:t>
            </a:r>
            <a:br>
              <a:rPr lang="en-US" sz="1800"/>
            </a:br>
            <a:r>
              <a:rPr lang="en-US" sz="1800"/>
              <a:t>info</a:t>
            </a:r>
          </a:p>
        </p:txBody>
      </p:sp>
      <p:sp>
        <p:nvSpPr>
          <p:cNvPr id="18451" name="TextBox 39"/>
          <p:cNvSpPr txBox="1">
            <a:spLocks noChangeArrowheads="1"/>
          </p:cNvSpPr>
          <p:nvPr/>
        </p:nvSpPr>
        <p:spPr bwMode="auto">
          <a:xfrm>
            <a:off x="1676400" y="44196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Purchase info </a:t>
            </a:r>
            <a:r>
              <a:rPr lang="en-US" sz="1100" dirty="0"/>
              <a:t>(starts empty)</a:t>
            </a:r>
            <a:endParaRPr lang="en-US" sz="1800" dirty="0"/>
          </a:p>
        </p:txBody>
      </p:sp>
      <p:sp>
        <p:nvSpPr>
          <p:cNvPr id="18464" name="TextBox 33"/>
          <p:cNvSpPr txBox="1">
            <a:spLocks noChangeArrowheads="1"/>
          </p:cNvSpPr>
          <p:nvPr/>
        </p:nvSpPr>
        <p:spPr bwMode="auto">
          <a:xfrm>
            <a:off x="533400" y="32400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Username &amp; password</a:t>
            </a:r>
          </a:p>
        </p:txBody>
      </p:sp>
      <p:sp>
        <p:nvSpPr>
          <p:cNvPr id="18449" name="TextBox 21"/>
          <p:cNvSpPr txBox="1">
            <a:spLocks noChangeArrowheads="1"/>
          </p:cNvSpPr>
          <p:nvPr/>
        </p:nvSpPr>
        <p:spPr bwMode="auto">
          <a:xfrm>
            <a:off x="457200" y="22098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Visit site</a:t>
            </a:r>
          </a:p>
        </p:txBody>
      </p:sp>
      <p:sp>
        <p:nvSpPr>
          <p:cNvPr id="18461" name="TextBox 25"/>
          <p:cNvSpPr txBox="1">
            <a:spLocks noChangeArrowheads="1"/>
          </p:cNvSpPr>
          <p:nvPr/>
        </p:nvSpPr>
        <p:spPr bwMode="auto">
          <a:xfrm>
            <a:off x="1752600" y="2895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Login info </a:t>
            </a:r>
            <a:r>
              <a:rPr lang="en-US" sz="1200"/>
              <a:t>(starts empty)</a:t>
            </a: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Having a sequence </a:t>
            </a:r>
            <a:r>
              <a:rPr lang="en-US" dirty="0" smtClean="0">
                <a:ea typeface="+mj-ea"/>
              </a:rPr>
              <a:t>diagram really </a:t>
            </a:r>
            <a:r>
              <a:rPr lang="en-US" dirty="0" smtClean="0">
                <a:ea typeface="+mj-ea"/>
              </a:rPr>
              <a:t>helps to prevent surprises</a:t>
            </a:r>
            <a:endParaRPr lang="en-US" dirty="0">
              <a:ea typeface="+mj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1779587" y="4267200"/>
            <a:ext cx="4572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-560387" y="4267200"/>
            <a:ext cx="4572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762000" y="4267200"/>
            <a:ext cx="4572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672557" y="4342606"/>
            <a:ext cx="4572000" cy="1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05300" y="4343400"/>
            <a:ext cx="4572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873750" y="4343400"/>
            <a:ext cx="4572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3"/>
          <p:cNvSpPr txBox="1">
            <a:spLocks noChangeArrowheads="1"/>
          </p:cNvSpPr>
          <p:nvPr/>
        </p:nvSpPr>
        <p:spPr bwMode="auto">
          <a:xfrm>
            <a:off x="152400" y="1676400"/>
            <a:ext cx="773113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User</a:t>
            </a:r>
          </a:p>
        </p:txBody>
      </p:sp>
      <p:sp>
        <p:nvSpPr>
          <p:cNvPr id="18443" name="TextBox 6"/>
          <p:cNvSpPr txBox="1">
            <a:spLocks noChangeArrowheads="1"/>
          </p:cNvSpPr>
          <p:nvPr/>
        </p:nvSpPr>
        <p:spPr bwMode="auto">
          <a:xfrm>
            <a:off x="1217613" y="1676400"/>
            <a:ext cx="1081087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Servlet</a:t>
            </a:r>
          </a:p>
        </p:txBody>
      </p:sp>
      <p:sp>
        <p:nvSpPr>
          <p:cNvPr id="18444" name="TextBox 8"/>
          <p:cNvSpPr txBox="1">
            <a:spLocks noChangeArrowheads="1"/>
          </p:cNvSpPr>
          <p:nvPr/>
        </p:nvSpPr>
        <p:spPr bwMode="auto">
          <a:xfrm>
            <a:off x="2454275" y="1676400"/>
            <a:ext cx="142875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Edit Login</a:t>
            </a:r>
            <a:br>
              <a:rPr lang="en-US" sz="2400" b="1"/>
            </a:br>
            <a:r>
              <a:rPr lang="en-US" sz="2400" b="1"/>
              <a:t>Info JSP</a:t>
            </a:r>
          </a:p>
        </p:txBody>
      </p:sp>
      <p:sp>
        <p:nvSpPr>
          <p:cNvPr id="18445" name="TextBox 10"/>
          <p:cNvSpPr txBox="1">
            <a:spLocks noChangeArrowheads="1"/>
          </p:cNvSpPr>
          <p:nvPr/>
        </p:nvSpPr>
        <p:spPr bwMode="auto">
          <a:xfrm>
            <a:off x="4038600" y="1676400"/>
            <a:ext cx="190500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Edit Purchase</a:t>
            </a:r>
            <a:br>
              <a:rPr lang="en-US" sz="2400" b="1"/>
            </a:br>
            <a:r>
              <a:rPr lang="en-US" sz="2400" b="1"/>
              <a:t>Info JSP</a:t>
            </a:r>
          </a:p>
        </p:txBody>
      </p:sp>
      <p:sp>
        <p:nvSpPr>
          <p:cNvPr id="18446" name="TextBox 12"/>
          <p:cNvSpPr txBox="1">
            <a:spLocks noChangeArrowheads="1"/>
          </p:cNvSpPr>
          <p:nvPr/>
        </p:nvSpPr>
        <p:spPr bwMode="auto">
          <a:xfrm>
            <a:off x="6019800" y="1676400"/>
            <a:ext cx="120967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User DB</a:t>
            </a:r>
          </a:p>
        </p:txBody>
      </p:sp>
      <p:sp>
        <p:nvSpPr>
          <p:cNvPr id="18447" name="TextBox 14"/>
          <p:cNvSpPr txBox="1">
            <a:spLocks noChangeArrowheads="1"/>
          </p:cNvSpPr>
          <p:nvPr/>
        </p:nvSpPr>
        <p:spPr bwMode="auto">
          <a:xfrm>
            <a:off x="7391400" y="1676400"/>
            <a:ext cx="160337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Mainframe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9275" y="2516188"/>
            <a:ext cx="1203325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52600" y="4724400"/>
            <a:ext cx="318452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457200" y="4864100"/>
            <a:ext cx="4495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9275" y="5095875"/>
            <a:ext cx="12033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752600" y="6259513"/>
            <a:ext cx="4881563" cy="3492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52600" y="6564313"/>
            <a:ext cx="6423025" cy="4762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2600" y="3200400"/>
            <a:ext cx="1273175" cy="317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533400" y="3276600"/>
            <a:ext cx="2590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3400" y="3546475"/>
            <a:ext cx="12033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0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Four basic ways to evaluate architectural designs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Compare against desired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quality attributes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Check for problematic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failure modes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Walk through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use cases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>
                <a:solidFill>
                  <a:srgbClr val="9D3232"/>
                </a:solidFill>
                <a:latin typeface="Calibri" charset="0"/>
              </a:rPr>
              <a:t>Verify conformance to </a:t>
            </a:r>
            <a:r>
              <a:rPr lang="en-US" b="1">
                <a:solidFill>
                  <a:srgbClr val="9D3232"/>
                </a:solidFill>
                <a:latin typeface="Calibri" charset="0"/>
              </a:rPr>
              <a:t>checklist </a:t>
            </a:r>
            <a:r>
              <a:rPr lang="en-US">
                <a:solidFill>
                  <a:srgbClr val="9D3232"/>
                </a:solidFill>
                <a:latin typeface="Calibri" charset="0"/>
              </a:rPr>
              <a:t>of principles</a:t>
            </a:r>
          </a:p>
          <a:p>
            <a:pPr marL="514350" indent="-514350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marL="514350" indent="-514350" eaLnBrk="1" hangingPunct="1">
              <a:buFont typeface="Arial" charset="0"/>
              <a:buNone/>
            </a:pPr>
            <a:r>
              <a:rPr lang="en-US">
                <a:solidFill>
                  <a:srgbClr val="595959"/>
                </a:solidFill>
                <a:latin typeface="Calibri" charset="0"/>
              </a:rPr>
              <a:t>The goal is </a:t>
            </a:r>
            <a:r>
              <a:rPr lang="en-US" b="1" i="1">
                <a:solidFill>
                  <a:schemeClr val="accent1"/>
                </a:solidFill>
                <a:latin typeface="Calibri" charset="0"/>
              </a:rPr>
              <a:t>NOT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to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prove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that the architecture is perfect, but rather to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identify opportunities 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for improvement.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763000" y="6477000"/>
            <a:ext cx="381000" cy="381000"/>
          </a:xfrm>
          <a:prstGeom prst="star5">
            <a:avLst/>
          </a:prstGeom>
          <a:solidFill>
            <a:schemeClr val="accent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Verify conformance to checklist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(Has a lot in common w/ quality </a:t>
            </a:r>
            <a:r>
              <a:rPr lang="en-US" dirty="0" err="1" smtClean="0">
                <a:ea typeface="+mj-ea"/>
              </a:rPr>
              <a:t>attrs</a:t>
            </a:r>
            <a:r>
              <a:rPr lang="en-US" dirty="0" smtClean="0">
                <a:ea typeface="+mj-ea"/>
              </a:rPr>
              <a:t>!)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Is the architecture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modular</a:t>
            </a:r>
            <a:r>
              <a:rPr lang="en-US" sz="2000" dirty="0" smtClean="0">
                <a:ea typeface="+mn-ea"/>
              </a:rPr>
              <a:t>, well structured, and easy to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understand</a:t>
            </a:r>
            <a:r>
              <a:rPr lang="en-US" sz="2000" dirty="0" smtClean="0">
                <a:ea typeface="+mn-ea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Can we improve the structure and understandability of the architecture?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Is the architecture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portable</a:t>
            </a:r>
            <a:r>
              <a:rPr lang="en-US" sz="2000" dirty="0" smtClean="0">
                <a:ea typeface="+mn-ea"/>
              </a:rPr>
              <a:t> to other platforms?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Are aspects of the architecture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reusable</a:t>
            </a:r>
            <a:r>
              <a:rPr lang="en-US" sz="2000" dirty="0" smtClean="0">
                <a:ea typeface="+mn-ea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Does the architecture support ease of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testing</a:t>
            </a:r>
            <a:r>
              <a:rPr lang="en-US" sz="2000" dirty="0" smtClean="0">
                <a:ea typeface="+mn-ea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Does the architecture maximize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performance</a:t>
            </a:r>
            <a:r>
              <a:rPr lang="en-US" sz="2000" dirty="0" smtClean="0">
                <a:ea typeface="+mn-ea"/>
              </a:rPr>
              <a:t>, where appropriate?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Does the architecture incorporate appropriate techniques for handling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faults</a:t>
            </a:r>
            <a:r>
              <a:rPr lang="en-US" sz="2000" dirty="0" smtClean="0">
                <a:ea typeface="+mn-ea"/>
              </a:rPr>
              <a:t> and preventing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failures</a:t>
            </a:r>
            <a:r>
              <a:rPr lang="en-US" sz="2000" dirty="0" smtClean="0">
                <a:ea typeface="+mn-ea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Can the architecture accommodate all of the expected design </a:t>
            </a:r>
            <a:r>
              <a:rPr lang="en-US" sz="2400" b="1" dirty="0" smtClean="0">
                <a:solidFill>
                  <a:schemeClr val="accent1"/>
                </a:solidFill>
                <a:ea typeface="+mn-ea"/>
              </a:rPr>
              <a:t>changes</a:t>
            </a:r>
            <a:r>
              <a:rPr lang="en-US" sz="2000" dirty="0" smtClean="0">
                <a:ea typeface="+mn-ea"/>
              </a:rPr>
              <a:t> and extensions that have been documented?</a:t>
            </a:r>
            <a:endParaRPr lang="en-US" sz="2000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867400"/>
            <a:ext cx="381000" cy="381000"/>
          </a:xfrm>
          <a:prstGeom prst="star5">
            <a:avLst/>
          </a:prstGeom>
          <a:solidFill>
            <a:srgbClr val="FE8637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system from last lecture</a:t>
            </a:r>
          </a:p>
        </p:txBody>
      </p:sp>
      <p:grpSp>
        <p:nvGrpSpPr>
          <p:cNvPr id="21507" name="Group 52"/>
          <p:cNvGrpSpPr>
            <a:grpSpLocks/>
          </p:cNvGrpSpPr>
          <p:nvPr/>
        </p:nvGrpSpPr>
        <p:grpSpPr bwMode="auto">
          <a:xfrm>
            <a:off x="6705600" y="1676400"/>
            <a:ext cx="1905000" cy="461963"/>
            <a:chOff x="4876800" y="2209800"/>
            <a:chExt cx="1905000" cy="461665"/>
          </a:xfrm>
        </p:grpSpPr>
        <p:sp>
          <p:nvSpPr>
            <p:cNvPr id="21529" name="TextBox 53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dirty="0" smtClean="0"/>
                <a:t>Server Repo</a:t>
              </a:r>
              <a:endParaRPr lang="en-US" sz="24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08" name="Group 57"/>
          <p:cNvGrpSpPr>
            <a:grpSpLocks/>
          </p:cNvGrpSpPr>
          <p:nvPr/>
        </p:nvGrpSpPr>
        <p:grpSpPr bwMode="auto">
          <a:xfrm>
            <a:off x="6705600" y="2286000"/>
            <a:ext cx="1905000" cy="461963"/>
            <a:chOff x="4876800" y="2209800"/>
            <a:chExt cx="1905000" cy="461665"/>
          </a:xfrm>
        </p:grpSpPr>
        <p:sp>
          <p:nvSpPr>
            <p:cNvPr id="21526" name="TextBox 58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User DB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9" name="TextBox 61"/>
          <p:cNvSpPr txBox="1">
            <a:spLocks noChangeArrowheads="1"/>
          </p:cNvSpPr>
          <p:nvPr/>
        </p:nvSpPr>
        <p:spPr bwMode="auto">
          <a:xfrm>
            <a:off x="381000" y="1600200"/>
            <a:ext cx="11779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User</a:t>
            </a:r>
          </a:p>
        </p:txBody>
      </p:sp>
      <p:cxnSp>
        <p:nvCxnSpPr>
          <p:cNvPr id="63" name="Curved Connector 63"/>
          <p:cNvCxnSpPr>
            <a:stCxn id="21515" idx="3"/>
          </p:cNvCxnSpPr>
          <p:nvPr/>
        </p:nvCxnSpPr>
        <p:spPr>
          <a:xfrm>
            <a:off x="5334000" y="1830388"/>
            <a:ext cx="1600200" cy="6858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63"/>
          <p:cNvCxnSpPr>
            <a:stCxn id="21515" idx="3"/>
          </p:cNvCxnSpPr>
          <p:nvPr/>
        </p:nvCxnSpPr>
        <p:spPr>
          <a:xfrm>
            <a:off x="5334000" y="1830388"/>
            <a:ext cx="1524000" cy="762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20"/>
          <p:cNvSpPr txBox="1">
            <a:spLocks noChangeArrowheads="1"/>
          </p:cNvSpPr>
          <p:nvPr/>
        </p:nvSpPr>
        <p:spPr bwMode="auto">
          <a:xfrm>
            <a:off x="1524000" y="3048000"/>
            <a:ext cx="182880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Edit Login Info JSP</a:t>
            </a:r>
          </a:p>
        </p:txBody>
      </p:sp>
      <p:sp>
        <p:nvSpPr>
          <p:cNvPr id="21513" name="TextBox 21"/>
          <p:cNvSpPr txBox="1">
            <a:spLocks noChangeArrowheads="1"/>
          </p:cNvSpPr>
          <p:nvPr/>
        </p:nvSpPr>
        <p:spPr bwMode="auto">
          <a:xfrm>
            <a:off x="1524000" y="24384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Login JSP</a:t>
            </a:r>
          </a:p>
        </p:txBody>
      </p:sp>
      <p:sp>
        <p:nvSpPr>
          <p:cNvPr id="21514" name="TextBox 22"/>
          <p:cNvSpPr txBox="1">
            <a:spLocks noChangeArrowheads="1"/>
          </p:cNvSpPr>
          <p:nvPr/>
        </p:nvSpPr>
        <p:spPr bwMode="auto">
          <a:xfrm>
            <a:off x="1524000" y="4038600"/>
            <a:ext cx="18288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Edit Purchase Info JSP</a:t>
            </a:r>
          </a:p>
        </p:txBody>
      </p:sp>
      <p:sp>
        <p:nvSpPr>
          <p:cNvPr id="21515" name="TextBox 23"/>
          <p:cNvSpPr txBox="1">
            <a:spLocks noChangeArrowheads="1"/>
          </p:cNvSpPr>
          <p:nvPr/>
        </p:nvSpPr>
        <p:spPr bwMode="auto">
          <a:xfrm>
            <a:off x="3505200" y="1600200"/>
            <a:ext cx="18288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Java Servlet</a:t>
            </a:r>
          </a:p>
        </p:txBody>
      </p:sp>
      <p:cxnSp>
        <p:nvCxnSpPr>
          <p:cNvPr id="25" name="Curved Connector 24"/>
          <p:cNvCxnSpPr>
            <a:stCxn id="21513" idx="3"/>
            <a:endCxn id="21515" idx="2"/>
          </p:cNvCxnSpPr>
          <p:nvPr/>
        </p:nvCxnSpPr>
        <p:spPr>
          <a:xfrm flipV="1">
            <a:off x="3352800" y="2062163"/>
            <a:ext cx="1066800" cy="606425"/>
          </a:xfrm>
          <a:prstGeom prst="curvedConnector2">
            <a:avLst/>
          </a:prstGeom>
          <a:ln w="254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21515" idx="2"/>
            <a:endCxn id="21514" idx="3"/>
          </p:cNvCxnSpPr>
          <p:nvPr/>
        </p:nvCxnSpPr>
        <p:spPr>
          <a:xfrm rot="5400000">
            <a:off x="2597944" y="2817019"/>
            <a:ext cx="2576512" cy="1066800"/>
          </a:xfrm>
          <a:prstGeom prst="curvedConnector2">
            <a:avLst/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4"/>
          <p:cNvCxnSpPr>
            <a:stCxn id="21515" idx="2"/>
            <a:endCxn id="21512" idx="3"/>
          </p:cNvCxnSpPr>
          <p:nvPr/>
        </p:nvCxnSpPr>
        <p:spPr>
          <a:xfrm rot="5400000">
            <a:off x="3185319" y="2229644"/>
            <a:ext cx="1401762" cy="1066800"/>
          </a:xfrm>
          <a:prstGeom prst="curvedConnector2">
            <a:avLst/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1509" idx="3"/>
            <a:endCxn id="21515" idx="1"/>
          </p:cNvCxnSpPr>
          <p:nvPr/>
        </p:nvCxnSpPr>
        <p:spPr>
          <a:xfrm>
            <a:off x="1558925" y="1830388"/>
            <a:ext cx="1946275" cy="158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21513" idx="1"/>
            <a:endCxn id="21509" idx="2"/>
          </p:cNvCxnSpPr>
          <p:nvPr/>
        </p:nvCxnSpPr>
        <p:spPr>
          <a:xfrm rot="10800000">
            <a:off x="969963" y="2062163"/>
            <a:ext cx="554037" cy="606425"/>
          </a:xfrm>
          <a:prstGeom prst="curvedConnector2">
            <a:avLst/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21512" idx="1"/>
            <a:endCxn id="21509" idx="2"/>
          </p:cNvCxnSpPr>
          <p:nvPr/>
        </p:nvCxnSpPr>
        <p:spPr>
          <a:xfrm rot="10800000">
            <a:off x="969963" y="2062163"/>
            <a:ext cx="554037" cy="1401762"/>
          </a:xfrm>
          <a:prstGeom prst="curvedConnector2">
            <a:avLst/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21514" idx="1"/>
            <a:endCxn id="21509" idx="2"/>
          </p:cNvCxnSpPr>
          <p:nvPr/>
        </p:nvCxnSpPr>
        <p:spPr>
          <a:xfrm rot="10800000">
            <a:off x="969963" y="2062163"/>
            <a:ext cx="554037" cy="2576512"/>
          </a:xfrm>
          <a:prstGeom prst="curvedConnector2">
            <a:avLst/>
          </a:prstGeom>
          <a:ln w="254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23" name="Group 108"/>
          <p:cNvGrpSpPr>
            <a:grpSpLocks/>
          </p:cNvGrpSpPr>
          <p:nvPr/>
        </p:nvGrpSpPr>
        <p:grpSpPr bwMode="auto">
          <a:xfrm>
            <a:off x="5181600" y="3657600"/>
            <a:ext cx="3962400" cy="3200400"/>
            <a:chOff x="4572000" y="2895600"/>
            <a:chExt cx="4572000" cy="3962400"/>
          </a:xfrm>
        </p:grpSpPr>
        <p:pic>
          <p:nvPicPr>
            <p:cNvPr id="215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905125"/>
              <a:ext cx="4572000" cy="395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ctangle 107"/>
            <p:cNvSpPr/>
            <p:nvPr/>
          </p:nvSpPr>
          <p:spPr>
            <a:xfrm>
              <a:off x="4572000" y="2895600"/>
              <a:ext cx="4572000" cy="3962400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9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Checking example system </a:t>
            </a:r>
            <a:r>
              <a:rPr lang="en-US" dirty="0" smtClean="0">
                <a:ea typeface="+mj-ea"/>
              </a:rPr>
              <a:t>vs. </a:t>
            </a:r>
            <a:r>
              <a:rPr lang="en-US" dirty="0" smtClean="0">
                <a:ea typeface="+mj-ea"/>
              </a:rPr>
              <a:t>checklist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Modular?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lang="ja-JP" alt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“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User DB</a:t>
            </a:r>
            <a:r>
              <a:rPr lang="ja-JP" alt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”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 is a big black box. May need data-oriented decomposition.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lang="ja-JP" alt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“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Mainframe</a:t>
            </a:r>
            <a:r>
              <a:rPr lang="ja-JP" alt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”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 may need decomposition, too.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Understandable</a:t>
            </a:r>
            <a:r>
              <a:rPr lang="en-US" dirty="0" smtClean="0">
                <a:ea typeface="+mn-ea"/>
              </a:rPr>
              <a:t>?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Interaction among servlet and JSP is probably unclear to some programmers. May need some textual specification.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Testable</a:t>
            </a:r>
            <a:r>
              <a:rPr lang="en-US" dirty="0" smtClean="0">
                <a:ea typeface="+mn-ea"/>
              </a:rPr>
              <a:t>?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lang="en-US" sz="2000" dirty="0" smtClean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It 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depends on how fancy the JSP</a:t>
            </a:r>
            <a:r>
              <a:rPr lang="ja-JP" alt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s HTML is. (DHTML?)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Mainframe is fully testable.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Performance</a:t>
            </a:r>
            <a:r>
              <a:rPr lang="en-US" dirty="0" smtClean="0">
                <a:ea typeface="+mn-ea"/>
              </a:rPr>
              <a:t>?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2000" dirty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See earlier discussion regarding quality attributes</a:t>
            </a:r>
            <a:r>
              <a:rPr lang="en-US" sz="2000" dirty="0" smtClean="0">
                <a:solidFill>
                  <a:srgbClr val="595959"/>
                </a:solidFill>
                <a:latin typeface="Calibri" charset="0"/>
                <a:ea typeface="ＭＳ Ｐゴシック" charset="0"/>
              </a:rPr>
              <a:t>.</a:t>
            </a:r>
            <a:r>
              <a:rPr lang="en-US" dirty="0" smtClean="0">
                <a:ea typeface="+mn-ea"/>
              </a:rPr>
              <a:t> 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5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Checking example system </a:t>
            </a:r>
            <a:r>
              <a:rPr lang="en-US" dirty="0" smtClean="0">
                <a:ea typeface="+mj-ea"/>
              </a:rPr>
              <a:t>vs. </a:t>
            </a:r>
            <a:r>
              <a:rPr lang="en-US" dirty="0" smtClean="0">
                <a:ea typeface="+mj-ea"/>
              </a:rPr>
              <a:t>checklist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Portable?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at all. Do we care? It depends.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Reusable</a:t>
            </a:r>
            <a:r>
              <a:rPr lang="en-US" dirty="0" smtClean="0">
                <a:ea typeface="+mn-ea"/>
              </a:rPr>
              <a:t>?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Probably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the data. Do we care? It depends.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Further decomposition might identify more reusable parts.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34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Checking example system </a:t>
            </a:r>
            <a:r>
              <a:rPr lang="en-US" dirty="0" smtClean="0">
                <a:ea typeface="+mj-ea"/>
              </a:rPr>
              <a:t>vs. </a:t>
            </a:r>
            <a:r>
              <a:rPr lang="en-US" dirty="0" smtClean="0">
                <a:ea typeface="+mj-ea"/>
              </a:rPr>
              <a:t>checklist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Fault handling &amp; failure prevention?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Need to keep people from entering invalid data.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May need server redundancy.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data should be backed up.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Encrypt communications + data in databases.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Security audit of system?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More consideration will be needed after the implementation is designed.</a:t>
            </a:r>
          </a:p>
        </p:txBody>
      </p:sp>
    </p:spTree>
    <p:extLst>
      <p:ext uri="{BB962C8B-B14F-4D97-AF65-F5344CB8AC3E}">
        <p14:creationId xmlns:p14="http://schemas.microsoft.com/office/powerpoint/2010/main" val="381896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Architecture </a:t>
            </a:r>
            <a:r>
              <a:rPr lang="en-US" dirty="0"/>
              <a:t>= shows pieces of a system &amp; their relationships </a:t>
            </a:r>
            <a:endParaRPr lang="en-US" dirty="0"/>
          </a:p>
          <a:p>
            <a:r>
              <a:rPr lang="en-US" b="1" dirty="0"/>
              <a:t>Component </a:t>
            </a:r>
            <a:r>
              <a:rPr lang="en-US" dirty="0"/>
              <a:t>= self-contained piece of a system, with clearly-defined interfaces and structure </a:t>
            </a:r>
            <a:endParaRPr lang="en-US" dirty="0"/>
          </a:p>
          <a:p>
            <a:r>
              <a:rPr lang="en-US" b="1" dirty="0"/>
              <a:t>Connector </a:t>
            </a:r>
            <a:r>
              <a:rPr lang="en-US" dirty="0"/>
              <a:t>= a linkage between components via an interface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02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Checking example system </a:t>
            </a:r>
            <a:r>
              <a:rPr lang="en-US" dirty="0" err="1" smtClean="0">
                <a:ea typeface="+mj-ea"/>
              </a:rPr>
              <a:t>vs</a:t>
            </a:r>
            <a:r>
              <a:rPr lang="en-US" dirty="0" smtClean="0">
                <a:ea typeface="+mj-ea"/>
              </a:rPr>
              <a:t> checklist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Maintainable?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Separating user interface code into JSPs generally improves maintainability.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adding new fields requires changes in many places (e.g.: adding another field to purchase info, requires updating the </a:t>
            </a:r>
            <a:r>
              <a:rPr lang="en-US" dirty="0" err="1" smtClean="0">
                <a:ea typeface="+mn-ea"/>
              </a:rPr>
              <a:t>servlet</a:t>
            </a:r>
            <a:r>
              <a:rPr lang="en-US" dirty="0" smtClean="0">
                <a:ea typeface="+mn-ea"/>
              </a:rPr>
              <a:t>, JSP, and mainframe)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Object-oriented decomposition could have avoided this particular problem in this situation.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537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Take note of opportunities </a:t>
            </a:r>
            <a:r>
              <a:rPr lang="en-US" dirty="0" smtClean="0">
                <a:ea typeface="+mj-ea"/>
              </a:rPr>
              <a:t>for improvement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Encrypt database and connections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Improve use case &amp; sequence diagram to cover situations where credit card expires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Decompose the database and mainframe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Decompose </a:t>
            </a:r>
            <a:r>
              <a:rPr lang="en-US" dirty="0" err="1" smtClean="0">
                <a:ea typeface="+mn-ea"/>
              </a:rPr>
              <a:t>servlet</a:t>
            </a:r>
            <a:r>
              <a:rPr lang="en-US" dirty="0" smtClean="0">
                <a:ea typeface="+mn-ea"/>
              </a:rPr>
              <a:t>, looking for reusable parts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57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Consider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Use DHTML in HTML from JSP?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improve usability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hinder testability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Specify server redundancy?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improve fault tolerance and performance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hinder integrity (keeping servers in sync)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Move to object-oriented decomposition?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improve maintainability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Might hinder interoperability (legacy mainframe)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8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What’s next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Work on HW3 (due </a:t>
            </a:r>
            <a:r>
              <a:rPr lang="en-US" sz="2800" dirty="0" smtClean="0">
                <a:ea typeface="+mn-ea"/>
              </a:rPr>
              <a:t>Sat – 10/31)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Vision V3 due Tue – 11/3</a:t>
            </a:r>
            <a:endParaRPr lang="en-US" sz="28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8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An </a:t>
            </a:r>
            <a:r>
              <a:rPr lang="en-US" i="1" dirty="0">
                <a:solidFill>
                  <a:srgbClr val="FE5F34"/>
                </a:solidFill>
              </a:rPr>
              <a:t>architectural style </a:t>
            </a:r>
            <a:r>
              <a:rPr lang="en-US" i="1" dirty="0"/>
              <a:t>defines a </a:t>
            </a:r>
            <a:r>
              <a:rPr lang="en-US" b="1" i="1" dirty="0"/>
              <a:t>family of systems </a:t>
            </a:r>
            <a:r>
              <a:rPr lang="en-US" i="1" dirty="0"/>
              <a:t>in terms of a pattern of </a:t>
            </a:r>
            <a:r>
              <a:rPr lang="en-US" b="1" i="1" dirty="0"/>
              <a:t>structural organization</a:t>
            </a:r>
            <a:r>
              <a:rPr lang="en-US" i="1" dirty="0"/>
              <a:t>. More specifically, an architectural style defines a vocabulary of </a:t>
            </a:r>
            <a:r>
              <a:rPr lang="en-US" b="1" i="1" dirty="0"/>
              <a:t>components </a:t>
            </a:r>
            <a:r>
              <a:rPr lang="en-US" i="1" dirty="0"/>
              <a:t>and </a:t>
            </a:r>
            <a:r>
              <a:rPr lang="en-US" b="1" i="1" dirty="0"/>
              <a:t>connector </a:t>
            </a:r>
            <a:r>
              <a:rPr lang="en-US" i="1" dirty="0"/>
              <a:t>types, and a set of </a:t>
            </a:r>
            <a:r>
              <a:rPr lang="en-US" b="1" i="1" dirty="0"/>
              <a:t>constraints </a:t>
            </a:r>
            <a:r>
              <a:rPr lang="en-US" i="1" dirty="0"/>
              <a:t>on how they can be combined </a:t>
            </a:r>
            <a:endParaRPr lang="en-US" i="1" dirty="0" smtClean="0"/>
          </a:p>
          <a:p>
            <a:pPr lvl="1"/>
            <a:r>
              <a:rPr lang="en-US" i="1" dirty="0" smtClean="0"/>
              <a:t>Pipe and Filter</a:t>
            </a:r>
          </a:p>
          <a:p>
            <a:pPr lvl="1"/>
            <a:r>
              <a:rPr lang="en-US" i="1" dirty="0" smtClean="0"/>
              <a:t>Repository Architecture (blackboard)</a:t>
            </a:r>
            <a:endParaRPr lang="en-US" i="1" dirty="0"/>
          </a:p>
          <a:p>
            <a:pPr lvl="1"/>
            <a:r>
              <a:rPr lang="en-US" i="1" dirty="0"/>
              <a:t>Event </a:t>
            </a:r>
            <a:r>
              <a:rPr lang="en-US" i="1" dirty="0" smtClean="0"/>
              <a:t>Driven (broadcast, interrupt driven)</a:t>
            </a:r>
            <a:endParaRPr lang="en-US" i="1" dirty="0"/>
          </a:p>
          <a:p>
            <a:pPr lvl="1"/>
            <a:r>
              <a:rPr lang="en-US" i="1" dirty="0" smtClean="0"/>
              <a:t>Layered </a:t>
            </a:r>
          </a:p>
          <a:p>
            <a:pPr lvl="1"/>
            <a:r>
              <a:rPr lang="en-US" i="1" dirty="0" smtClean="0"/>
              <a:t>MVC</a:t>
            </a:r>
          </a:p>
          <a:p>
            <a:pPr lvl="1"/>
            <a:r>
              <a:rPr lang="en-US" i="1" dirty="0" smtClean="0"/>
              <a:t>Client Server -&gt; service based architecture</a:t>
            </a:r>
          </a:p>
          <a:p>
            <a:pPr lvl="1"/>
            <a:r>
              <a:rPr lang="en-US" i="1" dirty="0" smtClean="0"/>
              <a:t>Restful Architecture</a:t>
            </a:r>
          </a:p>
          <a:p>
            <a:pPr lvl="1"/>
            <a:r>
              <a:rPr lang="en-US" i="1" dirty="0"/>
              <a:t>P2P</a:t>
            </a:r>
          </a:p>
          <a:p>
            <a:pPr lvl="1"/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0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4678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Example: A real system used by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millions of customers every month</a:t>
            </a:r>
            <a:endParaRPr lang="en-US" dirty="0">
              <a:ea typeface="+mj-ea"/>
            </a:endParaRP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63005"/>
            <a:ext cx="4514238" cy="600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57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UC#1: Sign-up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Actor: user on internet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Preconditions: user has credit card and browser</a:t>
            </a:r>
          </a:p>
          <a:p>
            <a:pPr eaLnBrk="1" hangingPunct="1">
              <a:buFont typeface="Arial" charset="0"/>
              <a:buNone/>
            </a:pPr>
            <a:r>
              <a:rPr lang="en-US" dirty="0" err="1">
                <a:solidFill>
                  <a:srgbClr val="404040"/>
                </a:solidFill>
                <a:latin typeface="Calibri" charset="0"/>
              </a:rPr>
              <a:t>Postconditions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: login &amp; purchase info stored</a:t>
            </a: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Flow of events: 	User visits web site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				User fills out login info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				User fills out purchase info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				Website stores to 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server repository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6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UC#2: Edit purchase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Actor: user on internet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Preconditions: user has existing account</a:t>
            </a:r>
          </a:p>
          <a:p>
            <a:pPr eaLnBrk="1" hangingPunct="1">
              <a:buFont typeface="Arial" charset="0"/>
              <a:buNone/>
            </a:pPr>
            <a:r>
              <a:rPr lang="en-US" dirty="0" err="1">
                <a:solidFill>
                  <a:srgbClr val="404040"/>
                </a:solidFill>
                <a:latin typeface="Calibri" charset="0"/>
              </a:rPr>
              <a:t>Postconditions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: updated purchase info stored</a:t>
            </a: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Flow of events: 	User logs into web site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				User updates purchase info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				Website stores to server repository</a:t>
            </a:r>
          </a:p>
        </p:txBody>
      </p:sp>
    </p:spTree>
    <p:extLst>
      <p:ext uri="{BB962C8B-B14F-4D97-AF65-F5344CB8AC3E}">
        <p14:creationId xmlns:p14="http://schemas.microsoft.com/office/powerpoint/2010/main" val="328098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8684</TotalTime>
  <Words>2985</Words>
  <Application>Microsoft Macintosh PowerPoint</Application>
  <PresentationFormat>On-screen Show (4:3)</PresentationFormat>
  <Paragraphs>440</Paragraphs>
  <Slides>53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Evaluating Architectures</vt:lpstr>
      <vt:lpstr>But first, some logistics</vt:lpstr>
      <vt:lpstr>Upcoming important dates</vt:lpstr>
      <vt:lpstr>Homework 3 (requirements review)</vt:lpstr>
      <vt:lpstr>Brief overview of Architecture</vt:lpstr>
      <vt:lpstr>Architecture Styles</vt:lpstr>
      <vt:lpstr>Example: A real system used by  millions of customers every month</vt:lpstr>
      <vt:lpstr>UC#1: Sign-up</vt:lpstr>
      <vt:lpstr>UC#2: Edit purchase</vt:lpstr>
      <vt:lpstr>High-level data flow diagram</vt:lpstr>
      <vt:lpstr>How to draw an Architecture</vt:lpstr>
      <vt:lpstr>Homework 3 (requirements review)</vt:lpstr>
      <vt:lpstr>Architecture Decomposition</vt:lpstr>
      <vt:lpstr>Decomposition: providing a detailed view of a component</vt:lpstr>
      <vt:lpstr>Approaches for decomposing an architecture</vt:lpstr>
      <vt:lpstr>Functional decomposition</vt:lpstr>
      <vt:lpstr>Functional decomposition</vt:lpstr>
      <vt:lpstr>Data-oriented decomposition</vt:lpstr>
      <vt:lpstr>Data-oriented decomposition</vt:lpstr>
      <vt:lpstr>Object-oriented decomposition</vt:lpstr>
      <vt:lpstr>Object-oriented decomposition</vt:lpstr>
      <vt:lpstr>Process-oriented decomposition</vt:lpstr>
      <vt:lpstr>Process-oriented decomposition</vt:lpstr>
      <vt:lpstr>Feature-oriented decomposition</vt:lpstr>
      <vt:lpstr>Feature-oriented decomposition</vt:lpstr>
      <vt:lpstr>Event-oriented decomposition</vt:lpstr>
      <vt:lpstr>Event-oriented decomposition</vt:lpstr>
      <vt:lpstr>Four basic ways to evaluate architectural designs</vt:lpstr>
      <vt:lpstr>Homework 3 (requirements review)</vt:lpstr>
      <vt:lpstr>Quality attributes of great software</vt:lpstr>
      <vt:lpstr>Checking against quality attributes</vt:lpstr>
      <vt:lpstr>Checking against quality attributes</vt:lpstr>
      <vt:lpstr>Example system</vt:lpstr>
      <vt:lpstr>Checking example system against  key quality attributes</vt:lpstr>
      <vt:lpstr>Homework 3 (requirements review)</vt:lpstr>
      <vt:lpstr>Four basic ways to evaluate architectural designs</vt:lpstr>
      <vt:lpstr>Checking against failure modes</vt:lpstr>
      <vt:lpstr>Checking against failure modes</vt:lpstr>
      <vt:lpstr>Checking against failure modes</vt:lpstr>
      <vt:lpstr>Strengths and weaknesses of alternate architectures</vt:lpstr>
      <vt:lpstr>Four basic ways to evaluate architectural designs</vt:lpstr>
      <vt:lpstr>Walk through use cases</vt:lpstr>
      <vt:lpstr>Having a sequence diagram really helps to prevent surprises</vt:lpstr>
      <vt:lpstr>Four basic ways to evaluate architectural designs</vt:lpstr>
      <vt:lpstr>Verify conformance to checklist (Has a lot in common w/ quality attrs!)</vt:lpstr>
      <vt:lpstr>Example system from last lecture</vt:lpstr>
      <vt:lpstr>Checking example system vs. checklist</vt:lpstr>
      <vt:lpstr>Checking example system vs. checklist</vt:lpstr>
      <vt:lpstr>Checking example system vs. checklist</vt:lpstr>
      <vt:lpstr>Checking example system vs checklist</vt:lpstr>
      <vt:lpstr>Take note of opportunities for improvement</vt:lpstr>
      <vt:lpstr>Consider tradeoffs</vt:lpstr>
      <vt:lpstr>What’s next for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468</cp:revision>
  <cp:lastPrinted>2012-08-20T22:15:29Z</cp:lastPrinted>
  <dcterms:created xsi:type="dcterms:W3CDTF">2011-08-23T15:20:28Z</dcterms:created>
  <dcterms:modified xsi:type="dcterms:W3CDTF">2015-10-27T22:47:42Z</dcterms:modified>
</cp:coreProperties>
</file>