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0000"/>
    <a:srgbClr val="FE5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7" autoAdjust="0"/>
    <p:restoredTop sz="93718" autoAdjust="0"/>
  </p:normalViewPr>
  <p:slideViewPr>
    <p:cSldViewPr>
      <p:cViewPr>
        <p:scale>
          <a:sx n="94" d="100"/>
          <a:sy n="94" d="100"/>
        </p:scale>
        <p:origin x="-108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C23E42-9E75-49F6-8269-E5F78871D9C0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FC0C77-309F-49B9-A1DE-C292518BD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D28C31-7109-4CCC-AD93-EF45F2801D2E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583F039-B55D-49A2-8B86-BDD989500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7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219200" y="19050"/>
            <a:ext cx="76200" cy="670560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 w="38100" cap="rnd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894362"/>
          </a:xfrm>
        </p:spPr>
        <p:txBody>
          <a:bodyPr/>
          <a:lstStyle>
            <a:lvl1pPr>
              <a:defRPr b="1">
                <a:solidFill>
                  <a:srgbClr val="B000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0889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1">
                <a:lumMod val="75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4478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4" name="Straight Connector 33"/>
          <p:cNvSpPr>
            <a:spLocks noChangeShapeType="1"/>
          </p:cNvSpPr>
          <p:nvPr userDrawn="1"/>
        </p:nvSpPr>
        <p:spPr bwMode="auto">
          <a:xfrm>
            <a:off x="86722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C00000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418772"/>
            <a:ext cx="74676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8704944" y="0"/>
            <a:ext cx="4390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rnd" cmpd="sng" algn="ctr">
            <a:noFill/>
            <a:prstDash val="solid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00886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8977086" y="-7254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rgbClr val="B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C00000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rgbClr val="C00000"/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4702175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Object-Oriented Design</a:t>
            </a:r>
          </a:p>
        </p:txBody>
      </p:sp>
      <p:pic>
        <p:nvPicPr>
          <p:cNvPr id="3075" name="Picture 2" descr="http://farm4.static.flickr.com/3288/2725932075_dc68279f88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28600"/>
            <a:ext cx="8820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11938"/>
            <a:ext cx="4572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http://www.flickr.com/photos/digitalcolony/2725932075/sizes/o/</a:t>
            </a:r>
          </a:p>
        </p:txBody>
      </p:sp>
    </p:spTree>
    <p:extLst>
      <p:ext uri="{BB962C8B-B14F-4D97-AF65-F5344CB8AC3E}">
        <p14:creationId xmlns:p14="http://schemas.microsoft.com/office/powerpoint/2010/main" val="58217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Coupling and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Calibri" charset="0"/>
              </a:rPr>
              <a:t>Coupling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When one module is involved in another module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s concern</a:t>
            </a:r>
          </a:p>
          <a:p>
            <a:pPr lvl="1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Cohesion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When a module is devoted to its concern</a:t>
            </a:r>
          </a:p>
        </p:txBody>
      </p:sp>
    </p:spTree>
    <p:extLst>
      <p:ext uri="{BB962C8B-B14F-4D97-AF65-F5344CB8AC3E}">
        <p14:creationId xmlns:p14="http://schemas.microsoft.com/office/powerpoint/2010/main" val="387119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Coupling reduces 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Levels of coupling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Content coupling (worst)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modifies B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Common coupling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and B both read/write the same data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Control coupling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calls B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Stamp coupling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provides structured data to B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Data coupling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provides unstructured data to B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Uncoupled (best)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None of the above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62600" y="1819275"/>
            <a:ext cx="2667000" cy="92392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>
            <a:spAutoFit/>
          </a:bodyPr>
          <a:lstStyle/>
          <a:p>
            <a:pPr marL="0"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If A and B are coupled, then modifying A may require modifying B.</a:t>
            </a:r>
          </a:p>
        </p:txBody>
      </p:sp>
      <p:sp>
        <p:nvSpPr>
          <p:cNvPr id="40" name="5-Point Star 39"/>
          <p:cNvSpPr/>
          <p:nvPr/>
        </p:nvSpPr>
        <p:spPr>
          <a:xfrm>
            <a:off x="8839200" y="5181600"/>
            <a:ext cx="304800" cy="30480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9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4267200" cy="11430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Inter-package coupling</a:t>
            </a:r>
          </a:p>
        </p:txBody>
      </p:sp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1600200" y="2438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Counselee Rec.</a:t>
            </a:r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381000" y="3200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Counselor Rec.</a:t>
            </a:r>
          </a:p>
        </p:txBody>
      </p:sp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1600200" y="3886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Survey Instance</a:t>
            </a:r>
          </a:p>
        </p:txBody>
      </p:sp>
      <p:sp>
        <p:nvSpPr>
          <p:cNvPr id="14342" name="TextBox 10"/>
          <p:cNvSpPr txBox="1">
            <a:spLocks noChangeArrowheads="1"/>
          </p:cNvSpPr>
          <p:nvPr/>
        </p:nvSpPr>
        <p:spPr bwMode="auto">
          <a:xfrm>
            <a:off x="381000" y="4572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Questions</a:t>
            </a:r>
          </a:p>
        </p:txBody>
      </p:sp>
      <p:sp>
        <p:nvSpPr>
          <p:cNvPr id="14343" name="TextBox 11"/>
          <p:cNvSpPr txBox="1">
            <a:spLocks noChangeArrowheads="1"/>
          </p:cNvSpPr>
          <p:nvPr/>
        </p:nvSpPr>
        <p:spPr bwMode="auto">
          <a:xfrm>
            <a:off x="381000" y="5181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Answers</a:t>
            </a:r>
          </a:p>
        </p:txBody>
      </p:sp>
      <p:sp>
        <p:nvSpPr>
          <p:cNvPr id="14344" name="TextBox 12"/>
          <p:cNvSpPr txBox="1">
            <a:spLocks noChangeArrowheads="1"/>
          </p:cNvSpPr>
          <p:nvPr/>
        </p:nvSpPr>
        <p:spPr bwMode="auto">
          <a:xfrm>
            <a:off x="6858000" y="604838"/>
            <a:ext cx="19431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Authenticator</a:t>
            </a:r>
          </a:p>
        </p:txBody>
      </p: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6705600" y="44958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Report Maker</a:t>
            </a:r>
          </a:p>
        </p:txBody>
      </p:sp>
      <p:sp>
        <p:nvSpPr>
          <p:cNvPr id="14346" name="TextBox 14"/>
          <p:cNvSpPr txBox="1">
            <a:spLocks noChangeArrowheads="1"/>
          </p:cNvSpPr>
          <p:nvPr/>
        </p:nvSpPr>
        <p:spPr bwMode="auto">
          <a:xfrm>
            <a:off x="6705600" y="1900238"/>
            <a:ext cx="19431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Survey server</a:t>
            </a:r>
          </a:p>
        </p:txBody>
      </p:sp>
      <p:cxnSp>
        <p:nvCxnSpPr>
          <p:cNvPr id="16" name="Shape 15"/>
          <p:cNvCxnSpPr>
            <a:stCxn id="14341" idx="2"/>
            <a:endCxn id="14342" idx="3"/>
          </p:cNvCxnSpPr>
          <p:nvPr/>
        </p:nvCxnSpPr>
        <p:spPr>
          <a:xfrm rot="5400000">
            <a:off x="2220912" y="4451351"/>
            <a:ext cx="454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4341" idx="2"/>
            <a:endCxn id="14343" idx="3"/>
          </p:cNvCxnSpPr>
          <p:nvPr/>
        </p:nvCxnSpPr>
        <p:spPr>
          <a:xfrm rot="5400000">
            <a:off x="1916112" y="4756151"/>
            <a:ext cx="10636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339" idx="2"/>
            <a:endCxn id="14341" idx="0"/>
          </p:cNvCxnSpPr>
          <p:nvPr/>
        </p:nvCxnSpPr>
        <p:spPr>
          <a:xfrm rot="5400000">
            <a:off x="2079625" y="3392488"/>
            <a:ext cx="985837" cy="1588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4339" idx="2"/>
            <a:endCxn id="14340" idx="3"/>
          </p:cNvCxnSpPr>
          <p:nvPr/>
        </p:nvCxnSpPr>
        <p:spPr>
          <a:xfrm rot="5400000">
            <a:off x="2182812" y="3041651"/>
            <a:ext cx="5302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346" idx="2"/>
            <a:endCxn id="14345" idx="0"/>
          </p:cNvCxnSpPr>
          <p:nvPr/>
        </p:nvCxnSpPr>
        <p:spPr>
          <a:xfrm rot="5400000">
            <a:off x="6611144" y="3429794"/>
            <a:ext cx="2133600" cy="1588"/>
          </a:xfrm>
          <a:prstGeom prst="curved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344" idx="2"/>
            <a:endCxn id="14346" idx="0"/>
          </p:cNvCxnSpPr>
          <p:nvPr/>
        </p:nvCxnSpPr>
        <p:spPr>
          <a:xfrm rot="5400000">
            <a:off x="7336631" y="1407319"/>
            <a:ext cx="833438" cy="152400"/>
          </a:xfrm>
          <a:prstGeom prst="curved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344" idx="1"/>
            <a:endCxn id="14339" idx="3"/>
          </p:cNvCxnSpPr>
          <p:nvPr/>
        </p:nvCxnSpPr>
        <p:spPr>
          <a:xfrm rot="10800000" flipV="1">
            <a:off x="3543300" y="835025"/>
            <a:ext cx="3314700" cy="1833563"/>
          </a:xfrm>
          <a:prstGeom prst="curved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4356" idx="1"/>
            <a:endCxn id="14341" idx="3"/>
          </p:cNvCxnSpPr>
          <p:nvPr/>
        </p:nvCxnSpPr>
        <p:spPr>
          <a:xfrm rot="10800000" flipV="1">
            <a:off x="3543300" y="2744788"/>
            <a:ext cx="1943100" cy="1371600"/>
          </a:xfrm>
          <a:prstGeom prst="curved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360" idx="1"/>
            <a:endCxn id="14341" idx="3"/>
          </p:cNvCxnSpPr>
          <p:nvPr/>
        </p:nvCxnSpPr>
        <p:spPr>
          <a:xfrm rot="10800000">
            <a:off x="3543300" y="4116388"/>
            <a:ext cx="1943100" cy="1143000"/>
          </a:xfrm>
          <a:prstGeom prst="curved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6" name="TextBox 24"/>
          <p:cNvSpPr txBox="1">
            <a:spLocks noChangeArrowheads="1"/>
          </p:cNvSpPr>
          <p:nvPr/>
        </p:nvSpPr>
        <p:spPr bwMode="auto">
          <a:xfrm>
            <a:off x="5486400" y="2514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Question loader</a:t>
            </a:r>
            <a:endParaRPr lang="en-US" sz="2400"/>
          </a:p>
        </p:txBody>
      </p:sp>
      <p:cxnSp>
        <p:nvCxnSpPr>
          <p:cNvPr id="26" name="Shape 25"/>
          <p:cNvCxnSpPr>
            <a:stCxn id="14346" idx="2"/>
            <a:endCxn id="14356" idx="3"/>
          </p:cNvCxnSpPr>
          <p:nvPr/>
        </p:nvCxnSpPr>
        <p:spPr>
          <a:xfrm rot="5400000">
            <a:off x="7362031" y="2429669"/>
            <a:ext cx="382588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TextBox 26"/>
          <p:cNvSpPr txBox="1">
            <a:spLocks noChangeArrowheads="1"/>
          </p:cNvSpPr>
          <p:nvPr/>
        </p:nvSpPr>
        <p:spPr bwMode="auto">
          <a:xfrm>
            <a:off x="5486400" y="3048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Skip logic module</a:t>
            </a:r>
            <a:endParaRPr lang="en-US" sz="2400"/>
          </a:p>
        </p:txBody>
      </p:sp>
      <p:sp>
        <p:nvSpPr>
          <p:cNvPr id="14359" name="TextBox 27"/>
          <p:cNvSpPr txBox="1">
            <a:spLocks noChangeArrowheads="1"/>
          </p:cNvSpPr>
          <p:nvPr/>
        </p:nvSpPr>
        <p:spPr bwMode="auto">
          <a:xfrm>
            <a:off x="5486400" y="3657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Answer storer</a:t>
            </a:r>
            <a:endParaRPr lang="en-US" sz="2400"/>
          </a:p>
        </p:txBody>
      </p:sp>
      <p:sp>
        <p:nvSpPr>
          <p:cNvPr id="14360" name="TextBox 28"/>
          <p:cNvSpPr txBox="1">
            <a:spLocks noChangeArrowheads="1"/>
          </p:cNvSpPr>
          <p:nvPr/>
        </p:nvSpPr>
        <p:spPr bwMode="auto">
          <a:xfrm>
            <a:off x="5486400" y="5029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Data loader</a:t>
            </a:r>
            <a:endParaRPr lang="en-US" sz="2400"/>
          </a:p>
        </p:txBody>
      </p:sp>
      <p:cxnSp>
        <p:nvCxnSpPr>
          <p:cNvPr id="30" name="Shape 29"/>
          <p:cNvCxnSpPr>
            <a:stCxn id="14346" idx="2"/>
            <a:endCxn id="14358" idx="3"/>
          </p:cNvCxnSpPr>
          <p:nvPr/>
        </p:nvCxnSpPr>
        <p:spPr>
          <a:xfrm rot="5400000">
            <a:off x="7095331" y="2696369"/>
            <a:ext cx="915988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4346" idx="2"/>
            <a:endCxn id="14359" idx="3"/>
          </p:cNvCxnSpPr>
          <p:nvPr/>
        </p:nvCxnSpPr>
        <p:spPr>
          <a:xfrm rot="5400000">
            <a:off x="6790531" y="3001169"/>
            <a:ext cx="1525588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4345" idx="2"/>
            <a:endCxn id="14360" idx="3"/>
          </p:cNvCxnSpPr>
          <p:nvPr/>
        </p:nvCxnSpPr>
        <p:spPr>
          <a:xfrm rot="5400000">
            <a:off x="7402512" y="4984751"/>
            <a:ext cx="3016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4" name="TextBox 32"/>
          <p:cNvSpPr txBox="1">
            <a:spLocks noChangeArrowheads="1"/>
          </p:cNvSpPr>
          <p:nvPr/>
        </p:nvSpPr>
        <p:spPr bwMode="auto">
          <a:xfrm>
            <a:off x="5486400" y="5562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Calculation module</a:t>
            </a:r>
            <a:endParaRPr lang="en-US" sz="2400"/>
          </a:p>
        </p:txBody>
      </p:sp>
      <p:cxnSp>
        <p:nvCxnSpPr>
          <p:cNvPr id="34" name="Shape 33"/>
          <p:cNvCxnSpPr>
            <a:stCxn id="14345" idx="2"/>
            <a:endCxn id="14364" idx="3"/>
          </p:cNvCxnSpPr>
          <p:nvPr/>
        </p:nvCxnSpPr>
        <p:spPr>
          <a:xfrm rot="5400000">
            <a:off x="7135812" y="5251451"/>
            <a:ext cx="835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6" name="TextBox 34"/>
          <p:cNvSpPr txBox="1">
            <a:spLocks noChangeArrowheads="1"/>
          </p:cNvSpPr>
          <p:nvPr/>
        </p:nvSpPr>
        <p:spPr bwMode="auto">
          <a:xfrm>
            <a:off x="5486400" y="6096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Printer controller</a:t>
            </a:r>
            <a:endParaRPr lang="en-US" sz="2400"/>
          </a:p>
        </p:txBody>
      </p:sp>
      <p:cxnSp>
        <p:nvCxnSpPr>
          <p:cNvPr id="36" name="Shape 35"/>
          <p:cNvCxnSpPr>
            <a:stCxn id="14345" idx="2"/>
            <a:endCxn id="14366" idx="3"/>
          </p:cNvCxnSpPr>
          <p:nvPr/>
        </p:nvCxnSpPr>
        <p:spPr>
          <a:xfrm rot="5400000">
            <a:off x="6869112" y="5518151"/>
            <a:ext cx="13684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705600" y="228600"/>
            <a:ext cx="2362200" cy="12192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Authenticator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" y="2209800"/>
            <a:ext cx="3657600" cy="37338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Data Records</a:t>
            </a:r>
          </a:p>
        </p:txBody>
      </p:sp>
      <p:cxnSp>
        <p:nvCxnSpPr>
          <p:cNvPr id="39" name="Curved Connector 38"/>
          <p:cNvCxnSpPr>
            <a:stCxn id="14359" idx="1"/>
            <a:endCxn id="7" idx="3"/>
          </p:cNvCxnSpPr>
          <p:nvPr/>
        </p:nvCxnSpPr>
        <p:spPr>
          <a:xfrm rot="10800000" flipV="1">
            <a:off x="3733800" y="3888582"/>
            <a:ext cx="1752600" cy="188118"/>
          </a:xfrm>
          <a:prstGeom prst="curvedConnector3">
            <a:avLst>
              <a:gd name="adj1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105400" y="4343400"/>
            <a:ext cx="3886200" cy="23622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Report Maker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0200" y="1752600"/>
            <a:ext cx="3429000" cy="24384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Survey Server</a:t>
            </a:r>
          </a:p>
        </p:txBody>
      </p:sp>
    </p:spTree>
    <p:extLst>
      <p:ext uri="{BB962C8B-B14F-4D97-AF65-F5344CB8AC3E}">
        <p14:creationId xmlns:p14="http://schemas.microsoft.com/office/powerpoint/2010/main" val="201914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Cohesion increases 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6172200" cy="556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Levels of cohesion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Functional/informational cohesion (best)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and B work together for just one purpose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Communicational cohesion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and B use the same data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Procedural cohesion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executes, then B executes, and A &amp; B have vaguely related purpose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Temporal cohesion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executes, then B executes, but A &amp; B do not have any related purpose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Logical cohesion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Either A or B might be executed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Coincidental cohesion (worst)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None of the above</a:t>
            </a:r>
            <a:endParaRPr lang="en-US" dirty="0">
              <a:ea typeface="+mn-ea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8839200" y="5257800"/>
            <a:ext cx="304800" cy="30480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905000"/>
            <a:ext cx="2667000" cy="147796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>
            <a:spAutoFit/>
          </a:bodyPr>
          <a:lstStyle/>
          <a:p>
            <a:pPr marL="0"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If A &amp; B are together in a larger component that is highly cohesive, then it is easy to find the code for a concern.</a:t>
            </a:r>
          </a:p>
        </p:txBody>
      </p:sp>
    </p:spTree>
    <p:extLst>
      <p:ext uri="{BB962C8B-B14F-4D97-AF65-F5344CB8AC3E}">
        <p14:creationId xmlns:p14="http://schemas.microsoft.com/office/powerpoint/2010/main" val="403075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Intra-package cohesion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029200" y="4343400"/>
            <a:ext cx="3962400" cy="23622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257800" y="1676400"/>
            <a:ext cx="3581400" cy="25146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705600" y="228600"/>
            <a:ext cx="2362200" cy="12192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2209800"/>
            <a:ext cx="3733800" cy="37338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24384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Counselee Rec.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32004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Counselor Rec.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00" y="38862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Survey Instance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" y="45720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51816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Answers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8000" y="604838"/>
            <a:ext cx="1943100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Authenticator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05600" y="44958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Report Maker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05600" y="1900238"/>
            <a:ext cx="1943100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Survey Server</a:t>
            </a:r>
          </a:p>
        </p:txBody>
      </p:sp>
      <p:cxnSp>
        <p:nvCxnSpPr>
          <p:cNvPr id="50" name="Shape 49"/>
          <p:cNvCxnSpPr>
            <a:stCxn id="44" idx="2"/>
            <a:endCxn id="45" idx="3"/>
          </p:cNvCxnSpPr>
          <p:nvPr/>
        </p:nvCxnSpPr>
        <p:spPr>
          <a:xfrm rot="5400000">
            <a:off x="2220912" y="4451351"/>
            <a:ext cx="454025" cy="247650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44" idx="2"/>
            <a:endCxn id="46" idx="3"/>
          </p:cNvCxnSpPr>
          <p:nvPr/>
        </p:nvCxnSpPr>
        <p:spPr>
          <a:xfrm rot="5400000">
            <a:off x="1916112" y="4756151"/>
            <a:ext cx="1063625" cy="247650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2" idx="2"/>
            <a:endCxn id="44" idx="0"/>
          </p:cNvCxnSpPr>
          <p:nvPr/>
        </p:nvCxnSpPr>
        <p:spPr>
          <a:xfrm rot="5400000">
            <a:off x="2079625" y="3392488"/>
            <a:ext cx="985837" cy="1588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2" idx="2"/>
            <a:endCxn id="43" idx="3"/>
          </p:cNvCxnSpPr>
          <p:nvPr/>
        </p:nvCxnSpPr>
        <p:spPr>
          <a:xfrm rot="5400000">
            <a:off x="2182812" y="3041651"/>
            <a:ext cx="530225" cy="247650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9" idx="2"/>
            <a:endCxn id="48" idx="0"/>
          </p:cNvCxnSpPr>
          <p:nvPr/>
        </p:nvCxnSpPr>
        <p:spPr>
          <a:xfrm rot="5400000">
            <a:off x="6611144" y="3429794"/>
            <a:ext cx="2133600" cy="158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7" idx="2"/>
            <a:endCxn id="49" idx="0"/>
          </p:cNvCxnSpPr>
          <p:nvPr/>
        </p:nvCxnSpPr>
        <p:spPr>
          <a:xfrm rot="5400000">
            <a:off x="7336631" y="1407319"/>
            <a:ext cx="833438" cy="1524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7" idx="1"/>
            <a:endCxn id="42" idx="3"/>
          </p:cNvCxnSpPr>
          <p:nvPr/>
        </p:nvCxnSpPr>
        <p:spPr>
          <a:xfrm rot="10800000" flipV="1">
            <a:off x="3543300" y="835025"/>
            <a:ext cx="3314700" cy="183356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9" idx="1"/>
            <a:endCxn id="44" idx="3"/>
          </p:cNvCxnSpPr>
          <p:nvPr/>
        </p:nvCxnSpPr>
        <p:spPr>
          <a:xfrm rot="10800000" flipV="1">
            <a:off x="3543300" y="2744788"/>
            <a:ext cx="1943100" cy="13716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63" idx="1"/>
            <a:endCxn id="44" idx="3"/>
          </p:cNvCxnSpPr>
          <p:nvPr/>
        </p:nvCxnSpPr>
        <p:spPr>
          <a:xfrm rot="10800000">
            <a:off x="3543300" y="4116388"/>
            <a:ext cx="1943100" cy="11430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86400" y="25146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Question loader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cxnSp>
        <p:nvCxnSpPr>
          <p:cNvPr id="60" name="Shape 59"/>
          <p:cNvCxnSpPr>
            <a:stCxn id="49" idx="2"/>
            <a:endCxn id="59" idx="3"/>
          </p:cNvCxnSpPr>
          <p:nvPr/>
        </p:nvCxnSpPr>
        <p:spPr>
          <a:xfrm rot="5400000">
            <a:off x="7362031" y="2429669"/>
            <a:ext cx="382588" cy="247650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86400" y="30480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Skip logic module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86400" y="35814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Answer </a:t>
            </a:r>
            <a:r>
              <a:rPr lang="en-US" dirty="0" err="1">
                <a:latin typeface="+mn-lt"/>
                <a:ea typeface="+mn-ea"/>
                <a:cs typeface="+mn-cs"/>
              </a:rPr>
              <a:t>storer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86400" y="50292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Data loader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cxnSp>
        <p:nvCxnSpPr>
          <p:cNvPr id="64" name="Shape 63"/>
          <p:cNvCxnSpPr>
            <a:stCxn id="49" idx="2"/>
            <a:endCxn id="61" idx="3"/>
          </p:cNvCxnSpPr>
          <p:nvPr/>
        </p:nvCxnSpPr>
        <p:spPr>
          <a:xfrm rot="5400000">
            <a:off x="7095331" y="2696369"/>
            <a:ext cx="915988" cy="247650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9" idx="2"/>
            <a:endCxn id="62" idx="3"/>
          </p:cNvCxnSpPr>
          <p:nvPr/>
        </p:nvCxnSpPr>
        <p:spPr>
          <a:xfrm rot="5400000">
            <a:off x="6828631" y="2963069"/>
            <a:ext cx="1449388" cy="247650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8" idx="2"/>
            <a:endCxn id="63" idx="3"/>
          </p:cNvCxnSpPr>
          <p:nvPr/>
        </p:nvCxnSpPr>
        <p:spPr>
          <a:xfrm rot="5400000">
            <a:off x="7402512" y="4984751"/>
            <a:ext cx="301625" cy="247650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86400" y="55626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Calculation module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cxnSp>
        <p:nvCxnSpPr>
          <p:cNvPr id="68" name="Shape 67"/>
          <p:cNvCxnSpPr>
            <a:stCxn id="48" idx="2"/>
            <a:endCxn id="67" idx="3"/>
          </p:cNvCxnSpPr>
          <p:nvPr/>
        </p:nvCxnSpPr>
        <p:spPr>
          <a:xfrm rot="5400000">
            <a:off x="7135812" y="5251451"/>
            <a:ext cx="835025" cy="247650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86400" y="60960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Printer controller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cxnSp>
        <p:nvCxnSpPr>
          <p:cNvPr id="70" name="Shape 69"/>
          <p:cNvCxnSpPr>
            <a:stCxn id="48" idx="2"/>
            <a:endCxn id="69" idx="3"/>
          </p:cNvCxnSpPr>
          <p:nvPr/>
        </p:nvCxnSpPr>
        <p:spPr>
          <a:xfrm rot="5400000">
            <a:off x="6869112" y="5518151"/>
            <a:ext cx="1368425" cy="247650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62" idx="1"/>
            <a:endCxn id="44" idx="3"/>
          </p:cNvCxnSpPr>
          <p:nvPr/>
        </p:nvCxnSpPr>
        <p:spPr>
          <a:xfrm rot="10800000" flipV="1">
            <a:off x="3543300" y="3811588"/>
            <a:ext cx="1943100" cy="3048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4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5029200" y="4343400"/>
            <a:ext cx="3962400" cy="23622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5257800" y="1676400"/>
            <a:ext cx="3581400" cy="25146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6553200" y="228600"/>
            <a:ext cx="2362200" cy="12192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6200" y="2209800"/>
            <a:ext cx="3733800" cy="37338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4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467600" cy="11430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Tip #1: Don’t talk to strangers</a:t>
            </a:r>
            <a:br>
              <a:rPr lang="en-US" dirty="0">
                <a:latin typeface="Calibri" charset="0"/>
              </a:rPr>
            </a:br>
            <a:r>
              <a:rPr lang="en-US" sz="2000" dirty="0">
                <a:latin typeface="Calibri" charset="0"/>
              </a:rPr>
              <a:t>(“Law of Demeter”)</a:t>
            </a:r>
            <a:endParaRPr lang="en-US" dirty="0">
              <a:latin typeface="Calibri" charset="0"/>
            </a:endParaRPr>
          </a:p>
        </p:txBody>
      </p:sp>
      <p:sp>
        <p:nvSpPr>
          <p:cNvPr id="17415" name="TextBox 11"/>
          <p:cNvSpPr txBox="1">
            <a:spLocks noChangeArrowheads="1"/>
          </p:cNvSpPr>
          <p:nvPr/>
        </p:nvSpPr>
        <p:spPr bwMode="auto">
          <a:xfrm>
            <a:off x="1600200" y="2438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Counselee Rec.</a:t>
            </a:r>
          </a:p>
        </p:txBody>
      </p:sp>
      <p:sp>
        <p:nvSpPr>
          <p:cNvPr id="17416" name="TextBox 12"/>
          <p:cNvSpPr txBox="1">
            <a:spLocks noChangeArrowheads="1"/>
          </p:cNvSpPr>
          <p:nvPr/>
        </p:nvSpPr>
        <p:spPr bwMode="auto">
          <a:xfrm>
            <a:off x="381000" y="3200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Counselor Rec.</a:t>
            </a:r>
          </a:p>
        </p:txBody>
      </p:sp>
      <p:sp>
        <p:nvSpPr>
          <p:cNvPr id="17417" name="TextBox 22"/>
          <p:cNvSpPr txBox="1">
            <a:spLocks noChangeArrowheads="1"/>
          </p:cNvSpPr>
          <p:nvPr/>
        </p:nvSpPr>
        <p:spPr bwMode="auto">
          <a:xfrm>
            <a:off x="1600200" y="3886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Survey Instance</a:t>
            </a:r>
          </a:p>
        </p:txBody>
      </p:sp>
      <p:sp>
        <p:nvSpPr>
          <p:cNvPr id="17418" name="TextBox 23"/>
          <p:cNvSpPr txBox="1">
            <a:spLocks noChangeArrowheads="1"/>
          </p:cNvSpPr>
          <p:nvPr/>
        </p:nvSpPr>
        <p:spPr bwMode="auto">
          <a:xfrm>
            <a:off x="381000" y="4572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Questions</a:t>
            </a:r>
          </a:p>
        </p:txBody>
      </p:sp>
      <p:sp>
        <p:nvSpPr>
          <p:cNvPr id="17419" name="TextBox 24"/>
          <p:cNvSpPr txBox="1">
            <a:spLocks noChangeArrowheads="1"/>
          </p:cNvSpPr>
          <p:nvPr/>
        </p:nvSpPr>
        <p:spPr bwMode="auto">
          <a:xfrm>
            <a:off x="381000" y="5181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Answers</a:t>
            </a:r>
          </a:p>
        </p:txBody>
      </p:sp>
      <p:sp>
        <p:nvSpPr>
          <p:cNvPr id="17420" name="TextBox 25"/>
          <p:cNvSpPr txBox="1">
            <a:spLocks noChangeArrowheads="1"/>
          </p:cNvSpPr>
          <p:nvPr/>
        </p:nvSpPr>
        <p:spPr bwMode="auto">
          <a:xfrm>
            <a:off x="6705600" y="604838"/>
            <a:ext cx="19431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Authenticator</a:t>
            </a:r>
          </a:p>
        </p:txBody>
      </p:sp>
      <p:sp>
        <p:nvSpPr>
          <p:cNvPr id="17421" name="TextBox 27"/>
          <p:cNvSpPr txBox="1">
            <a:spLocks noChangeArrowheads="1"/>
          </p:cNvSpPr>
          <p:nvPr/>
        </p:nvSpPr>
        <p:spPr bwMode="auto">
          <a:xfrm>
            <a:off x="6705600" y="44958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Report Maker</a:t>
            </a:r>
          </a:p>
        </p:txBody>
      </p:sp>
      <p:sp>
        <p:nvSpPr>
          <p:cNvPr id="17422" name="TextBox 30"/>
          <p:cNvSpPr txBox="1">
            <a:spLocks noChangeArrowheads="1"/>
          </p:cNvSpPr>
          <p:nvPr/>
        </p:nvSpPr>
        <p:spPr bwMode="auto">
          <a:xfrm>
            <a:off x="6705600" y="1900238"/>
            <a:ext cx="19431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Survey Server</a:t>
            </a:r>
          </a:p>
        </p:txBody>
      </p:sp>
      <p:cxnSp>
        <p:nvCxnSpPr>
          <p:cNvPr id="44" name="Shape 43"/>
          <p:cNvCxnSpPr>
            <a:stCxn id="17417" idx="2"/>
            <a:endCxn id="17418" idx="3"/>
          </p:cNvCxnSpPr>
          <p:nvPr/>
        </p:nvCxnSpPr>
        <p:spPr>
          <a:xfrm rot="5400000">
            <a:off x="2220912" y="4451351"/>
            <a:ext cx="454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17417" idx="2"/>
            <a:endCxn id="17419" idx="3"/>
          </p:cNvCxnSpPr>
          <p:nvPr/>
        </p:nvCxnSpPr>
        <p:spPr>
          <a:xfrm rot="5400000">
            <a:off x="1916112" y="4756151"/>
            <a:ext cx="10636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7415" idx="2"/>
            <a:endCxn id="17417" idx="0"/>
          </p:cNvCxnSpPr>
          <p:nvPr/>
        </p:nvCxnSpPr>
        <p:spPr>
          <a:xfrm rot="5400000">
            <a:off x="2079625" y="3392488"/>
            <a:ext cx="985837" cy="1588"/>
          </a:xfrm>
          <a:prstGeom prst="curvedConnector3">
            <a:avLst>
              <a:gd name="adj1" fmla="val 50000"/>
            </a:avLst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7415" idx="2"/>
            <a:endCxn id="17416" idx="3"/>
          </p:cNvCxnSpPr>
          <p:nvPr/>
        </p:nvCxnSpPr>
        <p:spPr>
          <a:xfrm rot="5400000">
            <a:off x="2182812" y="3041651"/>
            <a:ext cx="5302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7422" idx="2"/>
            <a:endCxn id="17421" idx="0"/>
          </p:cNvCxnSpPr>
          <p:nvPr/>
        </p:nvCxnSpPr>
        <p:spPr>
          <a:xfrm rot="5400000">
            <a:off x="6611144" y="3429794"/>
            <a:ext cx="21336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7420" idx="2"/>
            <a:endCxn id="17422" idx="0"/>
          </p:cNvCxnSpPr>
          <p:nvPr/>
        </p:nvCxnSpPr>
        <p:spPr>
          <a:xfrm rot="5400000">
            <a:off x="7260431" y="1483519"/>
            <a:ext cx="835025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17420" idx="1"/>
            <a:endCxn id="17415" idx="3"/>
          </p:cNvCxnSpPr>
          <p:nvPr/>
        </p:nvCxnSpPr>
        <p:spPr>
          <a:xfrm rot="10800000" flipV="1">
            <a:off x="3543300" y="836613"/>
            <a:ext cx="3162300" cy="183197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17431" idx="1"/>
            <a:endCxn id="17418" idx="3"/>
          </p:cNvCxnSpPr>
          <p:nvPr/>
        </p:nvCxnSpPr>
        <p:spPr>
          <a:xfrm rot="10800000" flipV="1">
            <a:off x="2324100" y="2744788"/>
            <a:ext cx="3162300" cy="20574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1" name="TextBox 96"/>
          <p:cNvSpPr txBox="1">
            <a:spLocks noChangeArrowheads="1"/>
          </p:cNvSpPr>
          <p:nvPr/>
        </p:nvSpPr>
        <p:spPr bwMode="auto">
          <a:xfrm>
            <a:off x="5486400" y="2514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Question loader</a:t>
            </a:r>
            <a:endParaRPr lang="en-US" sz="2400"/>
          </a:p>
        </p:txBody>
      </p:sp>
      <p:cxnSp>
        <p:nvCxnSpPr>
          <p:cNvPr id="99" name="Shape 98"/>
          <p:cNvCxnSpPr>
            <a:stCxn id="17422" idx="2"/>
            <a:endCxn id="17431" idx="3"/>
          </p:cNvCxnSpPr>
          <p:nvPr/>
        </p:nvCxnSpPr>
        <p:spPr>
          <a:xfrm rot="5400000">
            <a:off x="7362031" y="2429669"/>
            <a:ext cx="382588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3" name="TextBox 99"/>
          <p:cNvSpPr txBox="1">
            <a:spLocks noChangeArrowheads="1"/>
          </p:cNvSpPr>
          <p:nvPr/>
        </p:nvSpPr>
        <p:spPr bwMode="auto">
          <a:xfrm>
            <a:off x="5486400" y="3048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Skip logic module</a:t>
            </a:r>
            <a:endParaRPr lang="en-US" sz="2400"/>
          </a:p>
        </p:txBody>
      </p:sp>
      <p:sp>
        <p:nvSpPr>
          <p:cNvPr id="17434" name="TextBox 107"/>
          <p:cNvSpPr txBox="1">
            <a:spLocks noChangeArrowheads="1"/>
          </p:cNvSpPr>
          <p:nvPr/>
        </p:nvSpPr>
        <p:spPr bwMode="auto">
          <a:xfrm>
            <a:off x="5486400" y="3581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Answer storer</a:t>
            </a:r>
            <a:endParaRPr lang="en-US" sz="2400"/>
          </a:p>
        </p:txBody>
      </p:sp>
      <p:sp>
        <p:nvSpPr>
          <p:cNvPr id="17435" name="TextBox 110"/>
          <p:cNvSpPr txBox="1">
            <a:spLocks noChangeArrowheads="1"/>
          </p:cNvSpPr>
          <p:nvPr/>
        </p:nvSpPr>
        <p:spPr bwMode="auto">
          <a:xfrm>
            <a:off x="5486400" y="5029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Data loader</a:t>
            </a:r>
            <a:endParaRPr lang="en-US" sz="2400"/>
          </a:p>
        </p:txBody>
      </p:sp>
      <p:cxnSp>
        <p:nvCxnSpPr>
          <p:cNvPr id="113" name="Shape 112"/>
          <p:cNvCxnSpPr>
            <a:stCxn id="17422" idx="2"/>
            <a:endCxn id="17433" idx="3"/>
          </p:cNvCxnSpPr>
          <p:nvPr/>
        </p:nvCxnSpPr>
        <p:spPr>
          <a:xfrm rot="5400000">
            <a:off x="7095331" y="2696369"/>
            <a:ext cx="915988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7422" idx="2"/>
            <a:endCxn id="17434" idx="3"/>
          </p:cNvCxnSpPr>
          <p:nvPr/>
        </p:nvCxnSpPr>
        <p:spPr>
          <a:xfrm rot="5400000">
            <a:off x="6828631" y="2963069"/>
            <a:ext cx="1449388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stCxn id="17421" idx="2"/>
            <a:endCxn id="17435" idx="3"/>
          </p:cNvCxnSpPr>
          <p:nvPr/>
        </p:nvCxnSpPr>
        <p:spPr>
          <a:xfrm rot="5400000">
            <a:off x="7402512" y="4984751"/>
            <a:ext cx="3016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TextBox 117"/>
          <p:cNvSpPr txBox="1">
            <a:spLocks noChangeArrowheads="1"/>
          </p:cNvSpPr>
          <p:nvPr/>
        </p:nvSpPr>
        <p:spPr bwMode="auto">
          <a:xfrm>
            <a:off x="5486400" y="5562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Calculation module</a:t>
            </a:r>
            <a:endParaRPr lang="en-US" sz="2400"/>
          </a:p>
        </p:txBody>
      </p:sp>
      <p:cxnSp>
        <p:nvCxnSpPr>
          <p:cNvPr id="120" name="Shape 119"/>
          <p:cNvCxnSpPr>
            <a:stCxn id="17421" idx="2"/>
            <a:endCxn id="17439" idx="3"/>
          </p:cNvCxnSpPr>
          <p:nvPr/>
        </p:nvCxnSpPr>
        <p:spPr>
          <a:xfrm rot="5400000">
            <a:off x="7135812" y="5251451"/>
            <a:ext cx="835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1" name="TextBox 120"/>
          <p:cNvSpPr txBox="1">
            <a:spLocks noChangeArrowheads="1"/>
          </p:cNvSpPr>
          <p:nvPr/>
        </p:nvSpPr>
        <p:spPr bwMode="auto">
          <a:xfrm>
            <a:off x="5486400" y="6096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Printer controller</a:t>
            </a:r>
            <a:endParaRPr lang="en-US" sz="2400"/>
          </a:p>
        </p:txBody>
      </p:sp>
      <p:cxnSp>
        <p:nvCxnSpPr>
          <p:cNvPr id="123" name="Shape 122"/>
          <p:cNvCxnSpPr>
            <a:stCxn id="17421" idx="2"/>
            <a:endCxn id="17441" idx="3"/>
          </p:cNvCxnSpPr>
          <p:nvPr/>
        </p:nvCxnSpPr>
        <p:spPr>
          <a:xfrm rot="5400000">
            <a:off x="6869112" y="5518151"/>
            <a:ext cx="13684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7434" idx="1"/>
            <a:endCxn id="17419" idx="3"/>
          </p:cNvCxnSpPr>
          <p:nvPr/>
        </p:nvCxnSpPr>
        <p:spPr>
          <a:xfrm rot="10800000" flipV="1">
            <a:off x="2324100" y="3811588"/>
            <a:ext cx="3162300" cy="16002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7435" idx="1"/>
            <a:endCxn id="17418" idx="3"/>
          </p:cNvCxnSpPr>
          <p:nvPr/>
        </p:nvCxnSpPr>
        <p:spPr>
          <a:xfrm rot="10800000">
            <a:off x="2324100" y="4802188"/>
            <a:ext cx="3162300" cy="4572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36"/>
          <p:cNvSpPr txBox="1">
            <a:spLocks noChangeArrowheads="1"/>
          </p:cNvSpPr>
          <p:nvPr/>
        </p:nvSpPr>
        <p:spPr bwMode="auto">
          <a:xfrm>
            <a:off x="838200" y="6134100"/>
            <a:ext cx="31130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457200" indent="-341313"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US" b="1" dirty="0">
                <a:solidFill>
                  <a:srgbClr val="C00000"/>
                </a:solidFill>
              </a:rPr>
              <a:t>This would be bad:</a:t>
            </a:r>
          </a:p>
          <a:p>
            <a:pPr eaLnBrk="1" hangingPunct="1"/>
            <a:endParaRPr lang="en-US" sz="1800" dirty="0"/>
          </a:p>
        </p:txBody>
      </p:sp>
      <p:cxnSp>
        <p:nvCxnSpPr>
          <p:cNvPr id="41" name="Curved Connector 40"/>
          <p:cNvCxnSpPr>
            <a:endCxn id="17419" idx="3"/>
          </p:cNvCxnSpPr>
          <p:nvPr/>
        </p:nvCxnSpPr>
        <p:spPr>
          <a:xfrm rot="10800000" flipV="1">
            <a:off x="2324100" y="5257800"/>
            <a:ext cx="3162300" cy="15398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5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162800" cy="1143000"/>
          </a:xfrm>
          <a:ln>
            <a:solidFill>
              <a:schemeClr val="tx2">
                <a:alpha val="10980"/>
              </a:schemeClr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Tip #2: Move code to </a:t>
            </a:r>
            <a:r>
              <a:rPr lang="en-US" dirty="0" smtClean="0">
                <a:latin typeface="Calibri" charset="0"/>
              </a:rPr>
              <a:t/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where </a:t>
            </a:r>
            <a:r>
              <a:rPr lang="en-US" dirty="0">
                <a:latin typeface="Calibri" charset="0"/>
              </a:rPr>
              <a:t>it’s used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24384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Counselee Rec.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32004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Counselor Rec.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05600" y="604838"/>
            <a:ext cx="1943100" cy="4619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Authenticator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5600" y="44958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Report Maker</a:t>
            </a:r>
          </a:p>
        </p:txBody>
      </p:sp>
      <p:cxnSp>
        <p:nvCxnSpPr>
          <p:cNvPr id="60" name="Shape 59"/>
          <p:cNvCxnSpPr>
            <a:stCxn id="12" idx="2"/>
            <a:endCxn id="13" idx="3"/>
          </p:cNvCxnSpPr>
          <p:nvPr/>
        </p:nvCxnSpPr>
        <p:spPr>
          <a:xfrm rot="5400000">
            <a:off x="2182812" y="3041651"/>
            <a:ext cx="530225" cy="247650"/>
          </a:xfrm>
          <a:prstGeom prst="curvedConnector2">
            <a:avLst/>
          </a:prstGeom>
          <a:ln w="25400">
            <a:solidFill>
              <a:schemeClr val="tx2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86400" y="50292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Data loader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7" name="Shape 116"/>
          <p:cNvCxnSpPr>
            <a:stCxn id="28" idx="2"/>
            <a:endCxn id="111" idx="3"/>
          </p:cNvCxnSpPr>
          <p:nvPr/>
        </p:nvCxnSpPr>
        <p:spPr>
          <a:xfrm rot="5400000">
            <a:off x="7402512" y="4984751"/>
            <a:ext cx="301625" cy="247650"/>
          </a:xfrm>
          <a:prstGeom prst="curvedConnector2">
            <a:avLst/>
          </a:prstGeom>
          <a:ln w="25400">
            <a:solidFill>
              <a:schemeClr val="tx2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486400" y="55626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Calculation module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0" name="Shape 119"/>
          <p:cNvCxnSpPr>
            <a:stCxn id="28" idx="2"/>
            <a:endCxn id="118" idx="3"/>
          </p:cNvCxnSpPr>
          <p:nvPr/>
        </p:nvCxnSpPr>
        <p:spPr>
          <a:xfrm rot="5400000">
            <a:off x="7135812" y="5251451"/>
            <a:ext cx="835025" cy="247650"/>
          </a:xfrm>
          <a:prstGeom prst="curvedConnector2">
            <a:avLst/>
          </a:prstGeom>
          <a:ln w="25400">
            <a:solidFill>
              <a:schemeClr val="tx2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86400" y="60960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Printer controller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3" name="Shape 122"/>
          <p:cNvCxnSpPr>
            <a:stCxn id="28" idx="2"/>
            <a:endCxn id="121" idx="3"/>
          </p:cNvCxnSpPr>
          <p:nvPr/>
        </p:nvCxnSpPr>
        <p:spPr>
          <a:xfrm rot="5400000">
            <a:off x="6869112" y="5518151"/>
            <a:ext cx="1368425" cy="247650"/>
          </a:xfrm>
          <a:prstGeom prst="curvedConnector2">
            <a:avLst/>
          </a:prstGeom>
          <a:ln w="25400">
            <a:solidFill>
              <a:schemeClr val="tx2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97" idx="1"/>
            <a:endCxn id="23" idx="3"/>
          </p:cNvCxnSpPr>
          <p:nvPr/>
        </p:nvCxnSpPr>
        <p:spPr>
          <a:xfrm rot="10800000" flipV="1">
            <a:off x="3543300" y="2744788"/>
            <a:ext cx="1943100" cy="16732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alpha val="11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08" idx="1"/>
            <a:endCxn id="23" idx="3"/>
          </p:cNvCxnSpPr>
          <p:nvPr/>
        </p:nvCxnSpPr>
        <p:spPr>
          <a:xfrm rot="10800000" flipV="1">
            <a:off x="3543300" y="3811588"/>
            <a:ext cx="1943100" cy="6064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alpha val="11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0200" y="4186238"/>
            <a:ext cx="1943100" cy="4619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Survey Instance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4872038"/>
            <a:ext cx="1943100" cy="4619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" y="5481638"/>
            <a:ext cx="1943100" cy="4619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Answers</a:t>
            </a:r>
          </a:p>
        </p:txBody>
      </p:sp>
      <p:cxnSp>
        <p:nvCxnSpPr>
          <p:cNvPr id="44" name="Shape 43"/>
          <p:cNvCxnSpPr>
            <a:stCxn id="23" idx="2"/>
            <a:endCxn id="24" idx="3"/>
          </p:cNvCxnSpPr>
          <p:nvPr/>
        </p:nvCxnSpPr>
        <p:spPr>
          <a:xfrm rot="5400000">
            <a:off x="2220118" y="4752182"/>
            <a:ext cx="455613" cy="247650"/>
          </a:xfrm>
          <a:prstGeom prst="curvedConnector2">
            <a:avLst/>
          </a:prstGeom>
          <a:ln w="25400">
            <a:solidFill>
              <a:schemeClr val="tx2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23" idx="2"/>
            <a:endCxn id="25" idx="3"/>
          </p:cNvCxnSpPr>
          <p:nvPr/>
        </p:nvCxnSpPr>
        <p:spPr>
          <a:xfrm rot="5400000">
            <a:off x="1915318" y="5056982"/>
            <a:ext cx="1065213" cy="247650"/>
          </a:xfrm>
          <a:prstGeom prst="curvedConnector2">
            <a:avLst/>
          </a:prstGeom>
          <a:ln w="25400">
            <a:solidFill>
              <a:schemeClr val="tx2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05600" y="1900238"/>
            <a:ext cx="1943100" cy="4619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Survey Server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86400" y="25146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Question loader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9" name="Shape 98"/>
          <p:cNvCxnSpPr>
            <a:stCxn id="31" idx="2"/>
            <a:endCxn id="97" idx="3"/>
          </p:cNvCxnSpPr>
          <p:nvPr/>
        </p:nvCxnSpPr>
        <p:spPr>
          <a:xfrm rot="5400000">
            <a:off x="7362031" y="2429669"/>
            <a:ext cx="382588" cy="247650"/>
          </a:xfrm>
          <a:prstGeom prst="curvedConnector2">
            <a:avLst/>
          </a:prstGeom>
          <a:ln w="25400">
            <a:solidFill>
              <a:schemeClr val="tx2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486400" y="30480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Skip logic module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86400" y="3581400"/>
            <a:ext cx="1943100" cy="4619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11000"/>
              </a:schemeClr>
            </a:solidFill>
          </a:ln>
        </p:spPr>
        <p:txBody>
          <a:bodyPr wrap="none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Answer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storer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3" name="Shape 112"/>
          <p:cNvCxnSpPr>
            <a:stCxn id="31" idx="2"/>
            <a:endCxn id="100" idx="3"/>
          </p:cNvCxnSpPr>
          <p:nvPr/>
        </p:nvCxnSpPr>
        <p:spPr>
          <a:xfrm rot="5400000">
            <a:off x="7095331" y="2696369"/>
            <a:ext cx="915988" cy="247650"/>
          </a:xfrm>
          <a:prstGeom prst="curvedConnector2">
            <a:avLst/>
          </a:prstGeom>
          <a:ln w="25400">
            <a:solidFill>
              <a:schemeClr val="tx2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31" idx="2"/>
            <a:endCxn id="108" idx="3"/>
          </p:cNvCxnSpPr>
          <p:nvPr/>
        </p:nvCxnSpPr>
        <p:spPr>
          <a:xfrm rot="5400000">
            <a:off x="6828631" y="2963069"/>
            <a:ext cx="1449388" cy="247650"/>
          </a:xfrm>
          <a:prstGeom prst="curvedConnector2">
            <a:avLst/>
          </a:prstGeom>
          <a:ln w="25400">
            <a:solidFill>
              <a:schemeClr val="tx2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76200" y="2209800"/>
            <a:ext cx="3733800" cy="16002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46038" y="1501775"/>
            <a:ext cx="9212262" cy="5075238"/>
          </a:xfrm>
          <a:custGeom>
            <a:avLst/>
            <a:gdLst>
              <a:gd name="connsiteX0" fmla="*/ 5238427 w 5618136"/>
              <a:gd name="connsiteY0" fmla="*/ 0 h 3680847"/>
              <a:gd name="connsiteX1" fmla="*/ 4448014 w 5618136"/>
              <a:gd name="connsiteY1" fmla="*/ 503695 h 3680847"/>
              <a:gd name="connsiteX2" fmla="*/ 3812583 w 5618136"/>
              <a:gd name="connsiteY2" fmla="*/ 1518834 h 3680847"/>
              <a:gd name="connsiteX3" fmla="*/ 2820692 w 5618136"/>
              <a:gd name="connsiteY3" fmla="*/ 1588576 h 3680847"/>
              <a:gd name="connsiteX4" fmla="*/ 914400 w 5618136"/>
              <a:gd name="connsiteY4" fmla="*/ 1627322 h 3680847"/>
              <a:gd name="connsiteX5" fmla="*/ 0 w 5618136"/>
              <a:gd name="connsiteY5" fmla="*/ 2045776 h 3680847"/>
              <a:gd name="connsiteX6" fmla="*/ 46495 w 5618136"/>
              <a:gd name="connsiteY6" fmla="*/ 3680847 h 3680847"/>
              <a:gd name="connsiteX7" fmla="*/ 3363132 w 5618136"/>
              <a:gd name="connsiteY7" fmla="*/ 3564610 h 3680847"/>
              <a:gd name="connsiteX8" fmla="*/ 4107051 w 5618136"/>
              <a:gd name="connsiteY8" fmla="*/ 2479729 h 3680847"/>
              <a:gd name="connsiteX9" fmla="*/ 4827722 w 5618136"/>
              <a:gd name="connsiteY9" fmla="*/ 1689315 h 3680847"/>
              <a:gd name="connsiteX10" fmla="*/ 5618136 w 5618136"/>
              <a:gd name="connsiteY10" fmla="*/ 1642820 h 3680847"/>
              <a:gd name="connsiteX11" fmla="*/ 5463153 w 5618136"/>
              <a:gd name="connsiteY11" fmla="*/ 1588576 h 3680847"/>
              <a:gd name="connsiteX12" fmla="*/ 5284922 w 5618136"/>
              <a:gd name="connsiteY12" fmla="*/ 1487837 h 3680847"/>
              <a:gd name="connsiteX13" fmla="*/ 5222929 w 5618136"/>
              <a:gd name="connsiteY13" fmla="*/ 1185620 h 3680847"/>
              <a:gd name="connsiteX14" fmla="*/ 5238427 w 5618136"/>
              <a:gd name="connsiteY14" fmla="*/ 92990 h 3680847"/>
              <a:gd name="connsiteX0" fmla="*/ 5238427 w 5618136"/>
              <a:gd name="connsiteY0" fmla="*/ 0 h 3680847"/>
              <a:gd name="connsiteX1" fmla="*/ 4448014 w 5618136"/>
              <a:gd name="connsiteY1" fmla="*/ 503695 h 3680847"/>
              <a:gd name="connsiteX2" fmla="*/ 3812583 w 5618136"/>
              <a:gd name="connsiteY2" fmla="*/ 1518834 h 3680847"/>
              <a:gd name="connsiteX3" fmla="*/ 2820692 w 5618136"/>
              <a:gd name="connsiteY3" fmla="*/ 1588576 h 3680847"/>
              <a:gd name="connsiteX4" fmla="*/ 914400 w 5618136"/>
              <a:gd name="connsiteY4" fmla="*/ 1627322 h 3680847"/>
              <a:gd name="connsiteX5" fmla="*/ 0 w 5618136"/>
              <a:gd name="connsiteY5" fmla="*/ 2045776 h 3680847"/>
              <a:gd name="connsiteX6" fmla="*/ 46495 w 5618136"/>
              <a:gd name="connsiteY6" fmla="*/ 3680847 h 3680847"/>
              <a:gd name="connsiteX7" fmla="*/ 3363132 w 5618136"/>
              <a:gd name="connsiteY7" fmla="*/ 3564610 h 3680847"/>
              <a:gd name="connsiteX8" fmla="*/ 4107051 w 5618136"/>
              <a:gd name="connsiteY8" fmla="*/ 2479729 h 3680847"/>
              <a:gd name="connsiteX9" fmla="*/ 4827722 w 5618136"/>
              <a:gd name="connsiteY9" fmla="*/ 1689315 h 3680847"/>
              <a:gd name="connsiteX10" fmla="*/ 5618136 w 5618136"/>
              <a:gd name="connsiteY10" fmla="*/ 1642820 h 3680847"/>
              <a:gd name="connsiteX11" fmla="*/ 5463153 w 5618136"/>
              <a:gd name="connsiteY11" fmla="*/ 1588576 h 3680847"/>
              <a:gd name="connsiteX12" fmla="*/ 5284922 w 5618136"/>
              <a:gd name="connsiteY12" fmla="*/ 1487837 h 3680847"/>
              <a:gd name="connsiteX13" fmla="*/ 5222929 w 5618136"/>
              <a:gd name="connsiteY13" fmla="*/ 1185620 h 3680847"/>
              <a:gd name="connsiteX14" fmla="*/ 5238427 w 5618136"/>
              <a:gd name="connsiteY14" fmla="*/ 92990 h 3680847"/>
              <a:gd name="connsiteX0" fmla="*/ 5238427 w 5618136"/>
              <a:gd name="connsiteY0" fmla="*/ 0 h 3680847"/>
              <a:gd name="connsiteX1" fmla="*/ 4448014 w 5618136"/>
              <a:gd name="connsiteY1" fmla="*/ 503695 h 3680847"/>
              <a:gd name="connsiteX2" fmla="*/ 3812583 w 5618136"/>
              <a:gd name="connsiteY2" fmla="*/ 1518834 h 3680847"/>
              <a:gd name="connsiteX3" fmla="*/ 2820692 w 5618136"/>
              <a:gd name="connsiteY3" fmla="*/ 1588576 h 3680847"/>
              <a:gd name="connsiteX4" fmla="*/ 914400 w 5618136"/>
              <a:gd name="connsiteY4" fmla="*/ 1627322 h 3680847"/>
              <a:gd name="connsiteX5" fmla="*/ 0 w 5618136"/>
              <a:gd name="connsiteY5" fmla="*/ 2045776 h 3680847"/>
              <a:gd name="connsiteX6" fmla="*/ 46495 w 5618136"/>
              <a:gd name="connsiteY6" fmla="*/ 3680847 h 3680847"/>
              <a:gd name="connsiteX7" fmla="*/ 3363132 w 5618136"/>
              <a:gd name="connsiteY7" fmla="*/ 3564610 h 3680847"/>
              <a:gd name="connsiteX8" fmla="*/ 4107051 w 5618136"/>
              <a:gd name="connsiteY8" fmla="*/ 2479729 h 3680847"/>
              <a:gd name="connsiteX9" fmla="*/ 4827722 w 5618136"/>
              <a:gd name="connsiteY9" fmla="*/ 1689315 h 3680847"/>
              <a:gd name="connsiteX10" fmla="*/ 5618136 w 5618136"/>
              <a:gd name="connsiteY10" fmla="*/ 1642820 h 3680847"/>
              <a:gd name="connsiteX11" fmla="*/ 5463153 w 5618136"/>
              <a:gd name="connsiteY11" fmla="*/ 1588576 h 3680847"/>
              <a:gd name="connsiteX12" fmla="*/ 5284922 w 5618136"/>
              <a:gd name="connsiteY12" fmla="*/ 1487837 h 3680847"/>
              <a:gd name="connsiteX13" fmla="*/ 5222929 w 5618136"/>
              <a:gd name="connsiteY13" fmla="*/ 1185620 h 3680847"/>
              <a:gd name="connsiteX14" fmla="*/ 5238427 w 5618136"/>
              <a:gd name="connsiteY14" fmla="*/ 92990 h 3680847"/>
              <a:gd name="connsiteX0" fmla="*/ 5238427 w 5618136"/>
              <a:gd name="connsiteY0" fmla="*/ 0 h 3680847"/>
              <a:gd name="connsiteX1" fmla="*/ 4448014 w 5618136"/>
              <a:gd name="connsiteY1" fmla="*/ 503695 h 3680847"/>
              <a:gd name="connsiteX2" fmla="*/ 3812583 w 5618136"/>
              <a:gd name="connsiteY2" fmla="*/ 1518834 h 3680847"/>
              <a:gd name="connsiteX3" fmla="*/ 2820692 w 5618136"/>
              <a:gd name="connsiteY3" fmla="*/ 1588576 h 3680847"/>
              <a:gd name="connsiteX4" fmla="*/ 914400 w 5618136"/>
              <a:gd name="connsiteY4" fmla="*/ 1627322 h 3680847"/>
              <a:gd name="connsiteX5" fmla="*/ 0 w 5618136"/>
              <a:gd name="connsiteY5" fmla="*/ 2045776 h 3680847"/>
              <a:gd name="connsiteX6" fmla="*/ 46495 w 5618136"/>
              <a:gd name="connsiteY6" fmla="*/ 3680847 h 3680847"/>
              <a:gd name="connsiteX7" fmla="*/ 3363132 w 5618136"/>
              <a:gd name="connsiteY7" fmla="*/ 3564610 h 3680847"/>
              <a:gd name="connsiteX8" fmla="*/ 4107051 w 5618136"/>
              <a:gd name="connsiteY8" fmla="*/ 2479729 h 3680847"/>
              <a:gd name="connsiteX9" fmla="*/ 4827722 w 5618136"/>
              <a:gd name="connsiteY9" fmla="*/ 1689315 h 3680847"/>
              <a:gd name="connsiteX10" fmla="*/ 5618136 w 5618136"/>
              <a:gd name="connsiteY10" fmla="*/ 1642820 h 3680847"/>
              <a:gd name="connsiteX11" fmla="*/ 5463153 w 5618136"/>
              <a:gd name="connsiteY11" fmla="*/ 1588576 h 3680847"/>
              <a:gd name="connsiteX12" fmla="*/ 5284922 w 5618136"/>
              <a:gd name="connsiteY12" fmla="*/ 1487837 h 3680847"/>
              <a:gd name="connsiteX13" fmla="*/ 5222929 w 5618136"/>
              <a:gd name="connsiteY13" fmla="*/ 1185620 h 3680847"/>
              <a:gd name="connsiteX14" fmla="*/ 5238427 w 5618136"/>
              <a:gd name="connsiteY14" fmla="*/ 92990 h 3680847"/>
              <a:gd name="connsiteX0" fmla="*/ 5238427 w 5618136"/>
              <a:gd name="connsiteY0" fmla="*/ 0 h 3680847"/>
              <a:gd name="connsiteX1" fmla="*/ 4448014 w 5618136"/>
              <a:gd name="connsiteY1" fmla="*/ 503695 h 3680847"/>
              <a:gd name="connsiteX2" fmla="*/ 3812583 w 5618136"/>
              <a:gd name="connsiteY2" fmla="*/ 1518834 h 3680847"/>
              <a:gd name="connsiteX3" fmla="*/ 2820692 w 5618136"/>
              <a:gd name="connsiteY3" fmla="*/ 1588576 h 3680847"/>
              <a:gd name="connsiteX4" fmla="*/ 914400 w 5618136"/>
              <a:gd name="connsiteY4" fmla="*/ 1627322 h 3680847"/>
              <a:gd name="connsiteX5" fmla="*/ 0 w 5618136"/>
              <a:gd name="connsiteY5" fmla="*/ 2045776 h 3680847"/>
              <a:gd name="connsiteX6" fmla="*/ 46495 w 5618136"/>
              <a:gd name="connsiteY6" fmla="*/ 3680847 h 3680847"/>
              <a:gd name="connsiteX7" fmla="*/ 3363132 w 5618136"/>
              <a:gd name="connsiteY7" fmla="*/ 3564610 h 3680847"/>
              <a:gd name="connsiteX8" fmla="*/ 4107051 w 5618136"/>
              <a:gd name="connsiteY8" fmla="*/ 2479729 h 3680847"/>
              <a:gd name="connsiteX9" fmla="*/ 4827722 w 5618136"/>
              <a:gd name="connsiteY9" fmla="*/ 1689315 h 3680847"/>
              <a:gd name="connsiteX10" fmla="*/ 5618136 w 5618136"/>
              <a:gd name="connsiteY10" fmla="*/ 1642820 h 3680847"/>
              <a:gd name="connsiteX11" fmla="*/ 5463153 w 5618136"/>
              <a:gd name="connsiteY11" fmla="*/ 1588576 h 3680847"/>
              <a:gd name="connsiteX12" fmla="*/ 5284922 w 5618136"/>
              <a:gd name="connsiteY12" fmla="*/ 1487837 h 3680847"/>
              <a:gd name="connsiteX13" fmla="*/ 5222929 w 5618136"/>
              <a:gd name="connsiteY13" fmla="*/ 1185620 h 3680847"/>
              <a:gd name="connsiteX14" fmla="*/ 5238427 w 5618136"/>
              <a:gd name="connsiteY14" fmla="*/ 92990 h 3680847"/>
              <a:gd name="connsiteX0" fmla="*/ 5238427 w 5618136"/>
              <a:gd name="connsiteY0" fmla="*/ 0 h 3680847"/>
              <a:gd name="connsiteX1" fmla="*/ 4448014 w 5618136"/>
              <a:gd name="connsiteY1" fmla="*/ 503695 h 3680847"/>
              <a:gd name="connsiteX2" fmla="*/ 3812583 w 5618136"/>
              <a:gd name="connsiteY2" fmla="*/ 1518834 h 3680847"/>
              <a:gd name="connsiteX3" fmla="*/ 2820692 w 5618136"/>
              <a:gd name="connsiteY3" fmla="*/ 1588576 h 3680847"/>
              <a:gd name="connsiteX4" fmla="*/ 914400 w 5618136"/>
              <a:gd name="connsiteY4" fmla="*/ 1627322 h 3680847"/>
              <a:gd name="connsiteX5" fmla="*/ 0 w 5618136"/>
              <a:gd name="connsiteY5" fmla="*/ 2045776 h 3680847"/>
              <a:gd name="connsiteX6" fmla="*/ 46495 w 5618136"/>
              <a:gd name="connsiteY6" fmla="*/ 3680847 h 3680847"/>
              <a:gd name="connsiteX7" fmla="*/ 3363132 w 5618136"/>
              <a:gd name="connsiteY7" fmla="*/ 3564610 h 3680847"/>
              <a:gd name="connsiteX8" fmla="*/ 4107051 w 5618136"/>
              <a:gd name="connsiteY8" fmla="*/ 2479729 h 3680847"/>
              <a:gd name="connsiteX9" fmla="*/ 4827722 w 5618136"/>
              <a:gd name="connsiteY9" fmla="*/ 1689315 h 3680847"/>
              <a:gd name="connsiteX10" fmla="*/ 5618136 w 5618136"/>
              <a:gd name="connsiteY10" fmla="*/ 1642820 h 3680847"/>
              <a:gd name="connsiteX11" fmla="*/ 5463153 w 5618136"/>
              <a:gd name="connsiteY11" fmla="*/ 1588576 h 3680847"/>
              <a:gd name="connsiteX12" fmla="*/ 5284922 w 5618136"/>
              <a:gd name="connsiteY12" fmla="*/ 1487837 h 3680847"/>
              <a:gd name="connsiteX13" fmla="*/ 5222929 w 5618136"/>
              <a:gd name="connsiteY13" fmla="*/ 1185620 h 3680847"/>
              <a:gd name="connsiteX14" fmla="*/ 5238427 w 5618136"/>
              <a:gd name="connsiteY14" fmla="*/ 92990 h 3680847"/>
              <a:gd name="connsiteX0" fmla="*/ 5238427 w 5618136"/>
              <a:gd name="connsiteY0" fmla="*/ 0 h 3933986"/>
              <a:gd name="connsiteX1" fmla="*/ 4448014 w 5618136"/>
              <a:gd name="connsiteY1" fmla="*/ 503695 h 3933986"/>
              <a:gd name="connsiteX2" fmla="*/ 3812583 w 5618136"/>
              <a:gd name="connsiteY2" fmla="*/ 1518834 h 3933986"/>
              <a:gd name="connsiteX3" fmla="*/ 2820692 w 5618136"/>
              <a:gd name="connsiteY3" fmla="*/ 1588576 h 3933986"/>
              <a:gd name="connsiteX4" fmla="*/ 914400 w 5618136"/>
              <a:gd name="connsiteY4" fmla="*/ 1627322 h 3933986"/>
              <a:gd name="connsiteX5" fmla="*/ 0 w 5618136"/>
              <a:gd name="connsiteY5" fmla="*/ 2045776 h 3933986"/>
              <a:gd name="connsiteX6" fmla="*/ 46495 w 5618136"/>
              <a:gd name="connsiteY6" fmla="*/ 3680847 h 3933986"/>
              <a:gd name="connsiteX7" fmla="*/ 3363132 w 5618136"/>
              <a:gd name="connsiteY7" fmla="*/ 3564610 h 3933986"/>
              <a:gd name="connsiteX8" fmla="*/ 4107051 w 5618136"/>
              <a:gd name="connsiteY8" fmla="*/ 2479729 h 3933986"/>
              <a:gd name="connsiteX9" fmla="*/ 4827722 w 5618136"/>
              <a:gd name="connsiteY9" fmla="*/ 1689315 h 3933986"/>
              <a:gd name="connsiteX10" fmla="*/ 5618136 w 5618136"/>
              <a:gd name="connsiteY10" fmla="*/ 1642820 h 3933986"/>
              <a:gd name="connsiteX11" fmla="*/ 5463153 w 5618136"/>
              <a:gd name="connsiteY11" fmla="*/ 1588576 h 3933986"/>
              <a:gd name="connsiteX12" fmla="*/ 5284922 w 5618136"/>
              <a:gd name="connsiteY12" fmla="*/ 1487837 h 3933986"/>
              <a:gd name="connsiteX13" fmla="*/ 5222929 w 5618136"/>
              <a:gd name="connsiteY13" fmla="*/ 1185620 h 3933986"/>
              <a:gd name="connsiteX14" fmla="*/ 5238427 w 5618136"/>
              <a:gd name="connsiteY14" fmla="*/ 92990 h 3933986"/>
              <a:gd name="connsiteX0" fmla="*/ 5752454 w 6132163"/>
              <a:gd name="connsiteY0" fmla="*/ 0 h 3933986"/>
              <a:gd name="connsiteX1" fmla="*/ 4962041 w 6132163"/>
              <a:gd name="connsiteY1" fmla="*/ 503695 h 3933986"/>
              <a:gd name="connsiteX2" fmla="*/ 4326610 w 6132163"/>
              <a:gd name="connsiteY2" fmla="*/ 1518834 h 3933986"/>
              <a:gd name="connsiteX3" fmla="*/ 3334719 w 6132163"/>
              <a:gd name="connsiteY3" fmla="*/ 1588576 h 3933986"/>
              <a:gd name="connsiteX4" fmla="*/ 1428427 w 6132163"/>
              <a:gd name="connsiteY4" fmla="*/ 1627322 h 3933986"/>
              <a:gd name="connsiteX5" fmla="*/ 514027 w 6132163"/>
              <a:gd name="connsiteY5" fmla="*/ 2045776 h 3933986"/>
              <a:gd name="connsiteX6" fmla="*/ 560522 w 6132163"/>
              <a:gd name="connsiteY6" fmla="*/ 3680847 h 3933986"/>
              <a:gd name="connsiteX7" fmla="*/ 3877159 w 6132163"/>
              <a:gd name="connsiteY7" fmla="*/ 3564610 h 3933986"/>
              <a:gd name="connsiteX8" fmla="*/ 4621078 w 6132163"/>
              <a:gd name="connsiteY8" fmla="*/ 2479729 h 3933986"/>
              <a:gd name="connsiteX9" fmla="*/ 5341749 w 6132163"/>
              <a:gd name="connsiteY9" fmla="*/ 1689315 h 3933986"/>
              <a:gd name="connsiteX10" fmla="*/ 6132163 w 6132163"/>
              <a:gd name="connsiteY10" fmla="*/ 1642820 h 3933986"/>
              <a:gd name="connsiteX11" fmla="*/ 5977180 w 6132163"/>
              <a:gd name="connsiteY11" fmla="*/ 1588576 h 3933986"/>
              <a:gd name="connsiteX12" fmla="*/ 5798949 w 6132163"/>
              <a:gd name="connsiteY12" fmla="*/ 1487837 h 3933986"/>
              <a:gd name="connsiteX13" fmla="*/ 5736956 w 6132163"/>
              <a:gd name="connsiteY13" fmla="*/ 1185620 h 3933986"/>
              <a:gd name="connsiteX14" fmla="*/ 5752454 w 6132163"/>
              <a:gd name="connsiteY14" fmla="*/ 92990 h 3933986"/>
              <a:gd name="connsiteX0" fmla="*/ 5308600 w 5688309"/>
              <a:gd name="connsiteY0" fmla="*/ 0 h 4051514"/>
              <a:gd name="connsiteX1" fmla="*/ 4518187 w 5688309"/>
              <a:gd name="connsiteY1" fmla="*/ 503695 h 4051514"/>
              <a:gd name="connsiteX2" fmla="*/ 3882756 w 5688309"/>
              <a:gd name="connsiteY2" fmla="*/ 1518834 h 4051514"/>
              <a:gd name="connsiteX3" fmla="*/ 2890865 w 5688309"/>
              <a:gd name="connsiteY3" fmla="*/ 1588576 h 4051514"/>
              <a:gd name="connsiteX4" fmla="*/ 984573 w 5688309"/>
              <a:gd name="connsiteY4" fmla="*/ 1627322 h 4051514"/>
              <a:gd name="connsiteX5" fmla="*/ 70173 w 5688309"/>
              <a:gd name="connsiteY5" fmla="*/ 2045776 h 4051514"/>
              <a:gd name="connsiteX6" fmla="*/ 563537 w 5688309"/>
              <a:gd name="connsiteY6" fmla="*/ 3798375 h 4051514"/>
              <a:gd name="connsiteX7" fmla="*/ 3433305 w 5688309"/>
              <a:gd name="connsiteY7" fmla="*/ 3564610 h 4051514"/>
              <a:gd name="connsiteX8" fmla="*/ 4177224 w 5688309"/>
              <a:gd name="connsiteY8" fmla="*/ 2479729 h 4051514"/>
              <a:gd name="connsiteX9" fmla="*/ 4897895 w 5688309"/>
              <a:gd name="connsiteY9" fmla="*/ 1689315 h 4051514"/>
              <a:gd name="connsiteX10" fmla="*/ 5688309 w 5688309"/>
              <a:gd name="connsiteY10" fmla="*/ 1642820 h 4051514"/>
              <a:gd name="connsiteX11" fmla="*/ 5533326 w 5688309"/>
              <a:gd name="connsiteY11" fmla="*/ 1588576 h 4051514"/>
              <a:gd name="connsiteX12" fmla="*/ 5355095 w 5688309"/>
              <a:gd name="connsiteY12" fmla="*/ 1487837 h 4051514"/>
              <a:gd name="connsiteX13" fmla="*/ 5293102 w 5688309"/>
              <a:gd name="connsiteY13" fmla="*/ 1185620 h 4051514"/>
              <a:gd name="connsiteX14" fmla="*/ 5308600 w 5688309"/>
              <a:gd name="connsiteY14" fmla="*/ 92990 h 4051514"/>
              <a:gd name="connsiteX0" fmla="*/ 5308600 w 5688309"/>
              <a:gd name="connsiteY0" fmla="*/ 0 h 4051514"/>
              <a:gd name="connsiteX1" fmla="*/ 4518187 w 5688309"/>
              <a:gd name="connsiteY1" fmla="*/ 503695 h 4051514"/>
              <a:gd name="connsiteX2" fmla="*/ 3882756 w 5688309"/>
              <a:gd name="connsiteY2" fmla="*/ 1518834 h 4051514"/>
              <a:gd name="connsiteX3" fmla="*/ 2890865 w 5688309"/>
              <a:gd name="connsiteY3" fmla="*/ 1588576 h 4051514"/>
              <a:gd name="connsiteX4" fmla="*/ 984573 w 5688309"/>
              <a:gd name="connsiteY4" fmla="*/ 1627322 h 4051514"/>
              <a:gd name="connsiteX5" fmla="*/ 70173 w 5688309"/>
              <a:gd name="connsiteY5" fmla="*/ 2045776 h 4051514"/>
              <a:gd name="connsiteX6" fmla="*/ 563537 w 5688309"/>
              <a:gd name="connsiteY6" fmla="*/ 3798375 h 4051514"/>
              <a:gd name="connsiteX7" fmla="*/ 3433305 w 5688309"/>
              <a:gd name="connsiteY7" fmla="*/ 3564610 h 4051514"/>
              <a:gd name="connsiteX8" fmla="*/ 4177224 w 5688309"/>
              <a:gd name="connsiteY8" fmla="*/ 2479729 h 4051514"/>
              <a:gd name="connsiteX9" fmla="*/ 4897895 w 5688309"/>
              <a:gd name="connsiteY9" fmla="*/ 1689315 h 4051514"/>
              <a:gd name="connsiteX10" fmla="*/ 5688309 w 5688309"/>
              <a:gd name="connsiteY10" fmla="*/ 1642820 h 4051514"/>
              <a:gd name="connsiteX11" fmla="*/ 5533326 w 5688309"/>
              <a:gd name="connsiteY11" fmla="*/ 1588576 h 4051514"/>
              <a:gd name="connsiteX12" fmla="*/ 5355095 w 5688309"/>
              <a:gd name="connsiteY12" fmla="*/ 1487837 h 4051514"/>
              <a:gd name="connsiteX13" fmla="*/ 5293102 w 5688309"/>
              <a:gd name="connsiteY13" fmla="*/ 1185620 h 4051514"/>
              <a:gd name="connsiteX14" fmla="*/ 5308600 w 5688309"/>
              <a:gd name="connsiteY14" fmla="*/ 92990 h 4051514"/>
              <a:gd name="connsiteX0" fmla="*/ 5308600 w 5688309"/>
              <a:gd name="connsiteY0" fmla="*/ 0 h 4051514"/>
              <a:gd name="connsiteX1" fmla="*/ 4518187 w 5688309"/>
              <a:gd name="connsiteY1" fmla="*/ 503695 h 4051514"/>
              <a:gd name="connsiteX2" fmla="*/ 3882756 w 5688309"/>
              <a:gd name="connsiteY2" fmla="*/ 1518834 h 4051514"/>
              <a:gd name="connsiteX3" fmla="*/ 2890865 w 5688309"/>
              <a:gd name="connsiteY3" fmla="*/ 1588576 h 4051514"/>
              <a:gd name="connsiteX4" fmla="*/ 984573 w 5688309"/>
              <a:gd name="connsiteY4" fmla="*/ 1627322 h 4051514"/>
              <a:gd name="connsiteX5" fmla="*/ 70173 w 5688309"/>
              <a:gd name="connsiteY5" fmla="*/ 2045776 h 4051514"/>
              <a:gd name="connsiteX6" fmla="*/ 563537 w 5688309"/>
              <a:gd name="connsiteY6" fmla="*/ 3798375 h 4051514"/>
              <a:gd name="connsiteX7" fmla="*/ 3433305 w 5688309"/>
              <a:gd name="connsiteY7" fmla="*/ 3564610 h 4051514"/>
              <a:gd name="connsiteX8" fmla="*/ 4177224 w 5688309"/>
              <a:gd name="connsiteY8" fmla="*/ 2479729 h 4051514"/>
              <a:gd name="connsiteX9" fmla="*/ 4897895 w 5688309"/>
              <a:gd name="connsiteY9" fmla="*/ 1689315 h 4051514"/>
              <a:gd name="connsiteX10" fmla="*/ 5688309 w 5688309"/>
              <a:gd name="connsiteY10" fmla="*/ 1642820 h 4051514"/>
              <a:gd name="connsiteX11" fmla="*/ 5533326 w 5688309"/>
              <a:gd name="connsiteY11" fmla="*/ 1588576 h 4051514"/>
              <a:gd name="connsiteX12" fmla="*/ 5355095 w 5688309"/>
              <a:gd name="connsiteY12" fmla="*/ 1487837 h 4051514"/>
              <a:gd name="connsiteX13" fmla="*/ 5293102 w 5688309"/>
              <a:gd name="connsiteY13" fmla="*/ 1185620 h 4051514"/>
              <a:gd name="connsiteX14" fmla="*/ 5308600 w 5688309"/>
              <a:gd name="connsiteY14" fmla="*/ 92990 h 4051514"/>
              <a:gd name="connsiteX0" fmla="*/ 5308600 w 5688309"/>
              <a:gd name="connsiteY0" fmla="*/ 0 h 4051514"/>
              <a:gd name="connsiteX1" fmla="*/ 4518187 w 5688309"/>
              <a:gd name="connsiteY1" fmla="*/ 503695 h 4051514"/>
              <a:gd name="connsiteX2" fmla="*/ 3882756 w 5688309"/>
              <a:gd name="connsiteY2" fmla="*/ 1518834 h 4051514"/>
              <a:gd name="connsiteX3" fmla="*/ 2890865 w 5688309"/>
              <a:gd name="connsiteY3" fmla="*/ 1588576 h 4051514"/>
              <a:gd name="connsiteX4" fmla="*/ 984573 w 5688309"/>
              <a:gd name="connsiteY4" fmla="*/ 1627322 h 4051514"/>
              <a:gd name="connsiteX5" fmla="*/ 70173 w 5688309"/>
              <a:gd name="connsiteY5" fmla="*/ 2045776 h 4051514"/>
              <a:gd name="connsiteX6" fmla="*/ 563537 w 5688309"/>
              <a:gd name="connsiteY6" fmla="*/ 3798375 h 4051514"/>
              <a:gd name="connsiteX7" fmla="*/ 3433305 w 5688309"/>
              <a:gd name="connsiteY7" fmla="*/ 3564610 h 4051514"/>
              <a:gd name="connsiteX8" fmla="*/ 4177224 w 5688309"/>
              <a:gd name="connsiteY8" fmla="*/ 2479729 h 4051514"/>
              <a:gd name="connsiteX9" fmla="*/ 4897895 w 5688309"/>
              <a:gd name="connsiteY9" fmla="*/ 1689315 h 4051514"/>
              <a:gd name="connsiteX10" fmla="*/ 5688309 w 5688309"/>
              <a:gd name="connsiteY10" fmla="*/ 1642820 h 4051514"/>
              <a:gd name="connsiteX11" fmla="*/ 5533326 w 5688309"/>
              <a:gd name="connsiteY11" fmla="*/ 1588576 h 4051514"/>
              <a:gd name="connsiteX12" fmla="*/ 5355095 w 5688309"/>
              <a:gd name="connsiteY12" fmla="*/ 1487837 h 4051514"/>
              <a:gd name="connsiteX13" fmla="*/ 5293102 w 5688309"/>
              <a:gd name="connsiteY13" fmla="*/ 1185620 h 4051514"/>
              <a:gd name="connsiteX0" fmla="*/ 5308600 w 5688309"/>
              <a:gd name="connsiteY0" fmla="*/ 0 h 4051514"/>
              <a:gd name="connsiteX1" fmla="*/ 4518187 w 5688309"/>
              <a:gd name="connsiteY1" fmla="*/ 503695 h 4051514"/>
              <a:gd name="connsiteX2" fmla="*/ 3882756 w 5688309"/>
              <a:gd name="connsiteY2" fmla="*/ 1518834 h 4051514"/>
              <a:gd name="connsiteX3" fmla="*/ 2890865 w 5688309"/>
              <a:gd name="connsiteY3" fmla="*/ 1588576 h 4051514"/>
              <a:gd name="connsiteX4" fmla="*/ 984573 w 5688309"/>
              <a:gd name="connsiteY4" fmla="*/ 1627322 h 4051514"/>
              <a:gd name="connsiteX5" fmla="*/ 70173 w 5688309"/>
              <a:gd name="connsiteY5" fmla="*/ 2045776 h 4051514"/>
              <a:gd name="connsiteX6" fmla="*/ 563537 w 5688309"/>
              <a:gd name="connsiteY6" fmla="*/ 3798375 h 4051514"/>
              <a:gd name="connsiteX7" fmla="*/ 3433305 w 5688309"/>
              <a:gd name="connsiteY7" fmla="*/ 3564610 h 4051514"/>
              <a:gd name="connsiteX8" fmla="*/ 4177224 w 5688309"/>
              <a:gd name="connsiteY8" fmla="*/ 2479729 h 4051514"/>
              <a:gd name="connsiteX9" fmla="*/ 4897895 w 5688309"/>
              <a:gd name="connsiteY9" fmla="*/ 1689315 h 4051514"/>
              <a:gd name="connsiteX10" fmla="*/ 5688309 w 5688309"/>
              <a:gd name="connsiteY10" fmla="*/ 1642820 h 4051514"/>
              <a:gd name="connsiteX11" fmla="*/ 5516537 w 5688309"/>
              <a:gd name="connsiteY11" fmla="*/ 1664775 h 4051514"/>
              <a:gd name="connsiteX12" fmla="*/ 5355095 w 5688309"/>
              <a:gd name="connsiteY12" fmla="*/ 1487837 h 4051514"/>
              <a:gd name="connsiteX13" fmla="*/ 5293102 w 5688309"/>
              <a:gd name="connsiteY13" fmla="*/ 1185620 h 4051514"/>
              <a:gd name="connsiteX0" fmla="*/ 5308600 w 5688309"/>
              <a:gd name="connsiteY0" fmla="*/ 0 h 4051514"/>
              <a:gd name="connsiteX1" fmla="*/ 4518187 w 5688309"/>
              <a:gd name="connsiteY1" fmla="*/ 503695 h 4051514"/>
              <a:gd name="connsiteX2" fmla="*/ 3882756 w 5688309"/>
              <a:gd name="connsiteY2" fmla="*/ 1518834 h 4051514"/>
              <a:gd name="connsiteX3" fmla="*/ 2890865 w 5688309"/>
              <a:gd name="connsiteY3" fmla="*/ 1588576 h 4051514"/>
              <a:gd name="connsiteX4" fmla="*/ 984573 w 5688309"/>
              <a:gd name="connsiteY4" fmla="*/ 1627322 h 4051514"/>
              <a:gd name="connsiteX5" fmla="*/ 70173 w 5688309"/>
              <a:gd name="connsiteY5" fmla="*/ 2045776 h 4051514"/>
              <a:gd name="connsiteX6" fmla="*/ 563537 w 5688309"/>
              <a:gd name="connsiteY6" fmla="*/ 3798375 h 4051514"/>
              <a:gd name="connsiteX7" fmla="*/ 3433305 w 5688309"/>
              <a:gd name="connsiteY7" fmla="*/ 3564610 h 4051514"/>
              <a:gd name="connsiteX8" fmla="*/ 4177224 w 5688309"/>
              <a:gd name="connsiteY8" fmla="*/ 2479729 h 4051514"/>
              <a:gd name="connsiteX9" fmla="*/ 4897895 w 5688309"/>
              <a:gd name="connsiteY9" fmla="*/ 1689315 h 4051514"/>
              <a:gd name="connsiteX10" fmla="*/ 5688309 w 5688309"/>
              <a:gd name="connsiteY10" fmla="*/ 1642820 h 4051514"/>
              <a:gd name="connsiteX11" fmla="*/ 5516537 w 5688309"/>
              <a:gd name="connsiteY11" fmla="*/ 1664775 h 4051514"/>
              <a:gd name="connsiteX12" fmla="*/ 5355095 w 5688309"/>
              <a:gd name="connsiteY12" fmla="*/ 1487837 h 4051514"/>
              <a:gd name="connsiteX0" fmla="*/ 5308600 w 5688309"/>
              <a:gd name="connsiteY0" fmla="*/ 0 h 4051514"/>
              <a:gd name="connsiteX1" fmla="*/ 4518187 w 5688309"/>
              <a:gd name="connsiteY1" fmla="*/ 503695 h 4051514"/>
              <a:gd name="connsiteX2" fmla="*/ 3882756 w 5688309"/>
              <a:gd name="connsiteY2" fmla="*/ 1518834 h 4051514"/>
              <a:gd name="connsiteX3" fmla="*/ 2890865 w 5688309"/>
              <a:gd name="connsiteY3" fmla="*/ 1588576 h 4051514"/>
              <a:gd name="connsiteX4" fmla="*/ 984573 w 5688309"/>
              <a:gd name="connsiteY4" fmla="*/ 1627322 h 4051514"/>
              <a:gd name="connsiteX5" fmla="*/ 70173 w 5688309"/>
              <a:gd name="connsiteY5" fmla="*/ 2045776 h 4051514"/>
              <a:gd name="connsiteX6" fmla="*/ 563537 w 5688309"/>
              <a:gd name="connsiteY6" fmla="*/ 3798375 h 4051514"/>
              <a:gd name="connsiteX7" fmla="*/ 3433305 w 5688309"/>
              <a:gd name="connsiteY7" fmla="*/ 3564610 h 4051514"/>
              <a:gd name="connsiteX8" fmla="*/ 4177224 w 5688309"/>
              <a:gd name="connsiteY8" fmla="*/ 2479729 h 4051514"/>
              <a:gd name="connsiteX9" fmla="*/ 4897895 w 5688309"/>
              <a:gd name="connsiteY9" fmla="*/ 1689315 h 4051514"/>
              <a:gd name="connsiteX10" fmla="*/ 5688309 w 5688309"/>
              <a:gd name="connsiteY10" fmla="*/ 1642820 h 4051514"/>
              <a:gd name="connsiteX11" fmla="*/ 5516537 w 5688309"/>
              <a:gd name="connsiteY11" fmla="*/ 1664775 h 4051514"/>
              <a:gd name="connsiteX0" fmla="*/ 5308600 w 5516537"/>
              <a:gd name="connsiteY0" fmla="*/ 0 h 4051514"/>
              <a:gd name="connsiteX1" fmla="*/ 4518187 w 5516537"/>
              <a:gd name="connsiteY1" fmla="*/ 503695 h 4051514"/>
              <a:gd name="connsiteX2" fmla="*/ 3882756 w 5516537"/>
              <a:gd name="connsiteY2" fmla="*/ 1518834 h 4051514"/>
              <a:gd name="connsiteX3" fmla="*/ 2890865 w 5516537"/>
              <a:gd name="connsiteY3" fmla="*/ 1588576 h 4051514"/>
              <a:gd name="connsiteX4" fmla="*/ 984573 w 5516537"/>
              <a:gd name="connsiteY4" fmla="*/ 1627322 h 4051514"/>
              <a:gd name="connsiteX5" fmla="*/ 70173 w 5516537"/>
              <a:gd name="connsiteY5" fmla="*/ 2045776 h 4051514"/>
              <a:gd name="connsiteX6" fmla="*/ 563537 w 5516537"/>
              <a:gd name="connsiteY6" fmla="*/ 3798375 h 4051514"/>
              <a:gd name="connsiteX7" fmla="*/ 3433305 w 5516537"/>
              <a:gd name="connsiteY7" fmla="*/ 3564610 h 4051514"/>
              <a:gd name="connsiteX8" fmla="*/ 4177224 w 5516537"/>
              <a:gd name="connsiteY8" fmla="*/ 2479729 h 4051514"/>
              <a:gd name="connsiteX9" fmla="*/ 4897895 w 5516537"/>
              <a:gd name="connsiteY9" fmla="*/ 1689315 h 4051514"/>
              <a:gd name="connsiteX10" fmla="*/ 5516537 w 5516537"/>
              <a:gd name="connsiteY10" fmla="*/ 1664775 h 4051514"/>
              <a:gd name="connsiteX0" fmla="*/ 5308600 w 5308600"/>
              <a:gd name="connsiteY0" fmla="*/ 0 h 4051514"/>
              <a:gd name="connsiteX1" fmla="*/ 4518187 w 5308600"/>
              <a:gd name="connsiteY1" fmla="*/ 503695 h 4051514"/>
              <a:gd name="connsiteX2" fmla="*/ 3882756 w 5308600"/>
              <a:gd name="connsiteY2" fmla="*/ 1518834 h 4051514"/>
              <a:gd name="connsiteX3" fmla="*/ 2890865 w 5308600"/>
              <a:gd name="connsiteY3" fmla="*/ 1588576 h 4051514"/>
              <a:gd name="connsiteX4" fmla="*/ 984573 w 5308600"/>
              <a:gd name="connsiteY4" fmla="*/ 1627322 h 4051514"/>
              <a:gd name="connsiteX5" fmla="*/ 70173 w 5308600"/>
              <a:gd name="connsiteY5" fmla="*/ 2045776 h 4051514"/>
              <a:gd name="connsiteX6" fmla="*/ 563537 w 5308600"/>
              <a:gd name="connsiteY6" fmla="*/ 3798375 h 4051514"/>
              <a:gd name="connsiteX7" fmla="*/ 3433305 w 5308600"/>
              <a:gd name="connsiteY7" fmla="*/ 3564610 h 4051514"/>
              <a:gd name="connsiteX8" fmla="*/ 4177224 w 5308600"/>
              <a:gd name="connsiteY8" fmla="*/ 2479729 h 4051514"/>
              <a:gd name="connsiteX9" fmla="*/ 4897895 w 5308600"/>
              <a:gd name="connsiteY9" fmla="*/ 1689315 h 4051514"/>
              <a:gd name="connsiteX10" fmla="*/ 5211737 w 5308600"/>
              <a:gd name="connsiteY10" fmla="*/ 1436175 h 4051514"/>
              <a:gd name="connsiteX0" fmla="*/ 5308600 w 5308600"/>
              <a:gd name="connsiteY0" fmla="*/ 0 h 4051514"/>
              <a:gd name="connsiteX1" fmla="*/ 4518187 w 5308600"/>
              <a:gd name="connsiteY1" fmla="*/ 503695 h 4051514"/>
              <a:gd name="connsiteX2" fmla="*/ 3882756 w 5308600"/>
              <a:gd name="connsiteY2" fmla="*/ 1518834 h 4051514"/>
              <a:gd name="connsiteX3" fmla="*/ 2890865 w 5308600"/>
              <a:gd name="connsiteY3" fmla="*/ 1588576 h 4051514"/>
              <a:gd name="connsiteX4" fmla="*/ 984573 w 5308600"/>
              <a:gd name="connsiteY4" fmla="*/ 1627322 h 4051514"/>
              <a:gd name="connsiteX5" fmla="*/ 70173 w 5308600"/>
              <a:gd name="connsiteY5" fmla="*/ 2045776 h 4051514"/>
              <a:gd name="connsiteX6" fmla="*/ 563537 w 5308600"/>
              <a:gd name="connsiteY6" fmla="*/ 3798375 h 4051514"/>
              <a:gd name="connsiteX7" fmla="*/ 3433305 w 5308600"/>
              <a:gd name="connsiteY7" fmla="*/ 3564610 h 4051514"/>
              <a:gd name="connsiteX8" fmla="*/ 4177224 w 5308600"/>
              <a:gd name="connsiteY8" fmla="*/ 2479729 h 4051514"/>
              <a:gd name="connsiteX9" fmla="*/ 4897895 w 5308600"/>
              <a:gd name="connsiteY9" fmla="*/ 1689315 h 4051514"/>
              <a:gd name="connsiteX10" fmla="*/ 5287937 w 5308600"/>
              <a:gd name="connsiteY10" fmla="*/ 1436175 h 4051514"/>
              <a:gd name="connsiteX0" fmla="*/ 5308600 w 5308600"/>
              <a:gd name="connsiteY0" fmla="*/ 0 h 4051514"/>
              <a:gd name="connsiteX1" fmla="*/ 4518187 w 5308600"/>
              <a:gd name="connsiteY1" fmla="*/ 503695 h 4051514"/>
              <a:gd name="connsiteX2" fmla="*/ 3882756 w 5308600"/>
              <a:gd name="connsiteY2" fmla="*/ 1518834 h 4051514"/>
              <a:gd name="connsiteX3" fmla="*/ 2890865 w 5308600"/>
              <a:gd name="connsiteY3" fmla="*/ 1588576 h 4051514"/>
              <a:gd name="connsiteX4" fmla="*/ 984573 w 5308600"/>
              <a:gd name="connsiteY4" fmla="*/ 1627322 h 4051514"/>
              <a:gd name="connsiteX5" fmla="*/ 70173 w 5308600"/>
              <a:gd name="connsiteY5" fmla="*/ 2045776 h 4051514"/>
              <a:gd name="connsiteX6" fmla="*/ 563537 w 5308600"/>
              <a:gd name="connsiteY6" fmla="*/ 3798375 h 4051514"/>
              <a:gd name="connsiteX7" fmla="*/ 3433305 w 5308600"/>
              <a:gd name="connsiteY7" fmla="*/ 3564610 h 4051514"/>
              <a:gd name="connsiteX8" fmla="*/ 4177224 w 5308600"/>
              <a:gd name="connsiteY8" fmla="*/ 2479729 h 4051514"/>
              <a:gd name="connsiteX9" fmla="*/ 4897895 w 5308600"/>
              <a:gd name="connsiteY9" fmla="*/ 1689315 h 4051514"/>
              <a:gd name="connsiteX10" fmla="*/ 5287937 w 5308600"/>
              <a:gd name="connsiteY10" fmla="*/ 1436175 h 4051514"/>
              <a:gd name="connsiteX0" fmla="*/ 5211737 w 5287937"/>
              <a:gd name="connsiteY0" fmla="*/ 0 h 3986939"/>
              <a:gd name="connsiteX1" fmla="*/ 4518187 w 5287937"/>
              <a:gd name="connsiteY1" fmla="*/ 439120 h 3986939"/>
              <a:gd name="connsiteX2" fmla="*/ 3882756 w 5287937"/>
              <a:gd name="connsiteY2" fmla="*/ 1454259 h 3986939"/>
              <a:gd name="connsiteX3" fmla="*/ 2890865 w 5287937"/>
              <a:gd name="connsiteY3" fmla="*/ 1524001 h 3986939"/>
              <a:gd name="connsiteX4" fmla="*/ 984573 w 5287937"/>
              <a:gd name="connsiteY4" fmla="*/ 1562747 h 3986939"/>
              <a:gd name="connsiteX5" fmla="*/ 70173 w 5287937"/>
              <a:gd name="connsiteY5" fmla="*/ 1981201 h 3986939"/>
              <a:gd name="connsiteX6" fmla="*/ 563537 w 5287937"/>
              <a:gd name="connsiteY6" fmla="*/ 3733800 h 3986939"/>
              <a:gd name="connsiteX7" fmla="*/ 3433305 w 5287937"/>
              <a:gd name="connsiteY7" fmla="*/ 3500035 h 3986939"/>
              <a:gd name="connsiteX8" fmla="*/ 4177224 w 5287937"/>
              <a:gd name="connsiteY8" fmla="*/ 2415154 h 3986939"/>
              <a:gd name="connsiteX9" fmla="*/ 4897895 w 5287937"/>
              <a:gd name="connsiteY9" fmla="*/ 1624740 h 3986939"/>
              <a:gd name="connsiteX10" fmla="*/ 5287937 w 5287937"/>
              <a:gd name="connsiteY10" fmla="*/ 1371600 h 3986939"/>
              <a:gd name="connsiteX0" fmla="*/ 5211737 w 5211738"/>
              <a:gd name="connsiteY0" fmla="*/ 0 h 3986939"/>
              <a:gd name="connsiteX1" fmla="*/ 4518187 w 5211738"/>
              <a:gd name="connsiteY1" fmla="*/ 439120 h 3986939"/>
              <a:gd name="connsiteX2" fmla="*/ 3882756 w 5211738"/>
              <a:gd name="connsiteY2" fmla="*/ 1454259 h 3986939"/>
              <a:gd name="connsiteX3" fmla="*/ 2890865 w 5211738"/>
              <a:gd name="connsiteY3" fmla="*/ 1524001 h 3986939"/>
              <a:gd name="connsiteX4" fmla="*/ 984573 w 5211738"/>
              <a:gd name="connsiteY4" fmla="*/ 1562747 h 3986939"/>
              <a:gd name="connsiteX5" fmla="*/ 70173 w 5211738"/>
              <a:gd name="connsiteY5" fmla="*/ 1981201 h 3986939"/>
              <a:gd name="connsiteX6" fmla="*/ 563537 w 5211738"/>
              <a:gd name="connsiteY6" fmla="*/ 3733800 h 3986939"/>
              <a:gd name="connsiteX7" fmla="*/ 3433305 w 5211738"/>
              <a:gd name="connsiteY7" fmla="*/ 3500035 h 3986939"/>
              <a:gd name="connsiteX8" fmla="*/ 4177224 w 5211738"/>
              <a:gd name="connsiteY8" fmla="*/ 2415154 h 3986939"/>
              <a:gd name="connsiteX9" fmla="*/ 4897895 w 5211738"/>
              <a:gd name="connsiteY9" fmla="*/ 1624740 h 3986939"/>
              <a:gd name="connsiteX10" fmla="*/ 5211738 w 5211738"/>
              <a:gd name="connsiteY10" fmla="*/ 1295400 h 3986939"/>
              <a:gd name="connsiteX0" fmla="*/ 5211737 w 5211738"/>
              <a:gd name="connsiteY0" fmla="*/ 0 h 3986939"/>
              <a:gd name="connsiteX1" fmla="*/ 4518187 w 5211738"/>
              <a:gd name="connsiteY1" fmla="*/ 439120 h 3986939"/>
              <a:gd name="connsiteX2" fmla="*/ 3882756 w 5211738"/>
              <a:gd name="connsiteY2" fmla="*/ 1454259 h 3986939"/>
              <a:gd name="connsiteX3" fmla="*/ 2890865 w 5211738"/>
              <a:gd name="connsiteY3" fmla="*/ 1524001 h 3986939"/>
              <a:gd name="connsiteX4" fmla="*/ 984573 w 5211738"/>
              <a:gd name="connsiteY4" fmla="*/ 1562747 h 3986939"/>
              <a:gd name="connsiteX5" fmla="*/ 70173 w 5211738"/>
              <a:gd name="connsiteY5" fmla="*/ 1981201 h 3986939"/>
              <a:gd name="connsiteX6" fmla="*/ 563537 w 5211738"/>
              <a:gd name="connsiteY6" fmla="*/ 3733800 h 3986939"/>
              <a:gd name="connsiteX7" fmla="*/ 3433305 w 5211738"/>
              <a:gd name="connsiteY7" fmla="*/ 3500035 h 3986939"/>
              <a:gd name="connsiteX8" fmla="*/ 4177224 w 5211738"/>
              <a:gd name="connsiteY8" fmla="*/ 2415154 h 3986939"/>
              <a:gd name="connsiteX9" fmla="*/ 4897895 w 5211738"/>
              <a:gd name="connsiteY9" fmla="*/ 1624740 h 3986939"/>
              <a:gd name="connsiteX10" fmla="*/ 5211738 w 5211738"/>
              <a:gd name="connsiteY10" fmla="*/ 1295400 h 3986939"/>
              <a:gd name="connsiteX0" fmla="*/ 5211737 w 8640738"/>
              <a:gd name="connsiteY0" fmla="*/ 0 h 3986939"/>
              <a:gd name="connsiteX1" fmla="*/ 4518187 w 8640738"/>
              <a:gd name="connsiteY1" fmla="*/ 439120 h 3986939"/>
              <a:gd name="connsiteX2" fmla="*/ 3882756 w 8640738"/>
              <a:gd name="connsiteY2" fmla="*/ 1454259 h 3986939"/>
              <a:gd name="connsiteX3" fmla="*/ 2890865 w 8640738"/>
              <a:gd name="connsiteY3" fmla="*/ 1524001 h 3986939"/>
              <a:gd name="connsiteX4" fmla="*/ 984573 w 8640738"/>
              <a:gd name="connsiteY4" fmla="*/ 1562747 h 3986939"/>
              <a:gd name="connsiteX5" fmla="*/ 70173 w 8640738"/>
              <a:gd name="connsiteY5" fmla="*/ 1981201 h 3986939"/>
              <a:gd name="connsiteX6" fmla="*/ 563537 w 8640738"/>
              <a:gd name="connsiteY6" fmla="*/ 3733800 h 3986939"/>
              <a:gd name="connsiteX7" fmla="*/ 3433305 w 8640738"/>
              <a:gd name="connsiteY7" fmla="*/ 3500035 h 3986939"/>
              <a:gd name="connsiteX8" fmla="*/ 4177224 w 8640738"/>
              <a:gd name="connsiteY8" fmla="*/ 2415154 h 3986939"/>
              <a:gd name="connsiteX9" fmla="*/ 4897895 w 8640738"/>
              <a:gd name="connsiteY9" fmla="*/ 1624740 h 3986939"/>
              <a:gd name="connsiteX10" fmla="*/ 8640738 w 8640738"/>
              <a:gd name="connsiteY10" fmla="*/ 1524000 h 3986939"/>
              <a:gd name="connsiteX0" fmla="*/ 5211737 w 8640738"/>
              <a:gd name="connsiteY0" fmla="*/ 0 h 3986939"/>
              <a:gd name="connsiteX1" fmla="*/ 4518187 w 8640738"/>
              <a:gd name="connsiteY1" fmla="*/ 439120 h 3986939"/>
              <a:gd name="connsiteX2" fmla="*/ 3882756 w 8640738"/>
              <a:gd name="connsiteY2" fmla="*/ 1454259 h 3986939"/>
              <a:gd name="connsiteX3" fmla="*/ 2890865 w 8640738"/>
              <a:gd name="connsiteY3" fmla="*/ 1524001 h 3986939"/>
              <a:gd name="connsiteX4" fmla="*/ 984573 w 8640738"/>
              <a:gd name="connsiteY4" fmla="*/ 1562747 h 3986939"/>
              <a:gd name="connsiteX5" fmla="*/ 70173 w 8640738"/>
              <a:gd name="connsiteY5" fmla="*/ 1981201 h 3986939"/>
              <a:gd name="connsiteX6" fmla="*/ 563537 w 8640738"/>
              <a:gd name="connsiteY6" fmla="*/ 3733800 h 3986939"/>
              <a:gd name="connsiteX7" fmla="*/ 3433305 w 8640738"/>
              <a:gd name="connsiteY7" fmla="*/ 3500035 h 3986939"/>
              <a:gd name="connsiteX8" fmla="*/ 4177224 w 8640738"/>
              <a:gd name="connsiteY8" fmla="*/ 2415154 h 3986939"/>
              <a:gd name="connsiteX9" fmla="*/ 4897895 w 8640738"/>
              <a:gd name="connsiteY9" fmla="*/ 1624740 h 3986939"/>
              <a:gd name="connsiteX10" fmla="*/ 8640738 w 8640738"/>
              <a:gd name="connsiteY10" fmla="*/ 1524000 h 3986939"/>
              <a:gd name="connsiteX11" fmla="*/ 5211737 w 8640738"/>
              <a:gd name="connsiteY11" fmla="*/ 0 h 3986939"/>
              <a:gd name="connsiteX0" fmla="*/ 5211737 w 8693045"/>
              <a:gd name="connsiteY0" fmla="*/ 0 h 3986939"/>
              <a:gd name="connsiteX1" fmla="*/ 4518187 w 8693045"/>
              <a:gd name="connsiteY1" fmla="*/ 439120 h 3986939"/>
              <a:gd name="connsiteX2" fmla="*/ 3882756 w 8693045"/>
              <a:gd name="connsiteY2" fmla="*/ 1454259 h 3986939"/>
              <a:gd name="connsiteX3" fmla="*/ 2890865 w 8693045"/>
              <a:gd name="connsiteY3" fmla="*/ 1524001 h 3986939"/>
              <a:gd name="connsiteX4" fmla="*/ 984573 w 8693045"/>
              <a:gd name="connsiteY4" fmla="*/ 1562747 h 3986939"/>
              <a:gd name="connsiteX5" fmla="*/ 70173 w 8693045"/>
              <a:gd name="connsiteY5" fmla="*/ 1981201 h 3986939"/>
              <a:gd name="connsiteX6" fmla="*/ 563537 w 8693045"/>
              <a:gd name="connsiteY6" fmla="*/ 3733800 h 3986939"/>
              <a:gd name="connsiteX7" fmla="*/ 3433305 w 8693045"/>
              <a:gd name="connsiteY7" fmla="*/ 3500035 h 3986939"/>
              <a:gd name="connsiteX8" fmla="*/ 4177224 w 8693045"/>
              <a:gd name="connsiteY8" fmla="*/ 2415154 h 3986939"/>
              <a:gd name="connsiteX9" fmla="*/ 4897895 w 8693045"/>
              <a:gd name="connsiteY9" fmla="*/ 1624740 h 3986939"/>
              <a:gd name="connsiteX10" fmla="*/ 8640738 w 8693045"/>
              <a:gd name="connsiteY10" fmla="*/ 1524000 h 3986939"/>
              <a:gd name="connsiteX11" fmla="*/ 5211737 w 8693045"/>
              <a:gd name="connsiteY11" fmla="*/ 0 h 3986939"/>
              <a:gd name="connsiteX0" fmla="*/ 5211737 w 9136038"/>
              <a:gd name="connsiteY0" fmla="*/ 1168400 h 5155339"/>
              <a:gd name="connsiteX1" fmla="*/ 4518187 w 9136038"/>
              <a:gd name="connsiteY1" fmla="*/ 1607520 h 5155339"/>
              <a:gd name="connsiteX2" fmla="*/ 3882756 w 9136038"/>
              <a:gd name="connsiteY2" fmla="*/ 2622659 h 5155339"/>
              <a:gd name="connsiteX3" fmla="*/ 2890865 w 9136038"/>
              <a:gd name="connsiteY3" fmla="*/ 2692401 h 5155339"/>
              <a:gd name="connsiteX4" fmla="*/ 984573 w 9136038"/>
              <a:gd name="connsiteY4" fmla="*/ 2731147 h 5155339"/>
              <a:gd name="connsiteX5" fmla="*/ 70173 w 9136038"/>
              <a:gd name="connsiteY5" fmla="*/ 3149601 h 5155339"/>
              <a:gd name="connsiteX6" fmla="*/ 563537 w 9136038"/>
              <a:gd name="connsiteY6" fmla="*/ 4902200 h 5155339"/>
              <a:gd name="connsiteX7" fmla="*/ 3433305 w 9136038"/>
              <a:gd name="connsiteY7" fmla="*/ 4668435 h 5155339"/>
              <a:gd name="connsiteX8" fmla="*/ 4177224 w 9136038"/>
              <a:gd name="connsiteY8" fmla="*/ 3583554 h 5155339"/>
              <a:gd name="connsiteX9" fmla="*/ 4897895 w 9136038"/>
              <a:gd name="connsiteY9" fmla="*/ 2793140 h 5155339"/>
              <a:gd name="connsiteX10" fmla="*/ 8640738 w 9136038"/>
              <a:gd name="connsiteY10" fmla="*/ 2692400 h 5155339"/>
              <a:gd name="connsiteX11" fmla="*/ 8564538 w 9136038"/>
              <a:gd name="connsiteY11" fmla="*/ 254000 h 5155339"/>
              <a:gd name="connsiteX12" fmla="*/ 5211737 w 9136038"/>
              <a:gd name="connsiteY12" fmla="*/ 1168400 h 5155339"/>
              <a:gd name="connsiteX0" fmla="*/ 5211737 w 9136038"/>
              <a:gd name="connsiteY0" fmla="*/ 1241156 h 5228095"/>
              <a:gd name="connsiteX1" fmla="*/ 4518187 w 9136038"/>
              <a:gd name="connsiteY1" fmla="*/ 1680276 h 5228095"/>
              <a:gd name="connsiteX2" fmla="*/ 3882756 w 9136038"/>
              <a:gd name="connsiteY2" fmla="*/ 2695415 h 5228095"/>
              <a:gd name="connsiteX3" fmla="*/ 2890865 w 9136038"/>
              <a:gd name="connsiteY3" fmla="*/ 2765157 h 5228095"/>
              <a:gd name="connsiteX4" fmla="*/ 984573 w 9136038"/>
              <a:gd name="connsiteY4" fmla="*/ 2803903 h 5228095"/>
              <a:gd name="connsiteX5" fmla="*/ 70173 w 9136038"/>
              <a:gd name="connsiteY5" fmla="*/ 3222357 h 5228095"/>
              <a:gd name="connsiteX6" fmla="*/ 563537 w 9136038"/>
              <a:gd name="connsiteY6" fmla="*/ 4974956 h 5228095"/>
              <a:gd name="connsiteX7" fmla="*/ 3433305 w 9136038"/>
              <a:gd name="connsiteY7" fmla="*/ 4741191 h 5228095"/>
              <a:gd name="connsiteX8" fmla="*/ 4177224 w 9136038"/>
              <a:gd name="connsiteY8" fmla="*/ 3656310 h 5228095"/>
              <a:gd name="connsiteX9" fmla="*/ 4897895 w 9136038"/>
              <a:gd name="connsiteY9" fmla="*/ 2865896 h 5228095"/>
              <a:gd name="connsiteX10" fmla="*/ 8640738 w 9136038"/>
              <a:gd name="connsiteY10" fmla="*/ 2765156 h 5228095"/>
              <a:gd name="connsiteX11" fmla="*/ 8564538 w 9136038"/>
              <a:gd name="connsiteY11" fmla="*/ 326756 h 5228095"/>
              <a:gd name="connsiteX12" fmla="*/ 5821337 w 9136038"/>
              <a:gd name="connsiteY12" fmla="*/ 555356 h 5228095"/>
              <a:gd name="connsiteX13" fmla="*/ 5211737 w 9136038"/>
              <a:gd name="connsiteY13" fmla="*/ 1241156 h 5228095"/>
              <a:gd name="connsiteX0" fmla="*/ 5211737 w 9212237"/>
              <a:gd name="connsiteY0" fmla="*/ 1088756 h 5075695"/>
              <a:gd name="connsiteX1" fmla="*/ 4518187 w 9212237"/>
              <a:gd name="connsiteY1" fmla="*/ 1527876 h 5075695"/>
              <a:gd name="connsiteX2" fmla="*/ 3882756 w 9212237"/>
              <a:gd name="connsiteY2" fmla="*/ 2543015 h 5075695"/>
              <a:gd name="connsiteX3" fmla="*/ 2890865 w 9212237"/>
              <a:gd name="connsiteY3" fmla="*/ 2612757 h 5075695"/>
              <a:gd name="connsiteX4" fmla="*/ 984573 w 9212237"/>
              <a:gd name="connsiteY4" fmla="*/ 2651503 h 5075695"/>
              <a:gd name="connsiteX5" fmla="*/ 70173 w 9212237"/>
              <a:gd name="connsiteY5" fmla="*/ 3069957 h 5075695"/>
              <a:gd name="connsiteX6" fmla="*/ 563537 w 9212237"/>
              <a:gd name="connsiteY6" fmla="*/ 4822556 h 5075695"/>
              <a:gd name="connsiteX7" fmla="*/ 3433305 w 9212237"/>
              <a:gd name="connsiteY7" fmla="*/ 4588791 h 5075695"/>
              <a:gd name="connsiteX8" fmla="*/ 4177224 w 9212237"/>
              <a:gd name="connsiteY8" fmla="*/ 3503910 h 5075695"/>
              <a:gd name="connsiteX9" fmla="*/ 4897895 w 9212237"/>
              <a:gd name="connsiteY9" fmla="*/ 2713496 h 5075695"/>
              <a:gd name="connsiteX10" fmla="*/ 8640738 w 9212237"/>
              <a:gd name="connsiteY10" fmla="*/ 2612756 h 5075695"/>
              <a:gd name="connsiteX11" fmla="*/ 8640737 w 9212237"/>
              <a:gd name="connsiteY11" fmla="*/ 326756 h 5075695"/>
              <a:gd name="connsiteX12" fmla="*/ 5821337 w 9212237"/>
              <a:gd name="connsiteY12" fmla="*/ 402956 h 5075695"/>
              <a:gd name="connsiteX13" fmla="*/ 5211737 w 9212237"/>
              <a:gd name="connsiteY13" fmla="*/ 1088756 h 507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12237" h="5075695">
                <a:moveTo>
                  <a:pt x="5211737" y="1088756"/>
                </a:moveTo>
                <a:cubicBezTo>
                  <a:pt x="4948266" y="1256654"/>
                  <a:pt x="4739684" y="1285500"/>
                  <a:pt x="4518187" y="1527876"/>
                </a:cubicBezTo>
                <a:cubicBezTo>
                  <a:pt x="4296690" y="1770253"/>
                  <a:pt x="4153976" y="2362202"/>
                  <a:pt x="3882756" y="2543015"/>
                </a:cubicBezTo>
                <a:cubicBezTo>
                  <a:pt x="3611536" y="2723828"/>
                  <a:pt x="3373895" y="2594676"/>
                  <a:pt x="2890865" y="2612757"/>
                </a:cubicBezTo>
                <a:cubicBezTo>
                  <a:pt x="2407835" y="2630838"/>
                  <a:pt x="1454688" y="2575303"/>
                  <a:pt x="984573" y="2651503"/>
                </a:cubicBezTo>
                <a:cubicBezTo>
                  <a:pt x="514458" y="2727703"/>
                  <a:pt x="140346" y="2708115"/>
                  <a:pt x="70173" y="3069957"/>
                </a:cubicBezTo>
                <a:cubicBezTo>
                  <a:pt x="0" y="3431799"/>
                  <a:pt x="3015" y="4569417"/>
                  <a:pt x="563537" y="4822556"/>
                </a:cubicBezTo>
                <a:cubicBezTo>
                  <a:pt x="1124059" y="5075695"/>
                  <a:pt x="2756546" y="4788977"/>
                  <a:pt x="3433305" y="4588791"/>
                </a:cubicBezTo>
                <a:cubicBezTo>
                  <a:pt x="4035586" y="4369017"/>
                  <a:pt x="3933126" y="3816459"/>
                  <a:pt x="4177224" y="3503910"/>
                </a:cubicBezTo>
                <a:cubicBezTo>
                  <a:pt x="4421322" y="3191361"/>
                  <a:pt x="4646048" y="2852981"/>
                  <a:pt x="4897895" y="2713496"/>
                </a:cubicBezTo>
                <a:cubicBezTo>
                  <a:pt x="5070314" y="2526870"/>
                  <a:pt x="8536124" y="2722536"/>
                  <a:pt x="8640738" y="2612756"/>
                </a:cubicBezTo>
                <a:cubicBezTo>
                  <a:pt x="8979118" y="2443566"/>
                  <a:pt x="9212237" y="580756"/>
                  <a:pt x="8640737" y="326756"/>
                </a:cubicBezTo>
                <a:cubicBezTo>
                  <a:pt x="8299774" y="0"/>
                  <a:pt x="6392837" y="275956"/>
                  <a:pt x="5821337" y="402956"/>
                </a:cubicBezTo>
                <a:cubicBezTo>
                  <a:pt x="5249837" y="529956"/>
                  <a:pt x="5557866" y="942813"/>
                  <a:pt x="5211737" y="1088756"/>
                </a:cubicBezTo>
                <a:close/>
              </a:path>
            </a:pathLst>
          </a:custGeom>
          <a:solidFill>
            <a:srgbClr val="FFC000">
              <a:alpha val="32000"/>
            </a:srgbClr>
          </a:solidFill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29200" y="4343400"/>
            <a:ext cx="3962400" cy="23622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553200" y="228600"/>
            <a:ext cx="2362200" cy="12192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Curved Connector 56"/>
          <p:cNvCxnSpPr>
            <a:stCxn id="12" idx="2"/>
            <a:endCxn id="23" idx="0"/>
          </p:cNvCxnSpPr>
          <p:nvPr/>
        </p:nvCxnSpPr>
        <p:spPr>
          <a:xfrm rot="5400000">
            <a:off x="1928813" y="3543300"/>
            <a:ext cx="1287462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1" idx="2"/>
            <a:endCxn id="28" idx="0"/>
          </p:cNvCxnSpPr>
          <p:nvPr/>
        </p:nvCxnSpPr>
        <p:spPr>
          <a:xfrm rot="5400000">
            <a:off x="6611144" y="3429794"/>
            <a:ext cx="2133600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26" idx="2"/>
            <a:endCxn id="31" idx="0"/>
          </p:cNvCxnSpPr>
          <p:nvPr/>
        </p:nvCxnSpPr>
        <p:spPr>
          <a:xfrm rot="5400000">
            <a:off x="7260431" y="1483519"/>
            <a:ext cx="835025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6" idx="1"/>
            <a:endCxn id="12" idx="3"/>
          </p:cNvCxnSpPr>
          <p:nvPr/>
        </p:nvCxnSpPr>
        <p:spPr>
          <a:xfrm rot="10800000" flipV="1">
            <a:off x="3543300" y="836613"/>
            <a:ext cx="3162300" cy="18319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11" idx="1"/>
            <a:endCxn id="23" idx="3"/>
          </p:cNvCxnSpPr>
          <p:nvPr/>
        </p:nvCxnSpPr>
        <p:spPr>
          <a:xfrm rot="10800000">
            <a:off x="3543300" y="4418013"/>
            <a:ext cx="1943100" cy="8413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9" name="TextBox 37"/>
          <p:cNvSpPr txBox="1">
            <a:spLocks noChangeArrowheads="1"/>
          </p:cNvSpPr>
          <p:nvPr/>
        </p:nvSpPr>
        <p:spPr bwMode="auto">
          <a:xfrm>
            <a:off x="2111375" y="5780087"/>
            <a:ext cx="36036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b="1" dirty="0">
                <a:solidFill>
                  <a:srgbClr val="C00000"/>
                </a:solidFill>
              </a:rPr>
              <a:t>Reducing inter-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package coupling.</a:t>
            </a:r>
          </a:p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946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Tip #3: Split modules to reduce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That design had no cycles</a:t>
            </a:r>
          </a:p>
          <a:p>
            <a:pPr lvl="1" eaLnBrk="1" hangingPunct="1"/>
            <a:r>
              <a:rPr lang="en-US" dirty="0">
                <a:solidFill>
                  <a:srgbClr val="595959"/>
                </a:solidFill>
                <a:latin typeface="Calibri" charset="0"/>
              </a:rPr>
              <a:t>But </a:t>
            </a:r>
            <a:r>
              <a:rPr lang="en-US" dirty="0" smtClean="0">
                <a:solidFill>
                  <a:srgbClr val="595959"/>
                </a:solidFill>
                <a:latin typeface="Calibri" charset="0"/>
              </a:rPr>
              <a:t>here’s </a:t>
            </a:r>
            <a:r>
              <a:rPr lang="en-US" dirty="0">
                <a:solidFill>
                  <a:srgbClr val="595959"/>
                </a:solidFill>
                <a:latin typeface="Calibri" charset="0"/>
              </a:rPr>
              <a:t>one way to get rid of cycles when they do happen to occur…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2358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11938"/>
            <a:ext cx="103663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Pfleeger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 &amp; Atlee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8839200" y="5029200"/>
            <a:ext cx="304800" cy="30480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Tip #4: In reuse, prefer composition over inheritance</a:t>
            </a:r>
            <a:endParaRPr lang="en-US" dirty="0">
              <a:ea typeface="+mj-ea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In general,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use composition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</a:rPr>
              <a:t>to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add features or to reuse code</a:t>
            </a:r>
            <a:r>
              <a:rPr lang="en-US" dirty="0">
                <a:latin typeface="Calibri" charset="0"/>
              </a:rPr>
              <a:t>, and use inheritance to add a new version of an entity.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5" name="TextBox 12"/>
          <p:cNvSpPr txBox="1">
            <a:spLocks noChangeArrowheads="1"/>
          </p:cNvSpPr>
          <p:nvPr/>
        </p:nvSpPr>
        <p:spPr bwMode="auto">
          <a:xfrm>
            <a:off x="6629400" y="2819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Survey Server</a:t>
            </a:r>
          </a:p>
        </p:txBody>
      </p: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5410200" y="3433763"/>
            <a:ext cx="19431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Question loader</a:t>
            </a:r>
            <a:endParaRPr lang="en-US" sz="2400"/>
          </a:p>
        </p:txBody>
      </p:sp>
      <p:cxnSp>
        <p:nvCxnSpPr>
          <p:cNvPr id="15" name="Shape 14"/>
          <p:cNvCxnSpPr>
            <a:stCxn id="20485" idx="2"/>
            <a:endCxn id="20486" idx="3"/>
          </p:cNvCxnSpPr>
          <p:nvPr/>
        </p:nvCxnSpPr>
        <p:spPr>
          <a:xfrm rot="5400000">
            <a:off x="7285831" y="3348832"/>
            <a:ext cx="382587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5410200" y="3967163"/>
            <a:ext cx="19431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Skip logic module</a:t>
            </a:r>
            <a:endParaRPr lang="en-US" sz="2400"/>
          </a:p>
        </p:txBody>
      </p:sp>
      <p:sp>
        <p:nvSpPr>
          <p:cNvPr id="20489" name="TextBox 16"/>
          <p:cNvSpPr txBox="1">
            <a:spLocks noChangeArrowheads="1"/>
          </p:cNvSpPr>
          <p:nvPr/>
        </p:nvSpPr>
        <p:spPr bwMode="auto">
          <a:xfrm>
            <a:off x="5410200" y="4500563"/>
            <a:ext cx="19431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Answer storer</a:t>
            </a:r>
            <a:endParaRPr lang="en-US" sz="2400"/>
          </a:p>
        </p:txBody>
      </p:sp>
      <p:cxnSp>
        <p:nvCxnSpPr>
          <p:cNvPr id="18" name="Shape 17"/>
          <p:cNvCxnSpPr>
            <a:stCxn id="20485" idx="2"/>
            <a:endCxn id="20488" idx="3"/>
          </p:cNvCxnSpPr>
          <p:nvPr/>
        </p:nvCxnSpPr>
        <p:spPr>
          <a:xfrm rot="5400000">
            <a:off x="7019131" y="3615532"/>
            <a:ext cx="915987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20485" idx="2"/>
            <a:endCxn id="20489" idx="3"/>
          </p:cNvCxnSpPr>
          <p:nvPr/>
        </p:nvCxnSpPr>
        <p:spPr>
          <a:xfrm rot="5400000">
            <a:off x="6752431" y="3882232"/>
            <a:ext cx="1449387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9"/>
          <p:cNvSpPr txBox="1">
            <a:spLocks noChangeArrowheads="1"/>
          </p:cNvSpPr>
          <p:nvPr/>
        </p:nvSpPr>
        <p:spPr bwMode="auto">
          <a:xfrm>
            <a:off x="5410200" y="5105400"/>
            <a:ext cx="1943100" cy="461963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Answer cross-check</a:t>
            </a:r>
            <a:endParaRPr lang="en-US" sz="2400"/>
          </a:p>
        </p:txBody>
      </p:sp>
      <p:sp>
        <p:nvSpPr>
          <p:cNvPr id="20493" name="TextBox 20"/>
          <p:cNvSpPr txBox="1">
            <a:spLocks noChangeArrowheads="1"/>
          </p:cNvSpPr>
          <p:nvPr/>
        </p:nvSpPr>
        <p:spPr bwMode="auto">
          <a:xfrm>
            <a:off x="5410200" y="5791200"/>
            <a:ext cx="1943100" cy="461963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Logging module</a:t>
            </a:r>
            <a:endParaRPr lang="en-US" sz="2400"/>
          </a:p>
        </p:txBody>
      </p:sp>
      <p:cxnSp>
        <p:nvCxnSpPr>
          <p:cNvPr id="25" name="Shape 24"/>
          <p:cNvCxnSpPr>
            <a:stCxn id="20485" idx="2"/>
            <a:endCxn id="20493" idx="3"/>
          </p:cNvCxnSpPr>
          <p:nvPr/>
        </p:nvCxnSpPr>
        <p:spPr>
          <a:xfrm rot="5400000">
            <a:off x="6107112" y="4527551"/>
            <a:ext cx="2740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7"/>
          <p:cNvSpPr txBox="1">
            <a:spLocks noChangeArrowheads="1"/>
          </p:cNvSpPr>
          <p:nvPr/>
        </p:nvSpPr>
        <p:spPr bwMode="auto">
          <a:xfrm>
            <a:off x="2438400" y="3124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Survey Instance</a:t>
            </a:r>
          </a:p>
        </p:txBody>
      </p:sp>
      <p:sp>
        <p:nvSpPr>
          <p:cNvPr id="20496" name="TextBox 28"/>
          <p:cNvSpPr txBox="1">
            <a:spLocks noChangeArrowheads="1"/>
          </p:cNvSpPr>
          <p:nvPr/>
        </p:nvSpPr>
        <p:spPr bwMode="auto">
          <a:xfrm>
            <a:off x="1219200" y="3810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Questions</a:t>
            </a:r>
          </a:p>
        </p:txBody>
      </p:sp>
      <p:sp>
        <p:nvSpPr>
          <p:cNvPr id="20497" name="TextBox 29"/>
          <p:cNvSpPr txBox="1">
            <a:spLocks noChangeArrowheads="1"/>
          </p:cNvSpPr>
          <p:nvPr/>
        </p:nvSpPr>
        <p:spPr bwMode="auto">
          <a:xfrm>
            <a:off x="1219200" y="4419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Answers</a:t>
            </a:r>
          </a:p>
        </p:txBody>
      </p:sp>
      <p:cxnSp>
        <p:nvCxnSpPr>
          <p:cNvPr id="31" name="Shape 30"/>
          <p:cNvCxnSpPr>
            <a:stCxn id="20495" idx="2"/>
            <a:endCxn id="20496" idx="3"/>
          </p:cNvCxnSpPr>
          <p:nvPr/>
        </p:nvCxnSpPr>
        <p:spPr>
          <a:xfrm rot="5400000">
            <a:off x="3059112" y="3689351"/>
            <a:ext cx="454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495" idx="2"/>
            <a:endCxn id="20497" idx="3"/>
          </p:cNvCxnSpPr>
          <p:nvPr/>
        </p:nvCxnSpPr>
        <p:spPr>
          <a:xfrm rot="5400000">
            <a:off x="2754312" y="3994151"/>
            <a:ext cx="10636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0" name="TextBox 32"/>
          <p:cNvSpPr txBox="1">
            <a:spLocks noChangeArrowheads="1"/>
          </p:cNvSpPr>
          <p:nvPr/>
        </p:nvSpPr>
        <p:spPr bwMode="auto">
          <a:xfrm>
            <a:off x="1219200" y="5029200"/>
            <a:ext cx="1943100" cy="461963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Timing data</a:t>
            </a:r>
            <a:endParaRPr lang="en-US" sz="2400"/>
          </a:p>
        </p:txBody>
      </p:sp>
      <p:cxnSp>
        <p:nvCxnSpPr>
          <p:cNvPr id="34" name="Shape 33"/>
          <p:cNvCxnSpPr>
            <a:stCxn id="20495" idx="2"/>
            <a:endCxn id="20500" idx="3"/>
          </p:cNvCxnSpPr>
          <p:nvPr/>
        </p:nvCxnSpPr>
        <p:spPr>
          <a:xfrm rot="5400000">
            <a:off x="2449512" y="4298951"/>
            <a:ext cx="16732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489" idx="2"/>
            <a:endCxn id="20492" idx="0"/>
          </p:cNvCxnSpPr>
          <p:nvPr/>
        </p:nvCxnSpPr>
        <p:spPr>
          <a:xfrm rot="5400000">
            <a:off x="6310312" y="5033963"/>
            <a:ext cx="1428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98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Tip #4: In reuse, prefer composition over inheritance</a:t>
            </a:r>
            <a:endParaRPr lang="en-US" dirty="0">
              <a:ea typeface="+mj-ea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In general, use composition </a:t>
            </a:r>
            <a:r>
              <a:rPr lang="en-US" dirty="0" smtClean="0">
                <a:latin typeface="Calibri" charset="0"/>
              </a:rPr>
              <a:t>to </a:t>
            </a:r>
            <a:r>
              <a:rPr lang="en-US" dirty="0">
                <a:latin typeface="Calibri" charset="0"/>
              </a:rPr>
              <a:t>add features or to reuse code, and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use inheritance to add a new version of an entity</a:t>
            </a:r>
            <a:r>
              <a:rPr lang="en-US" dirty="0">
                <a:latin typeface="Calibri" charset="0"/>
              </a:rPr>
              <a:t>.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9" name="TextBox 27"/>
          <p:cNvSpPr txBox="1">
            <a:spLocks noChangeArrowheads="1"/>
          </p:cNvSpPr>
          <p:nvPr/>
        </p:nvSpPr>
        <p:spPr bwMode="auto">
          <a:xfrm>
            <a:off x="1295400" y="2819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Survey Instance</a:t>
            </a:r>
          </a:p>
        </p:txBody>
      </p:sp>
      <p:sp>
        <p:nvSpPr>
          <p:cNvPr id="21510" name="TextBox 28"/>
          <p:cNvSpPr txBox="1">
            <a:spLocks noChangeArrowheads="1"/>
          </p:cNvSpPr>
          <p:nvPr/>
        </p:nvSpPr>
        <p:spPr bwMode="auto">
          <a:xfrm>
            <a:off x="76200" y="3505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/>
              <a:t>Questions</a:t>
            </a:r>
          </a:p>
        </p:txBody>
      </p:sp>
      <p:sp>
        <p:nvSpPr>
          <p:cNvPr id="21511" name="TextBox 29"/>
          <p:cNvSpPr txBox="1">
            <a:spLocks noChangeArrowheads="1"/>
          </p:cNvSpPr>
          <p:nvPr/>
        </p:nvSpPr>
        <p:spPr bwMode="auto">
          <a:xfrm>
            <a:off x="2438400" y="3505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/>
              <a:t>Answers</a:t>
            </a:r>
          </a:p>
        </p:txBody>
      </p:sp>
      <p:cxnSp>
        <p:nvCxnSpPr>
          <p:cNvPr id="31" name="Shape 30"/>
          <p:cNvCxnSpPr>
            <a:stCxn id="21509" idx="2"/>
            <a:endCxn id="21510" idx="3"/>
          </p:cNvCxnSpPr>
          <p:nvPr/>
        </p:nvCxnSpPr>
        <p:spPr>
          <a:xfrm rot="5400000">
            <a:off x="1916112" y="3384551"/>
            <a:ext cx="454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1509" idx="2"/>
            <a:endCxn id="21511" idx="1"/>
          </p:cNvCxnSpPr>
          <p:nvPr/>
        </p:nvCxnSpPr>
        <p:spPr>
          <a:xfrm rot="16200000" flipH="1">
            <a:off x="2125662" y="3422651"/>
            <a:ext cx="454025" cy="1714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25"/>
          <p:cNvSpPr txBox="1">
            <a:spLocks noChangeArrowheads="1"/>
          </p:cNvSpPr>
          <p:nvPr/>
        </p:nvSpPr>
        <p:spPr bwMode="auto">
          <a:xfrm>
            <a:off x="6781800" y="2743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Report Maker</a:t>
            </a:r>
          </a:p>
        </p:txBody>
      </p:sp>
      <p:sp>
        <p:nvSpPr>
          <p:cNvPr id="21515" name="TextBox 26"/>
          <p:cNvSpPr txBox="1">
            <a:spLocks noChangeArrowheads="1"/>
          </p:cNvSpPr>
          <p:nvPr/>
        </p:nvSpPr>
        <p:spPr bwMode="auto">
          <a:xfrm>
            <a:off x="5562600" y="3276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Data loader</a:t>
            </a:r>
            <a:endParaRPr lang="en-US" sz="2400"/>
          </a:p>
        </p:txBody>
      </p:sp>
      <p:cxnSp>
        <p:nvCxnSpPr>
          <p:cNvPr id="35" name="Shape 34"/>
          <p:cNvCxnSpPr>
            <a:stCxn id="21514" idx="2"/>
            <a:endCxn id="21515" idx="3"/>
          </p:cNvCxnSpPr>
          <p:nvPr/>
        </p:nvCxnSpPr>
        <p:spPr>
          <a:xfrm rot="5400000">
            <a:off x="7478712" y="3232151"/>
            <a:ext cx="3016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35"/>
          <p:cNvSpPr txBox="1">
            <a:spLocks noChangeArrowheads="1"/>
          </p:cNvSpPr>
          <p:nvPr/>
        </p:nvSpPr>
        <p:spPr bwMode="auto">
          <a:xfrm>
            <a:off x="5562600" y="3810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Calculation module</a:t>
            </a:r>
            <a:endParaRPr lang="en-US" sz="2400"/>
          </a:p>
        </p:txBody>
      </p:sp>
      <p:cxnSp>
        <p:nvCxnSpPr>
          <p:cNvPr id="37" name="Shape 36"/>
          <p:cNvCxnSpPr>
            <a:stCxn id="21514" idx="2"/>
            <a:endCxn id="21517" idx="3"/>
          </p:cNvCxnSpPr>
          <p:nvPr/>
        </p:nvCxnSpPr>
        <p:spPr>
          <a:xfrm rot="5400000">
            <a:off x="7212012" y="3498851"/>
            <a:ext cx="835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38"/>
          <p:cNvSpPr txBox="1">
            <a:spLocks noChangeArrowheads="1"/>
          </p:cNvSpPr>
          <p:nvPr/>
        </p:nvSpPr>
        <p:spPr bwMode="auto">
          <a:xfrm>
            <a:off x="5562600" y="4343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Printer controller</a:t>
            </a:r>
            <a:endParaRPr lang="en-US" sz="2400" i="1"/>
          </a:p>
        </p:txBody>
      </p:sp>
      <p:cxnSp>
        <p:nvCxnSpPr>
          <p:cNvPr id="40" name="Shape 39"/>
          <p:cNvCxnSpPr>
            <a:stCxn id="21514" idx="2"/>
            <a:endCxn id="21519" idx="3"/>
          </p:cNvCxnSpPr>
          <p:nvPr/>
        </p:nvCxnSpPr>
        <p:spPr>
          <a:xfrm rot="5400000">
            <a:off x="6945312" y="3765551"/>
            <a:ext cx="13684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381000" y="3962400"/>
            <a:ext cx="228600" cy="15240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22" name="TextBox 44"/>
          <p:cNvSpPr txBox="1">
            <a:spLocks noChangeArrowheads="1"/>
          </p:cNvSpPr>
          <p:nvPr/>
        </p:nvSpPr>
        <p:spPr bwMode="auto">
          <a:xfrm>
            <a:off x="762000" y="4267200"/>
            <a:ext cx="1752600" cy="304800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Numeric question</a:t>
            </a:r>
          </a:p>
        </p:txBody>
      </p:sp>
      <p:sp>
        <p:nvSpPr>
          <p:cNvPr id="21523" name="TextBox 46"/>
          <p:cNvSpPr txBox="1">
            <a:spLocks noChangeArrowheads="1"/>
          </p:cNvSpPr>
          <p:nvPr/>
        </p:nvSpPr>
        <p:spPr bwMode="auto">
          <a:xfrm>
            <a:off x="762000" y="4648200"/>
            <a:ext cx="1752600" cy="304800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Multiple choice ques.</a:t>
            </a:r>
          </a:p>
        </p:txBody>
      </p:sp>
      <p:sp>
        <p:nvSpPr>
          <p:cNvPr id="21524" name="TextBox 47"/>
          <p:cNvSpPr txBox="1">
            <a:spLocks noChangeArrowheads="1"/>
          </p:cNvSpPr>
          <p:nvPr/>
        </p:nvSpPr>
        <p:spPr bwMode="auto">
          <a:xfrm>
            <a:off x="762000" y="5029200"/>
            <a:ext cx="1752600" cy="304800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Free-text question</a:t>
            </a:r>
          </a:p>
        </p:txBody>
      </p:sp>
      <p:cxnSp>
        <p:nvCxnSpPr>
          <p:cNvPr id="65" name="Shape 64"/>
          <p:cNvCxnSpPr>
            <a:stCxn id="41" idx="3"/>
            <a:endCxn id="21524" idx="1"/>
          </p:cNvCxnSpPr>
          <p:nvPr/>
        </p:nvCxnSpPr>
        <p:spPr>
          <a:xfrm rot="16200000" flipH="1">
            <a:off x="95250" y="4514850"/>
            <a:ext cx="1066800" cy="2667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41" idx="3"/>
            <a:endCxn id="21523" idx="1"/>
          </p:cNvCxnSpPr>
          <p:nvPr/>
        </p:nvCxnSpPr>
        <p:spPr>
          <a:xfrm rot="16200000" flipH="1">
            <a:off x="285750" y="4324350"/>
            <a:ext cx="685800" cy="2667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41" idx="3"/>
            <a:endCxn id="21522" idx="1"/>
          </p:cNvCxnSpPr>
          <p:nvPr/>
        </p:nvCxnSpPr>
        <p:spPr>
          <a:xfrm rot="16200000" flipH="1">
            <a:off x="476250" y="4133850"/>
            <a:ext cx="304800" cy="2667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2819400" y="3962400"/>
            <a:ext cx="228600" cy="15240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29" name="TextBox 72"/>
          <p:cNvSpPr txBox="1">
            <a:spLocks noChangeArrowheads="1"/>
          </p:cNvSpPr>
          <p:nvPr/>
        </p:nvSpPr>
        <p:spPr bwMode="auto">
          <a:xfrm>
            <a:off x="3200400" y="4267200"/>
            <a:ext cx="1752600" cy="304800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Numeric answer</a:t>
            </a:r>
          </a:p>
        </p:txBody>
      </p:sp>
      <p:sp>
        <p:nvSpPr>
          <p:cNvPr id="21530" name="TextBox 73"/>
          <p:cNvSpPr txBox="1">
            <a:spLocks noChangeArrowheads="1"/>
          </p:cNvSpPr>
          <p:nvPr/>
        </p:nvSpPr>
        <p:spPr bwMode="auto">
          <a:xfrm>
            <a:off x="3200400" y="4648200"/>
            <a:ext cx="1752600" cy="304800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Multiple choice ans.</a:t>
            </a:r>
          </a:p>
        </p:txBody>
      </p:sp>
      <p:sp>
        <p:nvSpPr>
          <p:cNvPr id="21531" name="TextBox 74"/>
          <p:cNvSpPr txBox="1">
            <a:spLocks noChangeArrowheads="1"/>
          </p:cNvSpPr>
          <p:nvPr/>
        </p:nvSpPr>
        <p:spPr bwMode="auto">
          <a:xfrm>
            <a:off x="3200400" y="5029200"/>
            <a:ext cx="1752600" cy="304800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Free-text answer</a:t>
            </a:r>
          </a:p>
        </p:txBody>
      </p:sp>
      <p:cxnSp>
        <p:nvCxnSpPr>
          <p:cNvPr id="76" name="Shape 75"/>
          <p:cNvCxnSpPr>
            <a:stCxn id="72" idx="3"/>
            <a:endCxn id="21531" idx="1"/>
          </p:cNvCxnSpPr>
          <p:nvPr/>
        </p:nvCxnSpPr>
        <p:spPr>
          <a:xfrm rot="16200000" flipH="1">
            <a:off x="2533650" y="4514850"/>
            <a:ext cx="1066800" cy="2667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72" idx="3"/>
            <a:endCxn id="21530" idx="1"/>
          </p:cNvCxnSpPr>
          <p:nvPr/>
        </p:nvCxnSpPr>
        <p:spPr>
          <a:xfrm rot="16200000" flipH="1">
            <a:off x="2724150" y="4324350"/>
            <a:ext cx="685800" cy="2667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72" idx="3"/>
            <a:endCxn id="21529" idx="1"/>
          </p:cNvCxnSpPr>
          <p:nvPr/>
        </p:nvCxnSpPr>
        <p:spPr>
          <a:xfrm rot="16200000" flipH="1">
            <a:off x="2914650" y="4133850"/>
            <a:ext cx="304800" cy="2667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Isosceles Triangle 79"/>
          <p:cNvSpPr/>
          <p:nvPr/>
        </p:nvSpPr>
        <p:spPr>
          <a:xfrm>
            <a:off x="5791200" y="4800600"/>
            <a:ext cx="228600" cy="15240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36" name="TextBox 80"/>
          <p:cNvSpPr txBox="1">
            <a:spLocks noChangeArrowheads="1"/>
          </p:cNvSpPr>
          <p:nvPr/>
        </p:nvSpPr>
        <p:spPr bwMode="auto">
          <a:xfrm>
            <a:off x="6172200" y="5105400"/>
            <a:ext cx="1752600" cy="304800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Physical printer ctrllr.</a:t>
            </a:r>
          </a:p>
        </p:txBody>
      </p:sp>
      <p:sp>
        <p:nvSpPr>
          <p:cNvPr id="21537" name="TextBox 81"/>
          <p:cNvSpPr txBox="1">
            <a:spLocks noChangeArrowheads="1"/>
          </p:cNvSpPr>
          <p:nvPr/>
        </p:nvSpPr>
        <p:spPr bwMode="auto">
          <a:xfrm>
            <a:off x="6172200" y="5486400"/>
            <a:ext cx="1752600" cy="304800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Printout-by-email ctrllr.</a:t>
            </a:r>
          </a:p>
        </p:txBody>
      </p:sp>
      <p:sp>
        <p:nvSpPr>
          <p:cNvPr id="21538" name="TextBox 82"/>
          <p:cNvSpPr txBox="1">
            <a:spLocks noChangeArrowheads="1"/>
          </p:cNvSpPr>
          <p:nvPr/>
        </p:nvSpPr>
        <p:spPr bwMode="auto">
          <a:xfrm>
            <a:off x="6172200" y="5867400"/>
            <a:ext cx="1752600" cy="304800"/>
          </a:xfrm>
          <a:prstGeom prst="rect">
            <a:avLst/>
          </a:prstGeom>
          <a:solidFill>
            <a:srgbClr val="FFC000">
              <a:alpha val="16862"/>
            </a:srgb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Printout-by-web ctrllr.</a:t>
            </a:r>
          </a:p>
        </p:txBody>
      </p:sp>
      <p:cxnSp>
        <p:nvCxnSpPr>
          <p:cNvPr id="84" name="Shape 83"/>
          <p:cNvCxnSpPr>
            <a:stCxn id="80" idx="3"/>
            <a:endCxn id="21538" idx="1"/>
          </p:cNvCxnSpPr>
          <p:nvPr/>
        </p:nvCxnSpPr>
        <p:spPr>
          <a:xfrm rot="16200000" flipH="1">
            <a:off x="5505450" y="5353050"/>
            <a:ext cx="1066800" cy="2667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80" idx="3"/>
            <a:endCxn id="21537" idx="1"/>
          </p:cNvCxnSpPr>
          <p:nvPr/>
        </p:nvCxnSpPr>
        <p:spPr>
          <a:xfrm rot="16200000" flipH="1">
            <a:off x="5695950" y="5162550"/>
            <a:ext cx="685800" cy="2667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80" idx="3"/>
            <a:endCxn id="21536" idx="1"/>
          </p:cNvCxnSpPr>
          <p:nvPr/>
        </p:nvCxnSpPr>
        <p:spPr>
          <a:xfrm rot="16200000" flipH="1">
            <a:off x="5886450" y="4972050"/>
            <a:ext cx="304800" cy="2667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4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Why is that joke supposed to be funny?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Calibri" charset="0"/>
              </a:rPr>
              <a:t>Objects and concerns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Objects have a </a:t>
            </a:r>
            <a:r>
              <a:rPr lang="en-US" i="1">
                <a:solidFill>
                  <a:srgbClr val="595959"/>
                </a:solidFill>
                <a:latin typeface="Calibri" charset="0"/>
              </a:rPr>
              <a:t>concern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in the sense that they have a </a:t>
            </a:r>
            <a:r>
              <a:rPr lang="en-US" i="1">
                <a:solidFill>
                  <a:srgbClr val="595959"/>
                </a:solidFill>
                <a:latin typeface="Calibri" charset="0"/>
              </a:rPr>
              <a:t>purpose.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Which is not to say that inanimate objects are </a:t>
            </a:r>
            <a:r>
              <a:rPr lang="en-US" i="1">
                <a:solidFill>
                  <a:srgbClr val="595959"/>
                </a:solidFill>
                <a:latin typeface="Calibri" charset="0"/>
              </a:rPr>
              <a:t>concerned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in the sense of being </a:t>
            </a:r>
            <a:r>
              <a:rPr lang="en-US" i="1">
                <a:solidFill>
                  <a:srgbClr val="595959"/>
                </a:solidFill>
                <a:latin typeface="Calibri" charset="0"/>
              </a:rPr>
              <a:t>worried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.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Likewise, all code should have a </a:t>
            </a:r>
            <a:r>
              <a:rPr lang="en-US" i="1">
                <a:solidFill>
                  <a:srgbClr val="C00000"/>
                </a:solidFill>
                <a:latin typeface="Calibri" charset="0"/>
              </a:rPr>
              <a:t>concern, a purpose for being</a:t>
            </a:r>
            <a:r>
              <a:rPr lang="en-US" i="1">
                <a:latin typeface="Calibri" charset="0"/>
              </a:rPr>
              <a:t>.</a:t>
            </a:r>
            <a:endParaRPr lang="en-US">
              <a:latin typeface="Calibri" charset="0"/>
            </a:endParaRP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A place for every concern…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and every concern in its place.</a:t>
            </a:r>
          </a:p>
          <a:p>
            <a:pPr lvl="2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lvl="1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4100" name="Picture 2" descr="http://farm4.static.flickr.com/3288/2725932075_dc68279f88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0" t="3030" r="2101" b="3030"/>
          <a:stretch>
            <a:fillRect/>
          </a:stretch>
        </p:blipFill>
        <p:spPr bwMode="auto">
          <a:xfrm>
            <a:off x="6400800" y="4513679"/>
            <a:ext cx="2499370" cy="2420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8763000" y="3581400"/>
            <a:ext cx="304800" cy="30480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secret to using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An interface is a promise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I can provide this output if you provide a valid input.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If you meet these preconditions, then I can meet these </a:t>
            </a:r>
            <a:r>
              <a:rPr lang="en-US" dirty="0" err="1" smtClean="0">
                <a:ea typeface="+mn-ea"/>
              </a:rPr>
              <a:t>postconditions</a:t>
            </a:r>
            <a:r>
              <a:rPr lang="en-US" dirty="0" smtClean="0">
                <a:ea typeface="+mn-ea"/>
              </a:rPr>
              <a:t>.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75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Incremental and 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Calibri" charset="0"/>
              </a:rPr>
              <a:t>Use incremental development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When much of the system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s value resides in one subsection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When one part of the system must be completed (logically) before another</a:t>
            </a:r>
          </a:p>
          <a:p>
            <a:pPr lvl="1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Use iterative development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When the system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s value is spread out over much of the system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When the whole system needs to work at least a bit before you can build up</a:t>
            </a:r>
          </a:p>
          <a:p>
            <a:pPr lvl="1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7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Incremental and 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Calibri" charset="0"/>
              </a:rPr>
              <a:t>Incremental examples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Adding new kinds of print outs</a:t>
            </a:r>
          </a:p>
          <a:p>
            <a:pPr lvl="2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From customers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 standpoint, paper printout carried much of the system</a:t>
            </a:r>
            <a:r>
              <a:rPr lang="ja-JP" altLang="en-US">
                <a:solidFill>
                  <a:srgbClr val="595959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595959"/>
                </a:solidFill>
                <a:latin typeface="Calibri" charset="0"/>
              </a:rPr>
              <a:t>s value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Adding a new data export module</a:t>
            </a:r>
          </a:p>
          <a:p>
            <a:pPr lvl="2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Logically, the main system needs to be done before we can worry about exporting data.</a:t>
            </a:r>
          </a:p>
          <a:p>
            <a:pPr lvl="1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Iterative examples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Tweaking reports and surveyor user interface to improve usability</a:t>
            </a:r>
          </a:p>
          <a:p>
            <a:pPr lvl="2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Improvements to existing pieces of system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Adding new kinds of questions (and answers), changing reports accordingly</a:t>
            </a:r>
          </a:p>
          <a:p>
            <a:pPr lvl="2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Changes are spread across system</a:t>
            </a:r>
          </a:p>
        </p:txBody>
      </p:sp>
    </p:spTree>
    <p:extLst>
      <p:ext uri="{BB962C8B-B14F-4D97-AF65-F5344CB8AC3E}">
        <p14:creationId xmlns:p14="http://schemas.microsoft.com/office/powerpoint/2010/main" val="8303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What’s next </a:t>
            </a:r>
            <a:r>
              <a:rPr lang="en-US" dirty="0" smtClean="0">
                <a:latin typeface="Calibri" charset="0"/>
              </a:rPr>
              <a:t>for </a:t>
            </a:r>
            <a:r>
              <a:rPr lang="en-US" dirty="0">
                <a:latin typeface="Calibri" charset="0"/>
              </a:rPr>
              <a:t>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You know the drill about working on the homework</a:t>
            </a:r>
            <a:r>
              <a:rPr lang="en-US" dirty="0" smtClean="0">
                <a:ea typeface="+mn-ea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H3 due this Saturday</a:t>
            </a: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Keep updating your vision statement</a:t>
            </a:r>
            <a:r>
              <a:rPr lang="en-US" dirty="0" smtClean="0">
                <a:ea typeface="+mn-ea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You have received feedback on V2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  <p:pic>
        <p:nvPicPr>
          <p:cNvPr id="25604" name="Picture 2" descr="http://farm4.static.flickr.com/3288/2725932075_dc68279f88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0" t="3030" r="2101" b="3030"/>
          <a:stretch>
            <a:fillRect/>
          </a:stretch>
        </p:blipFill>
        <p:spPr bwMode="auto">
          <a:xfrm>
            <a:off x="5791200" y="3962400"/>
            <a:ext cx="2667000" cy="2582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Concerns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i="1" dirty="0" smtClean="0">
                <a:solidFill>
                  <a:srgbClr val="C00000"/>
                </a:solidFill>
                <a:ea typeface="+mn-ea"/>
              </a:rPr>
              <a:t>class</a:t>
            </a:r>
            <a:r>
              <a:rPr lang="en-US" dirty="0" smtClean="0">
                <a:ea typeface="+mn-ea"/>
              </a:rPr>
              <a:t> should have a clearly focused purpose.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class usually corresponds to one kind of entity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class member usually corresponds to one attribute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Only code related to that purpose should be in the class.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Put functions together with the data that they modify.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Put code together if it needs to be modified at the same time.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Concerns of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Calibri" charset="0"/>
              </a:rPr>
              <a:t>Ditto for </a:t>
            </a:r>
            <a:r>
              <a:rPr lang="en-US" i="1">
                <a:solidFill>
                  <a:srgbClr val="C00000"/>
                </a:solidFill>
                <a:latin typeface="Calibri" charset="0"/>
              </a:rPr>
              <a:t>packages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Every package should have a purpose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Code should be in that package if and only if it is related to that purpose</a:t>
            </a:r>
          </a:p>
          <a:p>
            <a:pPr lvl="2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  <a:p>
            <a:pPr eaLnBrk="1" hangingPunct="1"/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Module</a:t>
            </a:r>
            <a:r>
              <a:rPr lang="ja-JP" altLang="en-US">
                <a:latin typeface="Calibri" charset="0"/>
              </a:rPr>
              <a:t>”</a:t>
            </a:r>
            <a:r>
              <a:rPr lang="en-US">
                <a:latin typeface="Calibri" charset="0"/>
              </a:rPr>
              <a:t> or </a:t>
            </a:r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component</a:t>
            </a:r>
            <a:r>
              <a:rPr lang="ja-JP" altLang="en-US">
                <a:latin typeface="Calibri" charset="0"/>
              </a:rPr>
              <a:t>”</a:t>
            </a:r>
            <a:r>
              <a:rPr lang="en-US">
                <a:latin typeface="Calibri" charset="0"/>
              </a:rPr>
              <a:t> can refer to a class or to a package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Every module should have a purpose</a:t>
            </a:r>
          </a:p>
          <a:p>
            <a:pPr lvl="1" eaLnBrk="1" hangingPunct="1"/>
            <a:r>
              <a:rPr lang="en-US">
                <a:solidFill>
                  <a:srgbClr val="595959"/>
                </a:solidFill>
                <a:latin typeface="Calibri" charset="0"/>
              </a:rPr>
              <a:t>Code should be in module if and only if related to that purpose</a:t>
            </a:r>
          </a:p>
          <a:p>
            <a:pPr lvl="2" eaLnBrk="1" hangingPunct="1"/>
            <a:endParaRPr lang="en-US">
              <a:solidFill>
                <a:srgbClr val="595959"/>
              </a:solidFill>
              <a:latin typeface="Calibri" charset="0"/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8958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3638550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611938"/>
            <a:ext cx="288290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http://cf.polarishealth.com/demo/start_demo.html</a:t>
            </a:r>
          </a:p>
        </p:txBody>
      </p:sp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An example system to support 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drug and alcohol counseling</a:t>
            </a:r>
          </a:p>
        </p:txBody>
      </p:sp>
    </p:spTree>
    <p:extLst>
      <p:ext uri="{BB962C8B-B14F-4D97-AF65-F5344CB8AC3E}">
        <p14:creationId xmlns:p14="http://schemas.microsoft.com/office/powerpoint/2010/main" val="52017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905000"/>
            <a:ext cx="2743200" cy="1143000"/>
          </a:xfrm>
          <a:solidFill>
            <a:srgbClr val="FE8637"/>
          </a:solidFill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Calibri" charset="0"/>
              </a:rPr>
              <a:t>What are the 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key concerns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?</a:t>
            </a:r>
          </a:p>
        </p:txBody>
      </p:sp>
      <p:cxnSp>
        <p:nvCxnSpPr>
          <p:cNvPr id="8" name="Curved Connector 7"/>
          <p:cNvCxnSpPr>
            <a:stCxn id="20" idx="6"/>
            <a:endCxn id="8222" idx="3"/>
          </p:cNvCxnSpPr>
          <p:nvPr/>
        </p:nvCxnSpPr>
        <p:spPr>
          <a:xfrm>
            <a:off x="7696200" y="2171700"/>
            <a:ext cx="369888" cy="797719"/>
          </a:xfrm>
          <a:prstGeom prst="curvedConnector3">
            <a:avLst>
              <a:gd name="adj1" fmla="val 16180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57"/>
          <p:cNvCxnSpPr>
            <a:endCxn id="26" idx="0"/>
          </p:cNvCxnSpPr>
          <p:nvPr/>
        </p:nvCxnSpPr>
        <p:spPr>
          <a:xfrm rot="16200000" flipH="1">
            <a:off x="6547644" y="3804444"/>
            <a:ext cx="1371600" cy="163512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2"/>
          <p:cNvCxnSpPr>
            <a:stCxn id="8208" idx="2"/>
            <a:endCxn id="20" idx="2"/>
          </p:cNvCxnSpPr>
          <p:nvPr/>
        </p:nvCxnSpPr>
        <p:spPr>
          <a:xfrm rot="16200000" flipH="1">
            <a:off x="4317207" y="697706"/>
            <a:ext cx="1176337" cy="177165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6" idx="2"/>
          </p:cNvCxnSpPr>
          <p:nvPr/>
        </p:nvCxnSpPr>
        <p:spPr>
          <a:xfrm rot="10800000" flipV="1">
            <a:off x="5181600" y="4914900"/>
            <a:ext cx="1447800" cy="396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2133600" y="4838700"/>
            <a:ext cx="1219200" cy="1158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22"/>
          <p:cNvCxnSpPr>
            <a:stCxn id="35" idx="4"/>
            <a:endCxn id="20" idx="0"/>
          </p:cNvCxnSpPr>
          <p:nvPr/>
        </p:nvCxnSpPr>
        <p:spPr>
          <a:xfrm rot="5400000">
            <a:off x="6411119" y="1246981"/>
            <a:ext cx="914400" cy="24923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2"/>
          <p:cNvCxnSpPr>
            <a:stCxn id="8208" idx="3"/>
            <a:endCxn id="35" idx="2"/>
          </p:cNvCxnSpPr>
          <p:nvPr/>
        </p:nvCxnSpPr>
        <p:spPr>
          <a:xfrm flipV="1">
            <a:off x="4914900" y="571500"/>
            <a:ext cx="1392238" cy="1920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3" name="Group 15"/>
          <p:cNvGrpSpPr>
            <a:grpSpLocks/>
          </p:cNvGrpSpPr>
          <p:nvPr/>
        </p:nvGrpSpPr>
        <p:grpSpPr bwMode="auto">
          <a:xfrm>
            <a:off x="6237288" y="2738438"/>
            <a:ext cx="1905000" cy="461962"/>
            <a:chOff x="4876800" y="2209800"/>
            <a:chExt cx="1905000" cy="461665"/>
          </a:xfrm>
        </p:grpSpPr>
        <p:sp>
          <p:nvSpPr>
            <p:cNvPr id="8222" name="TextBox 16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Survey DB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2666706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5791200" y="1828800"/>
            <a:ext cx="19050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admnister</a:t>
            </a:r>
            <a:endParaRPr lang="en-US" dirty="0" smtClean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Survey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24800" y="1828800"/>
            <a:ext cx="9509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Survey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answers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1524000"/>
            <a:ext cx="12969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Health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Information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80188" y="3505200"/>
            <a:ext cx="15557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All this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patient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’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answers (ever)</a:t>
            </a:r>
          </a:p>
        </p:txBody>
      </p:sp>
      <p:sp>
        <p:nvSpPr>
          <p:cNvPr id="8208" name="TextBox 23"/>
          <p:cNvSpPr txBox="1">
            <a:spLocks noChangeArrowheads="1"/>
          </p:cNvSpPr>
          <p:nvPr/>
        </p:nvSpPr>
        <p:spPr bwMode="auto">
          <a:xfrm>
            <a:off x="3124200" y="533400"/>
            <a:ext cx="17907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Counselee</a:t>
            </a:r>
          </a:p>
        </p:txBody>
      </p:sp>
      <p:sp>
        <p:nvSpPr>
          <p:cNvPr id="8209" name="TextBox 24"/>
          <p:cNvSpPr txBox="1">
            <a:spLocks noChangeArrowheads="1"/>
          </p:cNvSpPr>
          <p:nvPr/>
        </p:nvSpPr>
        <p:spPr bwMode="auto">
          <a:xfrm>
            <a:off x="304800" y="4572000"/>
            <a:ext cx="17907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Counselor</a:t>
            </a:r>
          </a:p>
        </p:txBody>
      </p:sp>
      <p:sp>
        <p:nvSpPr>
          <p:cNvPr id="26" name="Oval 25"/>
          <p:cNvSpPr/>
          <p:nvPr/>
        </p:nvSpPr>
        <p:spPr>
          <a:xfrm>
            <a:off x="6629400" y="4572000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Create report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0200" y="4659313"/>
            <a:ext cx="11033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Postscript</a:t>
            </a:r>
          </a:p>
        </p:txBody>
      </p:sp>
      <p:grpSp>
        <p:nvGrpSpPr>
          <p:cNvPr id="8212" name="Group 27"/>
          <p:cNvGrpSpPr>
            <a:grpSpLocks/>
          </p:cNvGrpSpPr>
          <p:nvPr/>
        </p:nvGrpSpPr>
        <p:grpSpPr bwMode="auto">
          <a:xfrm>
            <a:off x="3352800" y="4724400"/>
            <a:ext cx="1905000" cy="461963"/>
            <a:chOff x="4876800" y="2209800"/>
            <a:chExt cx="1905000" cy="461665"/>
          </a:xfrm>
        </p:grpSpPr>
        <p:sp>
          <p:nvSpPr>
            <p:cNvPr id="8219" name="TextBox 28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/>
                <a:t>Printer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76800" y="2209800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2666705"/>
              <a:ext cx="1905000" cy="0"/>
            </a:xfrm>
            <a:prstGeom prst="line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325688" y="4648200"/>
            <a:ext cx="9509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Printout</a:t>
            </a:r>
          </a:p>
        </p:txBody>
      </p:sp>
      <p:sp>
        <p:nvSpPr>
          <p:cNvPr id="35" name="Oval 34"/>
          <p:cNvSpPr/>
          <p:nvPr/>
        </p:nvSpPr>
        <p:spPr>
          <a:xfrm>
            <a:off x="6307138" y="228600"/>
            <a:ext cx="1371600" cy="6858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Authenticate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3200" y="1143000"/>
            <a:ext cx="8715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User ID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30788" y="304800"/>
            <a:ext cx="11414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Last name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&amp; PIN</a:t>
            </a:r>
          </a:p>
        </p:txBody>
      </p:sp>
    </p:spTree>
    <p:extLst>
      <p:ext uri="{BB962C8B-B14F-4D97-AF65-F5344CB8AC3E}">
        <p14:creationId xmlns:p14="http://schemas.microsoft.com/office/powerpoint/2010/main" val="356870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Some key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Managing the users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Authenticating counselees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Matching counselees to counselors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Performing the survey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Representing the questions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Representing the answers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Performing skip logic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Storing the answers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Generating the report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Reading the data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Performing calculations in the report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Sending to the printer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88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5029200" y="4343400"/>
            <a:ext cx="3962400" cy="23622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5257800" y="1676400"/>
            <a:ext cx="3581400" cy="25146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6553200" y="228600"/>
            <a:ext cx="2362200" cy="12192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6200" y="2209800"/>
            <a:ext cx="3733800" cy="3733800"/>
          </a:xfrm>
          <a:prstGeom prst="round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Assigning concerns to code</a:t>
            </a:r>
          </a:p>
        </p:txBody>
      </p:sp>
      <p:sp>
        <p:nvSpPr>
          <p:cNvPr id="10247" name="TextBox 11"/>
          <p:cNvSpPr txBox="1">
            <a:spLocks noChangeArrowheads="1"/>
          </p:cNvSpPr>
          <p:nvPr/>
        </p:nvSpPr>
        <p:spPr bwMode="auto">
          <a:xfrm>
            <a:off x="1600200" y="2438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Counselee Rec.</a:t>
            </a:r>
          </a:p>
        </p:txBody>
      </p: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381000" y="3200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Counselor Rec.</a:t>
            </a:r>
          </a:p>
        </p:txBody>
      </p:sp>
      <p:sp>
        <p:nvSpPr>
          <p:cNvPr id="10249" name="TextBox 22"/>
          <p:cNvSpPr txBox="1">
            <a:spLocks noChangeArrowheads="1"/>
          </p:cNvSpPr>
          <p:nvPr/>
        </p:nvSpPr>
        <p:spPr bwMode="auto">
          <a:xfrm>
            <a:off x="1600200" y="3886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Survey Instance</a:t>
            </a:r>
          </a:p>
        </p:txBody>
      </p:sp>
      <p:sp>
        <p:nvSpPr>
          <p:cNvPr id="10250" name="TextBox 23"/>
          <p:cNvSpPr txBox="1">
            <a:spLocks noChangeArrowheads="1"/>
          </p:cNvSpPr>
          <p:nvPr/>
        </p:nvSpPr>
        <p:spPr bwMode="auto">
          <a:xfrm>
            <a:off x="381000" y="4572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Questions</a:t>
            </a:r>
          </a:p>
        </p:txBody>
      </p:sp>
      <p:sp>
        <p:nvSpPr>
          <p:cNvPr id="10251" name="TextBox 24"/>
          <p:cNvSpPr txBox="1">
            <a:spLocks noChangeArrowheads="1"/>
          </p:cNvSpPr>
          <p:nvPr/>
        </p:nvSpPr>
        <p:spPr bwMode="auto">
          <a:xfrm>
            <a:off x="381000" y="5181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Answers</a:t>
            </a:r>
          </a:p>
        </p:txBody>
      </p:sp>
      <p:sp>
        <p:nvSpPr>
          <p:cNvPr id="10252" name="TextBox 25"/>
          <p:cNvSpPr txBox="1">
            <a:spLocks noChangeArrowheads="1"/>
          </p:cNvSpPr>
          <p:nvPr/>
        </p:nvSpPr>
        <p:spPr bwMode="auto">
          <a:xfrm>
            <a:off x="6705600" y="604838"/>
            <a:ext cx="19431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Authenticator</a:t>
            </a:r>
          </a:p>
        </p:txBody>
      </p:sp>
      <p:sp>
        <p:nvSpPr>
          <p:cNvPr id="10253" name="TextBox 27"/>
          <p:cNvSpPr txBox="1">
            <a:spLocks noChangeArrowheads="1"/>
          </p:cNvSpPr>
          <p:nvPr/>
        </p:nvSpPr>
        <p:spPr bwMode="auto">
          <a:xfrm>
            <a:off x="6705600" y="44958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Report Maker</a:t>
            </a:r>
          </a:p>
        </p:txBody>
      </p:sp>
      <p:sp>
        <p:nvSpPr>
          <p:cNvPr id="10254" name="TextBox 30"/>
          <p:cNvSpPr txBox="1">
            <a:spLocks noChangeArrowheads="1"/>
          </p:cNvSpPr>
          <p:nvPr/>
        </p:nvSpPr>
        <p:spPr bwMode="auto">
          <a:xfrm>
            <a:off x="6705600" y="1900238"/>
            <a:ext cx="19431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Survey Server</a:t>
            </a:r>
          </a:p>
        </p:txBody>
      </p:sp>
      <p:cxnSp>
        <p:nvCxnSpPr>
          <p:cNvPr id="44" name="Shape 43"/>
          <p:cNvCxnSpPr>
            <a:stCxn id="10249" idx="2"/>
            <a:endCxn id="10250" idx="3"/>
          </p:cNvCxnSpPr>
          <p:nvPr/>
        </p:nvCxnSpPr>
        <p:spPr>
          <a:xfrm rot="5400000">
            <a:off x="2220912" y="4451351"/>
            <a:ext cx="454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10249" idx="2"/>
            <a:endCxn id="10251" idx="3"/>
          </p:cNvCxnSpPr>
          <p:nvPr/>
        </p:nvCxnSpPr>
        <p:spPr>
          <a:xfrm rot="5400000">
            <a:off x="1916112" y="4756151"/>
            <a:ext cx="10636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0247" idx="2"/>
            <a:endCxn id="10249" idx="0"/>
          </p:cNvCxnSpPr>
          <p:nvPr/>
        </p:nvCxnSpPr>
        <p:spPr>
          <a:xfrm rot="5400000">
            <a:off x="2079625" y="3392488"/>
            <a:ext cx="985837" cy="1588"/>
          </a:xfrm>
          <a:prstGeom prst="curvedConnector3">
            <a:avLst>
              <a:gd name="adj1" fmla="val 50000"/>
            </a:avLst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0247" idx="2"/>
            <a:endCxn id="10248" idx="3"/>
          </p:cNvCxnSpPr>
          <p:nvPr/>
        </p:nvCxnSpPr>
        <p:spPr>
          <a:xfrm rot="5400000">
            <a:off x="2182812" y="3041651"/>
            <a:ext cx="5302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0254" idx="2"/>
            <a:endCxn id="10253" idx="0"/>
          </p:cNvCxnSpPr>
          <p:nvPr/>
        </p:nvCxnSpPr>
        <p:spPr>
          <a:xfrm rot="5400000">
            <a:off x="6611144" y="3429794"/>
            <a:ext cx="21336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0252" idx="2"/>
            <a:endCxn id="10254" idx="0"/>
          </p:cNvCxnSpPr>
          <p:nvPr/>
        </p:nvCxnSpPr>
        <p:spPr>
          <a:xfrm rot="5400000">
            <a:off x="7260431" y="1483519"/>
            <a:ext cx="835025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10252" idx="1"/>
            <a:endCxn id="10247" idx="3"/>
          </p:cNvCxnSpPr>
          <p:nvPr/>
        </p:nvCxnSpPr>
        <p:spPr>
          <a:xfrm rot="10800000" flipV="1">
            <a:off x="3543300" y="836613"/>
            <a:ext cx="3162300" cy="183197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10263" idx="1"/>
            <a:endCxn id="10249" idx="3"/>
          </p:cNvCxnSpPr>
          <p:nvPr/>
        </p:nvCxnSpPr>
        <p:spPr>
          <a:xfrm rot="10800000" flipV="1">
            <a:off x="3543300" y="2744788"/>
            <a:ext cx="1943100" cy="13716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3" name="TextBox 96"/>
          <p:cNvSpPr txBox="1">
            <a:spLocks noChangeArrowheads="1"/>
          </p:cNvSpPr>
          <p:nvPr/>
        </p:nvSpPr>
        <p:spPr bwMode="auto">
          <a:xfrm>
            <a:off x="5486400" y="2514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Question loader</a:t>
            </a:r>
            <a:endParaRPr lang="en-US" sz="2400"/>
          </a:p>
        </p:txBody>
      </p:sp>
      <p:cxnSp>
        <p:nvCxnSpPr>
          <p:cNvPr id="99" name="Shape 98"/>
          <p:cNvCxnSpPr>
            <a:stCxn id="10254" idx="2"/>
            <a:endCxn id="10263" idx="3"/>
          </p:cNvCxnSpPr>
          <p:nvPr/>
        </p:nvCxnSpPr>
        <p:spPr>
          <a:xfrm rot="5400000">
            <a:off x="7362031" y="2429669"/>
            <a:ext cx="382588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5" name="TextBox 99"/>
          <p:cNvSpPr txBox="1">
            <a:spLocks noChangeArrowheads="1"/>
          </p:cNvSpPr>
          <p:nvPr/>
        </p:nvSpPr>
        <p:spPr bwMode="auto">
          <a:xfrm>
            <a:off x="5486400" y="3048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Skip logic module</a:t>
            </a:r>
            <a:endParaRPr lang="en-US" sz="2400"/>
          </a:p>
        </p:txBody>
      </p:sp>
      <p:sp>
        <p:nvSpPr>
          <p:cNvPr id="10266" name="TextBox 107"/>
          <p:cNvSpPr txBox="1">
            <a:spLocks noChangeArrowheads="1"/>
          </p:cNvSpPr>
          <p:nvPr/>
        </p:nvSpPr>
        <p:spPr bwMode="auto">
          <a:xfrm>
            <a:off x="5486400" y="35814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Answer storer</a:t>
            </a:r>
            <a:endParaRPr lang="en-US" sz="2400"/>
          </a:p>
        </p:txBody>
      </p:sp>
      <p:sp>
        <p:nvSpPr>
          <p:cNvPr id="10267" name="TextBox 110"/>
          <p:cNvSpPr txBox="1">
            <a:spLocks noChangeArrowheads="1"/>
          </p:cNvSpPr>
          <p:nvPr/>
        </p:nvSpPr>
        <p:spPr bwMode="auto">
          <a:xfrm>
            <a:off x="5486400" y="50292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Data loader</a:t>
            </a:r>
            <a:endParaRPr lang="en-US" sz="2400"/>
          </a:p>
        </p:txBody>
      </p:sp>
      <p:cxnSp>
        <p:nvCxnSpPr>
          <p:cNvPr id="113" name="Shape 112"/>
          <p:cNvCxnSpPr>
            <a:stCxn id="10254" idx="2"/>
            <a:endCxn id="10265" idx="3"/>
          </p:cNvCxnSpPr>
          <p:nvPr/>
        </p:nvCxnSpPr>
        <p:spPr>
          <a:xfrm rot="5400000">
            <a:off x="7095331" y="2696369"/>
            <a:ext cx="915988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0254" idx="2"/>
            <a:endCxn id="10266" idx="3"/>
          </p:cNvCxnSpPr>
          <p:nvPr/>
        </p:nvCxnSpPr>
        <p:spPr>
          <a:xfrm rot="5400000">
            <a:off x="6828631" y="2963069"/>
            <a:ext cx="1449388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stCxn id="10253" idx="2"/>
            <a:endCxn id="10267" idx="3"/>
          </p:cNvCxnSpPr>
          <p:nvPr/>
        </p:nvCxnSpPr>
        <p:spPr>
          <a:xfrm rot="5400000">
            <a:off x="7402512" y="4984751"/>
            <a:ext cx="3016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1" name="TextBox 117"/>
          <p:cNvSpPr txBox="1">
            <a:spLocks noChangeArrowheads="1"/>
          </p:cNvSpPr>
          <p:nvPr/>
        </p:nvSpPr>
        <p:spPr bwMode="auto">
          <a:xfrm>
            <a:off x="5486400" y="55626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Calculation module</a:t>
            </a:r>
            <a:endParaRPr lang="en-US" sz="2400"/>
          </a:p>
        </p:txBody>
      </p:sp>
      <p:cxnSp>
        <p:nvCxnSpPr>
          <p:cNvPr id="120" name="Shape 119"/>
          <p:cNvCxnSpPr>
            <a:stCxn id="10253" idx="2"/>
            <a:endCxn id="10271" idx="3"/>
          </p:cNvCxnSpPr>
          <p:nvPr/>
        </p:nvCxnSpPr>
        <p:spPr>
          <a:xfrm rot="5400000">
            <a:off x="7135812" y="5251451"/>
            <a:ext cx="8350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TextBox 120"/>
          <p:cNvSpPr txBox="1">
            <a:spLocks noChangeArrowheads="1"/>
          </p:cNvSpPr>
          <p:nvPr/>
        </p:nvSpPr>
        <p:spPr bwMode="auto">
          <a:xfrm>
            <a:off x="5486400" y="6096000"/>
            <a:ext cx="1943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Printer controller</a:t>
            </a:r>
            <a:endParaRPr lang="en-US" sz="2400"/>
          </a:p>
        </p:txBody>
      </p:sp>
      <p:cxnSp>
        <p:nvCxnSpPr>
          <p:cNvPr id="123" name="Shape 122"/>
          <p:cNvCxnSpPr>
            <a:stCxn id="10253" idx="2"/>
            <a:endCxn id="10273" idx="3"/>
          </p:cNvCxnSpPr>
          <p:nvPr/>
        </p:nvCxnSpPr>
        <p:spPr>
          <a:xfrm rot="5400000">
            <a:off x="6869112" y="5518151"/>
            <a:ext cx="1368425" cy="247650"/>
          </a:xfrm>
          <a:prstGeom prst="curved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0266" idx="1"/>
            <a:endCxn id="10249" idx="3"/>
          </p:cNvCxnSpPr>
          <p:nvPr/>
        </p:nvCxnSpPr>
        <p:spPr>
          <a:xfrm rot="10800000" flipV="1">
            <a:off x="3543300" y="3811588"/>
            <a:ext cx="1943100" cy="3048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0267" idx="1"/>
            <a:endCxn id="10249" idx="3"/>
          </p:cNvCxnSpPr>
          <p:nvPr/>
        </p:nvCxnSpPr>
        <p:spPr>
          <a:xfrm rot="10800000">
            <a:off x="3543300" y="4116388"/>
            <a:ext cx="1943100" cy="11430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2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7" grpId="0" animBg="1"/>
      <p:bldP spid="126" grpId="0" animBg="1"/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Notes about UML class </a:t>
            </a:r>
            <a:r>
              <a:rPr lang="en-US" dirty="0" smtClean="0">
                <a:latin typeface="Calibri" charset="0"/>
              </a:rPr>
              <a:t>diagrams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One box per kind of entity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Usually list attributes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Interfaces &amp; abstract </a:t>
            </a:r>
            <a:r>
              <a:rPr lang="en-US" smtClean="0">
                <a:ea typeface="+mn-ea"/>
              </a:rPr>
              <a:t>attributes italicized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Lines without arrowheads show references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Represents member variables in OO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Labeled with cardinality (multiplicity)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Lines with open arrowheads for specialization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Lines with regular arrowheads indicate dependencies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135469"/>
            <a:ext cx="7086600" cy="646331"/>
          </a:xfrm>
          <a:prstGeom prst="rect">
            <a:avLst/>
          </a:prstGeom>
          <a:solidFill>
            <a:srgbClr val="FE8637"/>
          </a:solidFill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lvl="1" algn="ctr" eaLnBrk="1" hangingPunct="1"/>
            <a:r>
              <a:rPr lang="en-US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I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’</a:t>
            </a:r>
            <a:r>
              <a:rPr lang="en-US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m omitting several pieces of the diagrams today, to make the diagrams less cluttered so that you can focus on today</a:t>
            </a:r>
            <a:r>
              <a:rPr lang="ja-JP" altLang="en-US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’</a:t>
            </a:r>
            <a:r>
              <a:rPr lang="en-US" dirty="0">
                <a:solidFill>
                  <a:srgbClr val="262626"/>
                </a:solidFill>
                <a:latin typeface="Calibri" charset="0"/>
                <a:ea typeface="ＭＳ Ｐゴシック" charset="0"/>
              </a:rPr>
              <a:t>s lessons.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3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8225</TotalTime>
  <Words>1143</Words>
  <Application>Microsoft Macintosh PowerPoint</Application>
  <PresentationFormat>On-screen Show (4:3)</PresentationFormat>
  <Paragraphs>248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Object-Oriented Design</vt:lpstr>
      <vt:lpstr>Why is that joke supposed to be funny?</vt:lpstr>
      <vt:lpstr>Concerns of classes</vt:lpstr>
      <vt:lpstr>Concerns of packages</vt:lpstr>
      <vt:lpstr>An example system to support  drug and alcohol counseling</vt:lpstr>
      <vt:lpstr>What are the key concerns?</vt:lpstr>
      <vt:lpstr>Some key concerns</vt:lpstr>
      <vt:lpstr>Assigning concerns to code</vt:lpstr>
      <vt:lpstr>Notes about UML class diagrams</vt:lpstr>
      <vt:lpstr>Coupling and cohesion</vt:lpstr>
      <vt:lpstr>Coupling reduces maintainability</vt:lpstr>
      <vt:lpstr>Inter-package coupling</vt:lpstr>
      <vt:lpstr>Cohesion increases maintainability</vt:lpstr>
      <vt:lpstr>Intra-package cohesion</vt:lpstr>
      <vt:lpstr>Tip #1: Don’t talk to strangers (“Law of Demeter”)</vt:lpstr>
      <vt:lpstr>Tip #2: Move code to  where it’s used</vt:lpstr>
      <vt:lpstr>Tip #3: Split modules to reduce cycles</vt:lpstr>
      <vt:lpstr>Tip #4: In reuse, prefer composition over inheritance</vt:lpstr>
      <vt:lpstr>Tip #4: In reuse, prefer composition over inheritance</vt:lpstr>
      <vt:lpstr>The secret to using interfaces</vt:lpstr>
      <vt:lpstr>Incremental and iterative development</vt:lpstr>
      <vt:lpstr>Incremental and iterative development</vt:lpstr>
      <vt:lpstr>What’s next for you?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asarma</dc:creator>
  <cp:lastModifiedBy>Anita Sarma</cp:lastModifiedBy>
  <cp:revision>437</cp:revision>
  <cp:lastPrinted>2012-08-20T22:15:29Z</cp:lastPrinted>
  <dcterms:created xsi:type="dcterms:W3CDTF">2011-08-23T15:20:28Z</dcterms:created>
  <dcterms:modified xsi:type="dcterms:W3CDTF">2015-10-29T04:26:11Z</dcterms:modified>
</cp:coreProperties>
</file>