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985" r:id="rId2"/>
    <p:sldMasterId id="2147483997" r:id="rId3"/>
  </p:sldMasterIdLst>
  <p:notesMasterIdLst>
    <p:notesMasterId r:id="rId43"/>
  </p:notesMasterIdLst>
  <p:handoutMasterIdLst>
    <p:handoutMasterId r:id="rId44"/>
  </p:handoutMasterIdLst>
  <p:sldIdLst>
    <p:sldId id="366" r:id="rId4"/>
    <p:sldId id="411" r:id="rId5"/>
    <p:sldId id="370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367" r:id="rId14"/>
    <p:sldId id="368" r:id="rId15"/>
    <p:sldId id="383" r:id="rId16"/>
    <p:sldId id="427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421" r:id="rId25"/>
    <p:sldId id="391" r:id="rId26"/>
    <p:sldId id="423" r:id="rId27"/>
    <p:sldId id="422" r:id="rId28"/>
    <p:sldId id="424" r:id="rId29"/>
    <p:sldId id="425" r:id="rId30"/>
    <p:sldId id="426" r:id="rId31"/>
    <p:sldId id="404" r:id="rId32"/>
    <p:sldId id="405" r:id="rId33"/>
    <p:sldId id="406" r:id="rId34"/>
    <p:sldId id="407" r:id="rId35"/>
    <p:sldId id="408" r:id="rId36"/>
    <p:sldId id="409" r:id="rId37"/>
    <p:sldId id="394" r:id="rId38"/>
    <p:sldId id="395" r:id="rId39"/>
    <p:sldId id="396" r:id="rId40"/>
    <p:sldId id="397" r:id="rId41"/>
    <p:sldId id="398" r:id="rId4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496" autoAdjust="0"/>
    <p:restoredTop sz="86323" autoAdjust="0"/>
  </p:normalViewPr>
  <p:slideViewPr>
    <p:cSldViewPr>
      <p:cViewPr>
        <p:scale>
          <a:sx n="70" d="100"/>
          <a:sy n="70" d="100"/>
        </p:scale>
        <p:origin x="1168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12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885" cy="464503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7534" y="0"/>
            <a:ext cx="3025885" cy="464503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pPr>
              <a:defRPr/>
            </a:pPr>
            <a:fld id="{5F99A84F-38B5-40B3-B52F-C0EF3F5E04B0}" type="datetimeFigureOut">
              <a:rPr lang="en-US"/>
              <a:pPr>
                <a:defRPr/>
              </a:pPr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5885" cy="464503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7534" y="8817612"/>
            <a:ext cx="3025885" cy="464503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pPr>
              <a:defRPr/>
            </a:pPr>
            <a:fld id="{F91B4E1A-0ACE-4933-A16D-FDD4CA42F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885" cy="464503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7534" y="0"/>
            <a:ext cx="3025885" cy="464503"/>
          </a:xfrm>
          <a:prstGeom prst="rect">
            <a:avLst/>
          </a:prstGeom>
        </p:spPr>
        <p:txBody>
          <a:bodyPr vert="horz" lIns="91111" tIns="45555" rIns="91111" bIns="45555" rtlCol="0"/>
          <a:lstStyle>
            <a:lvl1pPr algn="r">
              <a:defRPr sz="1200"/>
            </a:lvl1pPr>
          </a:lstStyle>
          <a:p>
            <a:pPr>
              <a:defRPr/>
            </a:pPr>
            <a:fld id="{E789EA86-A23D-47B5-BABB-286CBFA38249}" type="datetimeFigureOut">
              <a:rPr lang="en-US"/>
              <a:pPr>
                <a:defRPr/>
              </a:pPr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1" tIns="45555" rIns="91111" bIns="4555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552" y="4408807"/>
            <a:ext cx="5589898" cy="4177347"/>
          </a:xfrm>
          <a:prstGeom prst="rect">
            <a:avLst/>
          </a:prstGeom>
        </p:spPr>
        <p:txBody>
          <a:bodyPr vert="horz" lIns="91111" tIns="45555" rIns="91111" bIns="4555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612"/>
            <a:ext cx="3025885" cy="464503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7534" y="8817612"/>
            <a:ext cx="3025885" cy="464503"/>
          </a:xfrm>
          <a:prstGeom prst="rect">
            <a:avLst/>
          </a:prstGeom>
        </p:spPr>
        <p:txBody>
          <a:bodyPr vert="horz" lIns="91111" tIns="45555" rIns="91111" bIns="45555" rtlCol="0" anchor="b"/>
          <a:lstStyle>
            <a:lvl1pPr algn="r">
              <a:defRPr sz="1200"/>
            </a:lvl1pPr>
          </a:lstStyle>
          <a:p>
            <a:pPr>
              <a:defRPr/>
            </a:pPr>
            <a:fld id="{C5BB6075-D305-4E16-88E4-E13817BF9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9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167" indent="-28506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0257" indent="-228051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6360" indent="-228051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2462" indent="-228051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08565" indent="-2280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4668" indent="-2280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0770" indent="-2280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6873" indent="-2280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946004A-7588-40B1-B921-FE4F7EA38434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82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8C92C-CD5E-44F3-9CB5-F0A924098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55B06-B0A4-457D-AA3C-7514D1B9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43AC-40DD-4912-A2EC-66709D0B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C427-76EC-4449-9EFB-E1DFA1EEB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61682-0102-4176-94A7-3889D5851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3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9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23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39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7079-92D5-4439-94A3-F41A86377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9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65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18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63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06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36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87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9865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73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05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0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1BC78-DE5F-4E80-BCD4-695DF6FC6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6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23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72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20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10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224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B6364-0F56-432C-9547-D977F59D8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A1FE1-9789-4F30-8F25-1FD284C3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BE934-993E-4AA0-BC2D-D7B28591C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C3BA8-F764-4A3F-A4F6-1A656FBF8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1673-CBEB-4F9A-A84C-E8A2677D3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8E3A-5A8E-4DBD-B981-2D941D1EA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ACDF2A-92AE-4E82-A338-747163036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1/23/2015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76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25661EA-8A4A-4BDD-8F1F-410328B2122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1/23/2015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F0F44F5D-5036-4025-8313-9DB5C6CC09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47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Discrete Event Simulation</a:t>
            </a: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C01C96D-6E83-42C2-914D-01B591777902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Discrete Event Simulation - Basics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Fundamental components/terminology.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Simulation mechanics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Manual execution of a simulation.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Performance measures</a:t>
            </a:r>
            <a:r>
              <a:rPr lang="en-US" altLang="en-US" sz="2800" smtClean="0">
                <a:solidFill>
                  <a:srgbClr val="FF0000"/>
                </a:solidFill>
              </a:rPr>
              <a:t>.</a:t>
            </a:r>
          </a:p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97E2A7-35DE-4262-8DAD-55D6E8D0990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We will simulate </a:t>
            </a:r>
            <a:r>
              <a:rPr lang="en-US" altLang="en-US" sz="2400" u="sng" smtClean="0"/>
              <a:t>stochastic dynamic discrete-event systems</a:t>
            </a:r>
            <a:r>
              <a:rPr lang="en-US" altLang="en-US" sz="2400" smtClean="0"/>
              <a:t>.</a:t>
            </a:r>
          </a:p>
          <a:p>
            <a:pPr lvl="1"/>
            <a:r>
              <a:rPr lang="en-US" altLang="en-US" sz="2000" smtClean="0"/>
              <a:t>Stochastic –</a:t>
            </a:r>
          </a:p>
          <a:p>
            <a:pPr lvl="2"/>
            <a:r>
              <a:rPr lang="en-US" altLang="en-US" sz="1600" smtClean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altLang="en-US" sz="1600" smtClean="0">
              <a:solidFill>
                <a:srgbClr val="FF0000"/>
              </a:solidFill>
            </a:endParaRPr>
          </a:p>
          <a:p>
            <a:pPr lvl="2"/>
            <a:endParaRPr lang="en-US" altLang="en-US" sz="1600" smtClean="0">
              <a:solidFill>
                <a:srgbClr val="FF0000"/>
              </a:solidFill>
            </a:endParaRPr>
          </a:p>
          <a:p>
            <a:pPr lvl="2"/>
            <a:endParaRPr lang="en-US" altLang="en-US" sz="1900" smtClean="0">
              <a:solidFill>
                <a:srgbClr val="FF0000"/>
              </a:solidFill>
            </a:endParaRPr>
          </a:p>
          <a:p>
            <a:pPr lvl="1"/>
            <a:r>
              <a:rPr lang="en-US" altLang="en-US" sz="2000" smtClean="0"/>
              <a:t>Dynamic – </a:t>
            </a:r>
            <a:endParaRPr lang="en-US" altLang="en-US" sz="2000" smtClean="0">
              <a:solidFill>
                <a:srgbClr val="FF0000"/>
              </a:solidFill>
            </a:endParaRPr>
          </a:p>
          <a:p>
            <a:pPr lvl="2"/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58529FB-9F21-419B-B651-5C186A45B52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Discrete event –</a:t>
            </a:r>
          </a:p>
          <a:p>
            <a:endParaRPr lang="en-US" altLang="en-US" sz="2400" smtClean="0">
              <a:solidFill>
                <a:srgbClr val="FF0000"/>
              </a:solidFill>
            </a:endParaRPr>
          </a:p>
          <a:p>
            <a:pPr lvl="1"/>
            <a:r>
              <a:rPr lang="en-US" altLang="en-US" sz="2000" smtClean="0"/>
              <a:t>System state –</a:t>
            </a:r>
          </a:p>
          <a:p>
            <a:pPr lvl="1"/>
            <a:endParaRPr lang="en-US" altLang="en-US" sz="2000" smtClean="0"/>
          </a:p>
          <a:p>
            <a:pPr lvl="1"/>
            <a:endParaRPr lang="en-US" altLang="en-US" sz="2000" smtClean="0"/>
          </a:p>
          <a:p>
            <a:pPr lvl="1"/>
            <a:r>
              <a:rPr lang="en-US" altLang="en-US" sz="2000" smtClean="0"/>
              <a:t>Examples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E0E4E60-8C2F-4016-8D38-8CE25CF9B3BD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u="sng" dirty="0" smtClean="0"/>
              <a:t>Entities</a:t>
            </a:r>
            <a:r>
              <a:rPr lang="en-US" altLang="en-US" sz="2200" dirty="0" smtClean="0"/>
              <a:t> – Objects that move through the simulated system.</a:t>
            </a:r>
          </a:p>
          <a:p>
            <a:pPr lvl="1"/>
            <a:r>
              <a:rPr lang="en-US" altLang="en-US" sz="2000" dirty="0" smtClean="0"/>
              <a:t>Examples</a:t>
            </a:r>
          </a:p>
          <a:p>
            <a:pPr lvl="3"/>
            <a:r>
              <a:rPr lang="en-US" altLang="en-US" sz="1500" dirty="0" smtClean="0">
                <a:solidFill>
                  <a:srgbClr val="FF0000"/>
                </a:solidFill>
              </a:rPr>
              <a:t> </a:t>
            </a:r>
          </a:p>
          <a:p>
            <a:pPr lvl="3"/>
            <a:endParaRPr lang="en-US" altLang="en-US" sz="1500" dirty="0" smtClean="0">
              <a:solidFill>
                <a:srgbClr val="FF0000"/>
              </a:solidFill>
            </a:endParaRPr>
          </a:p>
          <a:p>
            <a:pPr lvl="3"/>
            <a:endParaRPr lang="en-US" altLang="en-US" sz="1500" dirty="0" smtClean="0">
              <a:solidFill>
                <a:srgbClr val="FF0000"/>
              </a:solidFill>
            </a:endParaRPr>
          </a:p>
          <a:p>
            <a:pPr lvl="2"/>
            <a:r>
              <a:rPr lang="en-US" altLang="en-US" sz="1800" dirty="0" smtClean="0"/>
              <a:t>Entities can be combined and split</a:t>
            </a:r>
            <a:r>
              <a:rPr lang="en-US" altLang="en-US" sz="1800" dirty="0" smtClean="0"/>
              <a:t>.</a:t>
            </a:r>
          </a:p>
          <a:p>
            <a:pPr lvl="2"/>
            <a:endParaRPr lang="en-US" altLang="en-US" sz="1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DE4787-5189-4EE2-82DC-ADE81E1E62E7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u="sng" dirty="0" smtClean="0"/>
              <a:t>Attributes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– Parameters, data specific to an entity.</a:t>
            </a:r>
          </a:p>
          <a:p>
            <a:pPr lvl="1"/>
            <a:r>
              <a:rPr lang="en-US" altLang="en-US" sz="2100" dirty="0" smtClean="0"/>
              <a:t>Examples</a:t>
            </a:r>
          </a:p>
          <a:p>
            <a:pPr lvl="3"/>
            <a:r>
              <a:rPr lang="en-US" altLang="en-US" sz="1500" dirty="0" smtClean="0">
                <a:solidFill>
                  <a:srgbClr val="FF0000"/>
                </a:solidFill>
              </a:rPr>
              <a:t> </a:t>
            </a:r>
          </a:p>
          <a:p>
            <a:pPr lvl="3"/>
            <a:endParaRPr lang="en-US" altLang="en-US" sz="1500" dirty="0" smtClean="0">
              <a:solidFill>
                <a:srgbClr val="FF0000"/>
              </a:solidFill>
            </a:endParaRPr>
          </a:p>
          <a:p>
            <a:pPr lvl="3"/>
            <a:endParaRPr lang="en-US" altLang="en-US" sz="1500" dirty="0">
              <a:solidFill>
                <a:srgbClr val="FF0000"/>
              </a:solidFill>
            </a:endParaRPr>
          </a:p>
          <a:p>
            <a:pPr lvl="3"/>
            <a:endParaRPr lang="en-US" altLang="en-US" sz="1500" dirty="0" smtClean="0">
              <a:solidFill>
                <a:srgbClr val="FF0000"/>
              </a:solidFill>
            </a:endParaRPr>
          </a:p>
          <a:p>
            <a:pPr lvl="3"/>
            <a:endParaRPr lang="en-US" altLang="en-US" sz="15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100" dirty="0" smtClean="0"/>
              <a:t>The same concept as objects (entities) and object data (attributes) in Object Oriented Programming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4DE4787-5189-4EE2-82DC-ADE81E1E62E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0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u="sng" smtClean="0"/>
              <a:t>Global variables/parameters</a:t>
            </a:r>
            <a:r>
              <a:rPr lang="en-US" altLang="en-US" sz="2400" smtClean="0"/>
              <a:t> – System wide values accessible by all entities and resources.</a:t>
            </a:r>
            <a:endParaRPr lang="en-US" altLang="en-US" sz="1900" smtClean="0"/>
          </a:p>
          <a:p>
            <a:pPr lvl="1"/>
            <a:r>
              <a:rPr lang="en-US" altLang="en-US" sz="2200" smtClean="0"/>
              <a:t>Examples</a:t>
            </a:r>
          </a:p>
          <a:p>
            <a:pPr lvl="3"/>
            <a:r>
              <a:rPr lang="en-US" altLang="en-US" sz="1700" smtClean="0">
                <a:solidFill>
                  <a:srgbClr val="FF0000"/>
                </a:solidFill>
              </a:rPr>
              <a:t> </a:t>
            </a:r>
          </a:p>
          <a:p>
            <a:pPr lvl="3"/>
            <a:endParaRPr lang="en-US" altLang="en-US" sz="1700" smtClean="0">
              <a:solidFill>
                <a:srgbClr val="FF0000"/>
              </a:solidFill>
            </a:endParaRPr>
          </a:p>
          <a:p>
            <a:pPr lvl="3"/>
            <a:endParaRPr lang="en-US" altLang="en-US" sz="1700" smtClean="0">
              <a:solidFill>
                <a:srgbClr val="FF0000"/>
              </a:solidFill>
            </a:endParaRPr>
          </a:p>
          <a:p>
            <a:pPr lvl="1"/>
            <a:r>
              <a:rPr lang="en-US" altLang="en-US" sz="2100" u="sng" smtClean="0"/>
              <a:t>Resources</a:t>
            </a:r>
            <a:r>
              <a:rPr lang="en-US" altLang="en-US" sz="2100" smtClean="0"/>
              <a:t> – Items that are used by entities and found in limited amounts.</a:t>
            </a:r>
          </a:p>
          <a:p>
            <a:pPr lvl="1"/>
            <a:r>
              <a:rPr lang="en-US" altLang="en-US" sz="2100" u="sng" smtClean="0"/>
              <a:t>Queues</a:t>
            </a:r>
            <a:r>
              <a:rPr lang="en-US" altLang="en-US" sz="2100" smtClean="0"/>
              <a:t> – Spaces where entities wait for resources.</a:t>
            </a:r>
          </a:p>
          <a:p>
            <a:endParaRPr lang="en-US" altLang="en-US" sz="24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5169231-C046-41ED-9CAE-081913547148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Terminology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u="sng" smtClean="0"/>
              <a:t>Events</a:t>
            </a:r>
            <a:r>
              <a:rPr lang="en-US" altLang="en-US" sz="2500" smtClean="0"/>
              <a:t> – Actions that cause the system state to change.</a:t>
            </a:r>
          </a:p>
          <a:p>
            <a:pPr lvl="1"/>
            <a:r>
              <a:rPr lang="en-US" altLang="en-US" smtClean="0"/>
              <a:t>Examples</a:t>
            </a:r>
          </a:p>
          <a:p>
            <a:pPr lvl="3"/>
            <a:r>
              <a:rPr lang="en-US" altLang="en-US" sz="1700" smtClean="0">
                <a:solidFill>
                  <a:srgbClr val="FF0000"/>
                </a:solidFill>
              </a:rPr>
              <a:t> </a:t>
            </a:r>
          </a:p>
          <a:p>
            <a:pPr lvl="1">
              <a:buFont typeface="Wingdings" pitchFamily="2" charset="2"/>
              <a:buNone/>
            </a:pPr>
            <a:endParaRPr lang="en-US" altLang="en-US" sz="2100" smtClean="0"/>
          </a:p>
          <a:p>
            <a:endParaRPr lang="en-US" altLang="en-US" sz="24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2B041B9-D968-488D-8C43-15E3B4AF56D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Mechanics of Simulation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Event calendar and the passage of simulated time.</a:t>
            </a:r>
          </a:p>
          <a:p>
            <a:pPr lvl="1"/>
            <a:r>
              <a:rPr lang="en-US" altLang="en-US" sz="2000" smtClean="0"/>
              <a:t>Simulations maintain an </a:t>
            </a:r>
            <a:r>
              <a:rPr lang="en-US" altLang="en-US" sz="2000" u="sng" smtClean="0"/>
              <a:t>event calendar</a:t>
            </a:r>
            <a:r>
              <a:rPr lang="en-US" altLang="en-US" sz="2000" smtClean="0"/>
              <a:t> that functions like the control center of the simulation.</a:t>
            </a:r>
          </a:p>
          <a:p>
            <a:pPr lvl="1"/>
            <a:r>
              <a:rPr lang="en-US" altLang="en-US" sz="2000" smtClean="0"/>
              <a:t>The event calendar is a time sorted list of events and the times that they occur.</a:t>
            </a:r>
          </a:p>
          <a:p>
            <a:pPr lvl="1"/>
            <a:r>
              <a:rPr lang="en-US" altLang="en-US" sz="2000" smtClean="0"/>
              <a:t>When the event at the top of the list occurs, </a:t>
            </a:r>
            <a:r>
              <a:rPr lang="en-US" altLang="en-US" sz="2000" u="sng" smtClean="0"/>
              <a:t>simulated time</a:t>
            </a:r>
            <a:r>
              <a:rPr lang="en-US" altLang="en-US" sz="2000" smtClean="0"/>
              <a:t> is advanced and specific logic is initiated.</a:t>
            </a:r>
          </a:p>
          <a:p>
            <a:pPr lvl="2"/>
            <a:r>
              <a:rPr lang="en-US" altLang="en-US" sz="1900" smtClean="0"/>
              <a:t>This logic changes the state, updates statistics, and schedules additional events.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1E23AEB-CF4E-49DF-B981-DB9C27478F64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 Calendar</a:t>
            </a:r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43200"/>
            <a:ext cx="2362200" cy="1838325"/>
          </a:xfrm>
          <a:noFill/>
        </p:spPr>
      </p:pic>
      <p:sp>
        <p:nvSpPr>
          <p:cNvPr id="2150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3AE25E8-39D5-4D95-B830-1503600CDD65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200400" y="3200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14800" y="3276600"/>
            <a:ext cx="1066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251325" y="33670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Main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461125" y="323215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Procedures/</a:t>
            </a:r>
          </a:p>
          <a:p>
            <a:r>
              <a:rPr lang="en-US" altLang="en-US"/>
              <a:t>Functions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5181600" y="3505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1981200" y="2146300"/>
            <a:ext cx="6121400" cy="825500"/>
          </a:xfrm>
          <a:custGeom>
            <a:avLst/>
            <a:gdLst>
              <a:gd name="T0" fmla="*/ 2147483647 w 4480"/>
              <a:gd name="T1" fmla="*/ 2147483647 h 520"/>
              <a:gd name="T2" fmla="*/ 2147483647 w 4480"/>
              <a:gd name="T3" fmla="*/ 2147483647 h 520"/>
              <a:gd name="T4" fmla="*/ 2147483647 w 4480"/>
              <a:gd name="T5" fmla="*/ 2147483647 h 520"/>
              <a:gd name="T6" fmla="*/ 0 w 4480"/>
              <a:gd name="T7" fmla="*/ 2147483647 h 520"/>
              <a:gd name="T8" fmla="*/ 0 60000 65536"/>
              <a:gd name="T9" fmla="*/ 0 60000 65536"/>
              <a:gd name="T10" fmla="*/ 0 60000 65536"/>
              <a:gd name="T11" fmla="*/ 0 60000 65536"/>
              <a:gd name="T12" fmla="*/ 0 w 4480"/>
              <a:gd name="T13" fmla="*/ 0 h 520"/>
              <a:gd name="T14" fmla="*/ 4480 w 4480"/>
              <a:gd name="T15" fmla="*/ 520 h 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0" h="520">
                <a:moveTo>
                  <a:pt x="3936" y="520"/>
                </a:moveTo>
                <a:cubicBezTo>
                  <a:pt x="4208" y="368"/>
                  <a:pt x="4480" y="216"/>
                  <a:pt x="3936" y="136"/>
                </a:cubicBezTo>
                <a:cubicBezTo>
                  <a:pt x="3392" y="56"/>
                  <a:pt x="1328" y="0"/>
                  <a:pt x="672" y="40"/>
                </a:cubicBezTo>
                <a:cubicBezTo>
                  <a:pt x="16" y="80"/>
                  <a:pt x="112" y="320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"/>
          <p:cNvSpPr>
            <a:spLocks noChangeArrowheads="1"/>
          </p:cNvSpPr>
          <p:nvPr/>
        </p:nvSpPr>
        <p:spPr bwMode="auto">
          <a:xfrm>
            <a:off x="457200" y="1905000"/>
            <a:ext cx="8077200" cy="3733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TextBox 2"/>
          <p:cNvSpPr txBox="1">
            <a:spLocks noChangeArrowheads="1"/>
          </p:cNvSpPr>
          <p:nvPr/>
        </p:nvSpPr>
        <p:spPr bwMode="auto">
          <a:xfrm>
            <a:off x="762000" y="5268913"/>
            <a:ext cx="2386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Clock</a:t>
            </a:r>
          </a:p>
        </p:txBody>
      </p:sp>
      <p:sp>
        <p:nvSpPr>
          <p:cNvPr id="2253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Simulation time does not advance uniformly unless controlled.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smtClean="0"/>
              <a:t>Arena demo</a:t>
            </a:r>
          </a:p>
        </p:txBody>
      </p:sp>
      <p:sp>
        <p:nvSpPr>
          <p:cNvPr id="22532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03737F-328A-4EDE-AF1F-C9F1E8170E1C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09600" y="3962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9050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6670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2860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1722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572000" y="3733800"/>
            <a:ext cx="319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Discrete Event Simulation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Imitating the operation of a system over time.</a:t>
            </a:r>
          </a:p>
          <a:p>
            <a:r>
              <a:rPr lang="en-US" altLang="en-US" dirty="0" smtClean="0"/>
              <a:t>Typical objective- Support decisions related to the use of limited resources.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2BEBEC-79B9-4DCA-9505-5817B07ED116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Manual Simulation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We will execute a manual simulation on paper to understand the fundamentals of simulation mechanics.</a:t>
            </a:r>
          </a:p>
          <a:p>
            <a:r>
              <a:rPr lang="en-US" altLang="en-US" sz="2400" smtClean="0"/>
              <a:t>You will execute what the computer carries out in a simulation.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8251B35-AEFF-4A80-A9B8-7D3407099D6C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System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 “single server queuing system with infinite queue capacity”.</a:t>
            </a:r>
          </a:p>
          <a:p>
            <a:r>
              <a:rPr lang="en-US" altLang="en-US" sz="2400" smtClean="0"/>
              <a:t>System description</a:t>
            </a:r>
          </a:p>
          <a:p>
            <a:pPr lvl="1"/>
            <a:r>
              <a:rPr lang="en-US" altLang="en-US" sz="2000" smtClean="0"/>
              <a:t>Customers (jobs) arrive one at a time to be processed by a server who can serve a single customer at a time. If the server is idle when a customer arrives the customer immediately starts service, otherwise the customer waits in an infinite capacity queue and is served in first-in-first-out (FIFO) order.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B801352-5154-4F07-9B4D-B55BD45FD4B1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82944" y="1900346"/>
            <a:ext cx="3635111" cy="952964"/>
            <a:chOff x="758221" y="914400"/>
            <a:chExt cx="3635111" cy="952964"/>
          </a:xfrm>
        </p:grpSpPr>
        <p:sp>
          <p:nvSpPr>
            <p:cNvPr id="2" name="Rectangle 1"/>
            <p:cNvSpPr/>
            <p:nvPr/>
          </p:nvSpPr>
          <p:spPr>
            <a:xfrm>
              <a:off x="2057400" y="99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276600" y="990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24200" y="990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971800" y="990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9400" y="990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0" y="9144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2040" y="149803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62000" y="1099066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8221" y="1498032"/>
              <a:ext cx="884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Arrivals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10000" y="990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7668" y="149803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57400" y="3048000"/>
            <a:ext cx="45077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some fixed simulated time: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many customers are processed?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What’s the average customer queue time?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What’s the average customer system time?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average number in queue?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the server utilization?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are max observed values for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Queue time?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 in system?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Number in queue?</a:t>
            </a:r>
            <a:endParaRPr lang="en-US" dirty="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48423" y="685801"/>
            <a:ext cx="80010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en-US" kern="0" dirty="0" smtClean="0"/>
              <a:t>Example System</a:t>
            </a:r>
          </a:p>
        </p:txBody>
      </p:sp>
    </p:spTree>
    <p:extLst>
      <p:ext uri="{BB962C8B-B14F-4D97-AF65-F5344CB8AC3E}">
        <p14:creationId xmlns:p14="http://schemas.microsoft.com/office/powerpoint/2010/main" val="200115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Manual Simulation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Will use pseudo code and a table to implement the simulation.</a:t>
            </a:r>
          </a:p>
          <a:p>
            <a:r>
              <a:rPr lang="en-US" altLang="en-US" dirty="0" smtClean="0"/>
              <a:t>See handout.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6B05C3-F369-479B-AE88-E2F4461FA122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8" y="1828800"/>
            <a:ext cx="87153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6096000" y="609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Simulation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1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242" y="2057400"/>
            <a:ext cx="731001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= simulation time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prior event simulation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Q(t) = # in queue at time 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B(t) = 1 if the server is busy, and 0 if the server is idle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= the number of customers/jobs processed after each event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= the number of customers/jobs that have passed through the queue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∑WQ = the sum of the queue times observed for customers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WQ* = Max queue time observed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∑TS = the sum of the system times (queue + service) observed for customers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TS* = Max system time observed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∫Q = the area under the Q(t) curve through time 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Q* = Max value for the number in queue observed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∫B = the area under the B(t) curve through time 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4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0" y="381000"/>
            <a:ext cx="87153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6096000" y="609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42957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8500" y="1066800"/>
            <a:ext cx="8715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8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00" y="381000"/>
            <a:ext cx="87153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6096000" y="609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29200"/>
            <a:ext cx="42957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58500" y="1066800"/>
            <a:ext cx="8715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26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66800" y="533400"/>
            <a:ext cx="7663364" cy="2274332"/>
            <a:chOff x="1066800" y="533400"/>
            <a:chExt cx="7663364" cy="227433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600200" y="2362200"/>
              <a:ext cx="71299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00200" y="5334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391400" y="2362200"/>
              <a:ext cx="133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Calibri"/>
                </a:rPr>
                <a:t>Simulation time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6800" y="91440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Q(t)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0914" y="2438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524000" y="2057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24000" y="1828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33022" y="16002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25557" y="13716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5465" y="1143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15813" y="92510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97756" y="3124200"/>
            <a:ext cx="7732408" cy="2274332"/>
            <a:chOff x="997756" y="3124200"/>
            <a:chExt cx="7732408" cy="2274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600200" y="4953000"/>
              <a:ext cx="71299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600200" y="3124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91400" y="4953000"/>
              <a:ext cx="1338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Calibri"/>
                </a:rPr>
                <a:t>Simulation time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7756" y="340840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B</a:t>
              </a: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(t)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50914" y="5029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525557" y="3962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61610" y="3733800"/>
              <a:ext cx="30168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1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black"/>
                </a:solidFill>
                <a:latin typeface="Calibri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200" dirty="0" smtClean="0">
                <a:solidFill>
                  <a:prstClr val="black"/>
                </a:solidFill>
                <a:latin typeface="Calibri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 smtClean="0">
                <a:solidFill>
                  <a:prstClr val="black"/>
                </a:solidFill>
                <a:latin typeface="Calibri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338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“Simulation Performance Measures”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r>
              <a:rPr lang="en-US" altLang="en-US" sz="2000" smtClean="0"/>
              <a:t>S</a:t>
            </a:r>
            <a:r>
              <a:rPr lang="en-US" altLang="en-US" sz="2000" u="sng" smtClean="0"/>
              <a:t>imulation performance measures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endParaRPr lang="en-US" altLang="en-US" sz="2000" smtClean="0">
              <a:solidFill>
                <a:srgbClr val="FF0000"/>
              </a:solidFill>
            </a:endParaRPr>
          </a:p>
          <a:p>
            <a:pPr lvl="1"/>
            <a:r>
              <a:rPr lang="en-US" altLang="en-US" sz="1800" smtClean="0"/>
              <a:t>Tally statistics –”Tally” is an Arena term.</a:t>
            </a:r>
          </a:p>
          <a:p>
            <a:pPr lvl="2"/>
            <a:r>
              <a:rPr lang="en-US" altLang="en-US" sz="170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457FB09-DA85-4EF6-9423-CC564CA9D7D2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Discrete Event Simulation - Outline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To understand how and why we simulate such systems we will cover: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Analysis options.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mechanics of how a simulation is implemented on a computer.</a:t>
            </a:r>
          </a:p>
          <a:p>
            <a:pPr lvl="2">
              <a:lnSpc>
                <a:spcPct val="90000"/>
              </a:lnSpc>
            </a:pPr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endParaRPr lang="en-US" altLang="en-US" sz="190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1900" smtClean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190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Modeling views/orientations.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The steps of a simulation study.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Analyzing input and output data.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Simulating randomness.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E66DCC1-26E0-4387-B361-CB87B6D6B775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“Simulation Performance Measures”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15262" cy="4267200"/>
          </a:xfrm>
        </p:spPr>
        <p:txBody>
          <a:bodyPr/>
          <a:lstStyle/>
          <a:p>
            <a:r>
              <a:rPr lang="en-US" altLang="en-US" sz="2000" smtClean="0"/>
              <a:t>Simulation performance measures.</a:t>
            </a:r>
          </a:p>
          <a:p>
            <a:pPr lvl="1"/>
            <a:r>
              <a:rPr lang="en-US" altLang="en-US" sz="1800" u="sng" smtClean="0"/>
              <a:t>Counters</a:t>
            </a:r>
            <a:r>
              <a:rPr lang="en-US" altLang="en-US" sz="1800" smtClean="0"/>
              <a:t> – Incremented when specific events occur.</a:t>
            </a:r>
          </a:p>
          <a:p>
            <a:pPr lvl="2"/>
            <a:r>
              <a:rPr lang="en-US" altLang="en-US" sz="1700" smtClean="0"/>
              <a:t>E.g., Completed jobs.</a:t>
            </a:r>
          </a:p>
          <a:p>
            <a:pPr lvl="1"/>
            <a:r>
              <a:rPr lang="en-US" altLang="en-US" sz="1800" u="sng" smtClean="0"/>
              <a:t>Time average measures</a:t>
            </a:r>
            <a:r>
              <a:rPr lang="en-US" altLang="en-US" sz="1800" smtClean="0"/>
              <a:t> – Arena calls these “Time persistent”</a:t>
            </a:r>
          </a:p>
          <a:p>
            <a:pPr lvl="2"/>
            <a:r>
              <a:rPr lang="en-US" altLang="en-US" sz="1700" smtClean="0">
                <a:solidFill>
                  <a:srgbClr val="FF0000"/>
                </a:solidFill>
              </a:rPr>
              <a:t> </a:t>
            </a:r>
          </a:p>
          <a:p>
            <a:endParaRPr lang="en-US" altLang="en-US" sz="2000" smtClean="0">
              <a:solidFill>
                <a:srgbClr val="FF0000"/>
              </a:solidFill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95083DA-094C-40B3-9012-9305445C1DF6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“Simulation Performance Measures”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Simulation performance measures.</a:t>
            </a:r>
          </a:p>
          <a:p>
            <a:pPr lvl="1"/>
            <a:r>
              <a:rPr lang="en-US" altLang="en-US" sz="2000" u="sng" smtClean="0"/>
              <a:t>Maximums and minimums</a:t>
            </a:r>
            <a:r>
              <a:rPr lang="en-US" altLang="en-US" sz="2000" smtClean="0"/>
              <a:t> – Changed when specific comparisons indicate.</a:t>
            </a:r>
          </a:p>
          <a:p>
            <a:pPr lvl="2"/>
            <a:r>
              <a:rPr lang="en-US" altLang="en-US" sz="1900" smtClean="0"/>
              <a:t>E.g., Maximum jobs in queue.</a:t>
            </a:r>
          </a:p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086E958-6654-4D50-951B-5DB5C6B17EE4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“Simulation Performance Measures”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91462" cy="4267200"/>
          </a:xfrm>
        </p:spPr>
        <p:txBody>
          <a:bodyPr/>
          <a:lstStyle/>
          <a:p>
            <a:r>
              <a:rPr lang="en-US" altLang="en-US" sz="2600" smtClean="0"/>
              <a:t>The average time a part spends in the system.</a:t>
            </a:r>
          </a:p>
          <a:p>
            <a:pPr lvl="1"/>
            <a:r>
              <a:rPr lang="en-US" altLang="en-US" sz="2200" smtClean="0"/>
              <a:t>Tally or Time average?</a:t>
            </a:r>
          </a:p>
          <a:p>
            <a:r>
              <a:rPr lang="en-US" altLang="en-US" sz="2600" smtClean="0"/>
              <a:t>Utilization of a machine.</a:t>
            </a:r>
          </a:p>
          <a:p>
            <a:pPr lvl="1"/>
            <a:r>
              <a:rPr lang="en-US" altLang="en-US" sz="2200" smtClean="0"/>
              <a:t>Tally or Time average?</a:t>
            </a:r>
          </a:p>
          <a:p>
            <a:pPr lvl="1"/>
            <a:endParaRPr lang="en-US" altLang="en-US" sz="2200" smtClean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7AB0185-07A1-456B-999A-87B7AFA20924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Compute the average number in system, and average time in system through T = 14 (assume first-in-first-out).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83920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Modeling Views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The manual simulation looked at the system dynamics by examining the events that occur.</a:t>
            </a:r>
          </a:p>
          <a:p>
            <a:pPr lvl="1"/>
            <a:r>
              <a:rPr lang="en-US" altLang="en-US" sz="2000" smtClean="0"/>
              <a:t>This is called </a:t>
            </a:r>
            <a:r>
              <a:rPr lang="en-US" altLang="en-US" sz="2000" u="sng" smtClean="0"/>
              <a:t>event orientation</a:t>
            </a:r>
            <a:r>
              <a:rPr lang="en-US" altLang="en-US" sz="2000" smtClean="0"/>
              <a:t>.</a:t>
            </a:r>
          </a:p>
          <a:p>
            <a:r>
              <a:rPr lang="en-US" altLang="en-US" sz="2400" smtClean="0"/>
              <a:t>Event orientation</a:t>
            </a:r>
          </a:p>
          <a:p>
            <a:pPr lvl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9F1CC42-0480-4563-9B85-5BBBBD685620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Modeling Views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u="sng" smtClean="0"/>
              <a:t>Process orientation</a:t>
            </a:r>
            <a:r>
              <a:rPr lang="en-US" altLang="en-US" sz="2400" smtClean="0"/>
              <a:t> – The focus on defining the system dynamics is on entities and how they flow through the system.</a:t>
            </a:r>
          </a:p>
          <a:p>
            <a:r>
              <a:rPr lang="en-US" altLang="en-US" sz="2400" smtClean="0"/>
              <a:t>Manual simulation.</a:t>
            </a:r>
          </a:p>
          <a:p>
            <a:pPr lvl="1"/>
            <a:r>
              <a:rPr lang="en-US" altLang="en-US" sz="2000" smtClean="0"/>
              <a:t>Arrive-&gt; Queue -&gt; Machine -&gt; Depart</a:t>
            </a:r>
          </a:p>
          <a:p>
            <a:r>
              <a:rPr lang="en-US" altLang="en-US" sz="2400" smtClean="0"/>
              <a:t>Arena is process orientated simulation system.</a:t>
            </a:r>
          </a:p>
          <a:p>
            <a:r>
              <a:rPr lang="en-US" altLang="en-US" sz="2400" smtClean="0"/>
              <a:t>Process orientation tends to be easier when modeling large systems.</a:t>
            </a:r>
          </a:p>
          <a:p>
            <a:r>
              <a:rPr lang="en-US" altLang="en-US" sz="2400" smtClean="0"/>
              <a:t>Most simulations are implemented in an event driven manner (including Arena).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90F32FF-7166-4262-9B00-67EB122BE991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smtClean="0"/>
              <a:t>Initial Steps in a Simulation Study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Define the objectives of the study.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smtClean="0"/>
              <a:t>Write a description of the system.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400" smtClean="0"/>
              <a:t>List assumptions if any.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Write a report introduction.</a:t>
            </a:r>
          </a:p>
          <a:p>
            <a:pPr>
              <a:lnSpc>
                <a:spcPct val="80000"/>
              </a:lnSpc>
            </a:pPr>
            <a:r>
              <a:rPr lang="en-US" altLang="en-US" sz="2400" smtClean="0"/>
              <a:t>From the system description identify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Data collection needs</a:t>
            </a:r>
          </a:p>
          <a:p>
            <a:pPr lvl="2">
              <a:lnSpc>
                <a:spcPct val="80000"/>
              </a:lnSpc>
            </a:pPr>
            <a:r>
              <a:rPr lang="en-US" altLang="en-US" sz="1900" smtClean="0">
                <a:solidFill>
                  <a:srgbClr val="FF0000"/>
                </a:solidFill>
              </a:rPr>
              <a:t> </a:t>
            </a:r>
          </a:p>
          <a:p>
            <a:pPr lvl="2">
              <a:lnSpc>
                <a:spcPct val="80000"/>
              </a:lnSpc>
            </a:pPr>
            <a:endParaRPr lang="en-US" altLang="en-US" sz="1900" smtClean="0">
              <a:solidFill>
                <a:srgbClr val="FF0000"/>
              </a:solidFill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D6565904-5C0E-4EB1-B340-F5CF5E1EEFDD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Steps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Begin model development.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altLang="en-US" sz="200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smtClean="0"/>
              <a:t>Fit distributions to data for use in the model.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Verify and validate the model.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Experimentation and analysis.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7990FB-C12A-4ED1-BDBB-A008E8F0659C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Final Steps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Report writing.</a:t>
            </a:r>
          </a:p>
          <a:p>
            <a:r>
              <a:rPr lang="en-US" altLang="en-US" smtClean="0"/>
              <a:t>Presentations.</a:t>
            </a:r>
          </a:p>
          <a:p>
            <a:pPr lvl="1"/>
            <a:r>
              <a:rPr lang="en-US" altLang="en-US" smtClean="0"/>
              <a:t> Animation if necessary</a:t>
            </a:r>
          </a:p>
          <a:p>
            <a:r>
              <a:rPr lang="en-US" altLang="en-US" smtClean="0"/>
              <a:t>Other points.</a:t>
            </a:r>
          </a:p>
          <a:p>
            <a:pPr lvl="1"/>
            <a:r>
              <a:rPr lang="en-US" altLang="en-US" smtClean="0"/>
              <a:t>On going communication throughout the study.</a:t>
            </a:r>
          </a:p>
          <a:p>
            <a:pPr lvl="1"/>
            <a:r>
              <a:rPr lang="en-US" altLang="en-US" smtClean="0"/>
              <a:t>Observation/face time.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649C8D0-CEEB-4B35-BCAB-0C69D2B49F75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Options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Utilize the simplest fastest methods that provide adequate decision support</a:t>
            </a:r>
          </a:p>
          <a:p>
            <a:pPr lvl="1"/>
            <a:r>
              <a:rPr lang="en-US" altLang="en-US" sz="20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05A7905-642F-4D87-85DD-BF96586ADEBB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Options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r>
              <a:rPr lang="en-US" altLang="en-US" sz="2000" smtClean="0"/>
              <a:t>Resource allocation decisions – It may suffice to examine resource utilizations and WIP.</a:t>
            </a:r>
          </a:p>
          <a:p>
            <a:pPr lvl="1"/>
            <a:endParaRPr lang="en-US" altLang="en-US" sz="1800" smtClean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0AB9311-B3E7-4D93-982F-016DA045E965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A workstation has two machines in parallel that can process jobs at a rate of 15 JPH. Jobs arrive over time at a rate of 25 JPH.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Options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Unless a system has very high relative variability, utilizations &lt; 90% will lead to “reasonable” queue sizes.</a:t>
            </a:r>
          </a:p>
          <a:p>
            <a:pPr lvl="1"/>
            <a:r>
              <a:rPr lang="en-US" altLang="en-US" sz="2000" smtClean="0"/>
              <a:t>Demo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38A60CB-1348-44DD-BC34-B056F65A8EC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In-class Exercise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Two types of jobs (A and B) arrive to a single machine for processing. The arrival rate of type A jobs is 5 per hour, and 2.5 per hour for type B jobs. Type A jobs have an average service time of 5 minutes, and type B jobs have an average service time of 11 minutes.</a:t>
            </a:r>
          </a:p>
          <a:p>
            <a:pPr lvl="1"/>
            <a:r>
              <a:rPr lang="en-US" altLang="en-US" sz="2000" smtClean="0"/>
              <a:t>What is the utilization of the machine?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 Options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At the next level of detail queuing models may be applied.</a:t>
            </a:r>
          </a:p>
          <a:p>
            <a:pPr lvl="1"/>
            <a:r>
              <a:rPr lang="en-US" altLang="en-US" sz="2000" smtClean="0"/>
              <a:t>More information than utilization calculations.</a:t>
            </a:r>
          </a:p>
          <a:p>
            <a:pPr lvl="1"/>
            <a:r>
              <a:rPr lang="en-US" altLang="en-US" sz="2000" smtClean="0"/>
              <a:t>Difficult skill to apply.</a:t>
            </a:r>
          </a:p>
          <a:p>
            <a:pPr lvl="1"/>
            <a:r>
              <a:rPr lang="en-US" altLang="en-US" sz="2000" smtClean="0"/>
              <a:t>Some G/G/m models were covered in IE 368.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DCF1A87-AE30-484B-B05C-FAC306728E5D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1211</Words>
  <Application>Microsoft Office PowerPoint</Application>
  <PresentationFormat>On-screen Show (4:3)</PresentationFormat>
  <Paragraphs>253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Times New Roman</vt:lpstr>
      <vt:lpstr>Verdana</vt:lpstr>
      <vt:lpstr>Wingdings</vt:lpstr>
      <vt:lpstr>Profile</vt:lpstr>
      <vt:lpstr>Office Theme</vt:lpstr>
      <vt:lpstr>1_Office Theme</vt:lpstr>
      <vt:lpstr>Discrete Event Simulation</vt:lpstr>
      <vt:lpstr>Discrete Event Simulation</vt:lpstr>
      <vt:lpstr>Discrete Event Simulation - Outline</vt:lpstr>
      <vt:lpstr>Analysis Options</vt:lpstr>
      <vt:lpstr>Analysis Options</vt:lpstr>
      <vt:lpstr>Example</vt:lpstr>
      <vt:lpstr>Analysis Options</vt:lpstr>
      <vt:lpstr>In-class Exercise</vt:lpstr>
      <vt:lpstr>Analysis Options</vt:lpstr>
      <vt:lpstr>Discrete Event Simulation - Basics </vt:lpstr>
      <vt:lpstr>Terminology</vt:lpstr>
      <vt:lpstr>Terminology</vt:lpstr>
      <vt:lpstr>Terminology</vt:lpstr>
      <vt:lpstr>Terminology</vt:lpstr>
      <vt:lpstr>Terminology</vt:lpstr>
      <vt:lpstr>Terminology</vt:lpstr>
      <vt:lpstr>Mechanics of Simulation</vt:lpstr>
      <vt:lpstr>Event Calendar</vt:lpstr>
      <vt:lpstr>Simulation Clock</vt:lpstr>
      <vt:lpstr>Manual Simulation</vt:lpstr>
      <vt:lpstr>Example System</vt:lpstr>
      <vt:lpstr>PowerPoint Presentation</vt:lpstr>
      <vt:lpstr>Manual Simulation</vt:lpstr>
      <vt:lpstr>Manual Simulation Table</vt:lpstr>
      <vt:lpstr>Notation</vt:lpstr>
      <vt:lpstr>PowerPoint Presentation</vt:lpstr>
      <vt:lpstr>PowerPoint Presentation</vt:lpstr>
      <vt:lpstr>PowerPoint Presentation</vt:lpstr>
      <vt:lpstr>“Simulation Performance Measures”</vt:lpstr>
      <vt:lpstr>“Simulation Performance Measures”</vt:lpstr>
      <vt:lpstr>“Simulation Performance Measures”</vt:lpstr>
      <vt:lpstr>“Simulation Performance Measures”</vt:lpstr>
      <vt:lpstr>In-class Exercise</vt:lpstr>
      <vt:lpstr>In-class Exercise</vt:lpstr>
      <vt:lpstr>Simulation Modeling Views</vt:lpstr>
      <vt:lpstr>Simulation Modeling Views</vt:lpstr>
      <vt:lpstr>Initial Steps in a Simulation Study</vt:lpstr>
      <vt:lpstr>Intermediate Steps</vt:lpstr>
      <vt:lpstr>Final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2014-01-24T02:00:14Z</dcterms:created>
  <dcterms:modified xsi:type="dcterms:W3CDTF">2015-01-23T21:48:31Z</dcterms:modified>
</cp:coreProperties>
</file>