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handoutMasterIdLst>
    <p:handoutMasterId r:id="rId57"/>
  </p:handoutMasterIdLst>
  <p:sldIdLst>
    <p:sldId id="256" r:id="rId2"/>
    <p:sldId id="283" r:id="rId3"/>
    <p:sldId id="284" r:id="rId4"/>
    <p:sldId id="285" r:id="rId5"/>
    <p:sldId id="286" r:id="rId6"/>
    <p:sldId id="287" r:id="rId7"/>
    <p:sldId id="289" r:id="rId8"/>
    <p:sldId id="290" r:id="rId9"/>
    <p:sldId id="291" r:id="rId10"/>
    <p:sldId id="329" r:id="rId11"/>
    <p:sldId id="326" r:id="rId12"/>
    <p:sldId id="330" r:id="rId13"/>
    <p:sldId id="327" r:id="rId14"/>
    <p:sldId id="328" r:id="rId15"/>
    <p:sldId id="304" r:id="rId16"/>
    <p:sldId id="293" r:id="rId17"/>
    <p:sldId id="307" r:id="rId18"/>
    <p:sldId id="310" r:id="rId19"/>
    <p:sldId id="296" r:id="rId20"/>
    <p:sldId id="297" r:id="rId21"/>
    <p:sldId id="308" r:id="rId22"/>
    <p:sldId id="316" r:id="rId23"/>
    <p:sldId id="314" r:id="rId24"/>
    <p:sldId id="331" r:id="rId25"/>
    <p:sldId id="309" r:id="rId26"/>
    <p:sldId id="261" r:id="rId27"/>
    <p:sldId id="317" r:id="rId28"/>
    <p:sldId id="257" r:id="rId29"/>
    <p:sldId id="258" r:id="rId30"/>
    <p:sldId id="260" r:id="rId31"/>
    <p:sldId id="259" r:id="rId32"/>
    <p:sldId id="268" r:id="rId33"/>
    <p:sldId id="312" r:id="rId34"/>
    <p:sldId id="313" r:id="rId35"/>
    <p:sldId id="263" r:id="rId36"/>
    <p:sldId id="264" r:id="rId37"/>
    <p:sldId id="323" r:id="rId38"/>
    <p:sldId id="280" r:id="rId39"/>
    <p:sldId id="279" r:id="rId40"/>
    <p:sldId id="281" r:id="rId41"/>
    <p:sldId id="305" r:id="rId42"/>
    <p:sldId id="278" r:id="rId43"/>
    <p:sldId id="274" r:id="rId44"/>
    <p:sldId id="318" r:id="rId45"/>
    <p:sldId id="324" r:id="rId46"/>
    <p:sldId id="320" r:id="rId47"/>
    <p:sldId id="319" r:id="rId48"/>
    <p:sldId id="321" r:id="rId49"/>
    <p:sldId id="325" r:id="rId50"/>
    <p:sldId id="265" r:id="rId51"/>
    <p:sldId id="272" r:id="rId52"/>
    <p:sldId id="315" r:id="rId53"/>
    <p:sldId id="275" r:id="rId54"/>
    <p:sldId id="276" r:id="rId55"/>
    <p:sldId id="322" r:id="rId56"/>
  </p:sldIdLst>
  <p:sldSz cx="9144000" cy="6858000" type="screen4x3"/>
  <p:notesSz cx="7019925" cy="9305925"/>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41AF"/>
    <a:srgbClr val="CA15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3" autoAdjust="0"/>
    <p:restoredTop sz="86400" autoAdjust="0"/>
  </p:normalViewPr>
  <p:slideViewPr>
    <p:cSldViewPr>
      <p:cViewPr varScale="1">
        <p:scale>
          <a:sx n="78" d="100"/>
          <a:sy n="78" d="100"/>
        </p:scale>
        <p:origin x="123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12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50" cy="465138"/>
          </a:xfrm>
          <a:prstGeom prst="rect">
            <a:avLst/>
          </a:prstGeom>
        </p:spPr>
        <p:txBody>
          <a:bodyPr vert="horz" lIns="93287" tIns="46644" rIns="93287" bIns="46644" rtlCol="0"/>
          <a:lstStyle>
            <a:lvl1pPr algn="l">
              <a:defRPr sz="1200"/>
            </a:lvl1pPr>
          </a:lstStyle>
          <a:p>
            <a:pPr>
              <a:defRPr/>
            </a:pPr>
            <a:endParaRPr lang="en-US"/>
          </a:p>
        </p:txBody>
      </p:sp>
      <p:sp>
        <p:nvSpPr>
          <p:cNvPr id="3" name="Date Placeholder 2"/>
          <p:cNvSpPr>
            <a:spLocks noGrp="1"/>
          </p:cNvSpPr>
          <p:nvPr>
            <p:ph type="dt" sz="quarter" idx="1"/>
          </p:nvPr>
        </p:nvSpPr>
        <p:spPr>
          <a:xfrm>
            <a:off x="3976688" y="0"/>
            <a:ext cx="3041650" cy="465138"/>
          </a:xfrm>
          <a:prstGeom prst="rect">
            <a:avLst/>
          </a:prstGeom>
        </p:spPr>
        <p:txBody>
          <a:bodyPr vert="horz" lIns="93287" tIns="46644" rIns="93287" bIns="46644" rtlCol="0"/>
          <a:lstStyle>
            <a:lvl1pPr algn="r">
              <a:defRPr sz="1200"/>
            </a:lvl1pPr>
          </a:lstStyle>
          <a:p>
            <a:pPr>
              <a:defRPr/>
            </a:pPr>
            <a:fld id="{A1DD24E0-07E0-4B20-B2E0-6C0E2F8DCA3C}" type="datetimeFigureOut">
              <a:rPr lang="en-US"/>
              <a:pPr>
                <a:defRPr/>
              </a:pPr>
              <a:t>1/6/2015</a:t>
            </a:fld>
            <a:endParaRPr lang="en-US"/>
          </a:p>
        </p:txBody>
      </p:sp>
      <p:sp>
        <p:nvSpPr>
          <p:cNvPr id="4" name="Footer Placeholder 3"/>
          <p:cNvSpPr>
            <a:spLocks noGrp="1"/>
          </p:cNvSpPr>
          <p:nvPr>
            <p:ph type="ftr" sz="quarter" idx="2"/>
          </p:nvPr>
        </p:nvSpPr>
        <p:spPr>
          <a:xfrm>
            <a:off x="0" y="8839200"/>
            <a:ext cx="3041650" cy="465138"/>
          </a:xfrm>
          <a:prstGeom prst="rect">
            <a:avLst/>
          </a:prstGeom>
        </p:spPr>
        <p:txBody>
          <a:bodyPr vert="horz" lIns="93287" tIns="46644" rIns="93287" bIns="46644"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6688" y="8839200"/>
            <a:ext cx="3041650" cy="465138"/>
          </a:xfrm>
          <a:prstGeom prst="rect">
            <a:avLst/>
          </a:prstGeom>
        </p:spPr>
        <p:txBody>
          <a:bodyPr vert="horz" lIns="93287" tIns="46644" rIns="93287" bIns="46644" rtlCol="0" anchor="b"/>
          <a:lstStyle>
            <a:lvl1pPr algn="r">
              <a:defRPr sz="1200"/>
            </a:lvl1pPr>
          </a:lstStyle>
          <a:p>
            <a:pPr>
              <a:defRPr/>
            </a:pPr>
            <a:fld id="{8F4C1AC1-41DD-4664-9B96-BC3B81452D88}" type="slidenum">
              <a:rPr lang="en-US"/>
              <a:pPr>
                <a:defRPr/>
              </a:pPr>
              <a:t>‹#›</a:t>
            </a:fld>
            <a:endParaRPr lang="en-US"/>
          </a:p>
        </p:txBody>
      </p:sp>
    </p:spTree>
    <p:extLst>
      <p:ext uri="{BB962C8B-B14F-4D97-AF65-F5344CB8AC3E}">
        <p14:creationId xmlns:p14="http://schemas.microsoft.com/office/powerpoint/2010/main" val="10508658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mtClean="0"/>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Arc 62"/>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Arc 66"/>
              <p:cNvSpPr>
                <a:spLocks/>
              </p:cNvSpPr>
              <p:nvPr/>
            </p:nvSpPr>
            <p:spPr bwMode="ltGray">
              <a:xfrm rot="5400000">
                <a:off x="5097" y="3347"/>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a:lvl1pPr>
          </a:lstStyle>
          <a:p>
            <a:pPr>
              <a:defRPr/>
            </a:pPr>
            <a:endParaRPr lang="en-US"/>
          </a:p>
        </p:txBody>
      </p:sp>
      <p:sp>
        <p:nvSpPr>
          <p:cNvPr id="70" name="Rectangle 70"/>
          <p:cNvSpPr>
            <a:spLocks noGrp="1" noChangeArrowheads="1"/>
          </p:cNvSpPr>
          <p:nvPr>
            <p:ph type="ftr" sz="quarter" idx="11"/>
          </p:nvPr>
        </p:nvSpPr>
        <p:spPr/>
        <p:txBody>
          <a:bodyPr/>
          <a:lstStyle>
            <a:lvl1pPr>
              <a:defRPr/>
            </a:lvl1pPr>
          </a:lstStyle>
          <a:p>
            <a:pPr>
              <a:defRPr/>
            </a:pPr>
            <a:endParaRPr lang="en-US"/>
          </a:p>
        </p:txBody>
      </p:sp>
      <p:sp>
        <p:nvSpPr>
          <p:cNvPr id="71" name="Rectangle 71"/>
          <p:cNvSpPr>
            <a:spLocks noGrp="1" noChangeArrowheads="1"/>
          </p:cNvSpPr>
          <p:nvPr>
            <p:ph type="sldNum" sz="quarter" idx="12"/>
          </p:nvPr>
        </p:nvSpPr>
        <p:spPr/>
        <p:txBody>
          <a:bodyPr/>
          <a:lstStyle>
            <a:lvl1pPr>
              <a:defRPr/>
            </a:lvl1pPr>
          </a:lstStyle>
          <a:p>
            <a:pPr>
              <a:defRPr/>
            </a:pPr>
            <a:fld id="{CBC835D4-9376-46B6-9B20-BEA65186551B}" type="slidenum">
              <a:rPr lang="en-US"/>
              <a:pPr>
                <a:defRPr/>
              </a:pPr>
              <a:t>‹#›</a:t>
            </a:fld>
            <a:endParaRPr lang="en-US"/>
          </a:p>
        </p:txBody>
      </p:sp>
    </p:spTree>
    <p:extLst>
      <p:ext uri="{BB962C8B-B14F-4D97-AF65-F5344CB8AC3E}">
        <p14:creationId xmlns:p14="http://schemas.microsoft.com/office/powerpoint/2010/main" val="2910433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6F3B3BB7-3A28-4FED-8938-6B71FBE1441F}" type="slidenum">
              <a:rPr lang="en-US"/>
              <a:pPr>
                <a:defRPr/>
              </a:pPr>
              <a:t>‹#›</a:t>
            </a:fld>
            <a:endParaRPr lang="en-US"/>
          </a:p>
        </p:txBody>
      </p:sp>
    </p:spTree>
    <p:extLst>
      <p:ext uri="{BB962C8B-B14F-4D97-AF65-F5344CB8AC3E}">
        <p14:creationId xmlns:p14="http://schemas.microsoft.com/office/powerpoint/2010/main" val="154883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E0AA4D83-694C-42F0-9DB4-C61C4639A0CF}" type="slidenum">
              <a:rPr lang="en-US"/>
              <a:pPr>
                <a:defRPr/>
              </a:pPr>
              <a:t>‹#›</a:t>
            </a:fld>
            <a:endParaRPr lang="en-US"/>
          </a:p>
        </p:txBody>
      </p:sp>
    </p:spTree>
    <p:extLst>
      <p:ext uri="{BB962C8B-B14F-4D97-AF65-F5344CB8AC3E}">
        <p14:creationId xmlns:p14="http://schemas.microsoft.com/office/powerpoint/2010/main" val="3951169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905000"/>
            <a:ext cx="7772400" cy="4114800"/>
          </a:xfrm>
        </p:spPr>
        <p:txBody>
          <a:bodyPr/>
          <a:lstStyle/>
          <a:p>
            <a:pPr lvl="0"/>
            <a:endParaRPr lang="en-US" noProof="0" smtClean="0"/>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906AA448-2A56-4ECC-BC64-8C24783131E5}" type="slidenum">
              <a:rPr lang="en-US"/>
              <a:pPr>
                <a:defRPr/>
              </a:pPr>
              <a:t>‹#›</a:t>
            </a:fld>
            <a:endParaRPr lang="en-US"/>
          </a:p>
        </p:txBody>
      </p:sp>
    </p:spTree>
    <p:extLst>
      <p:ext uri="{BB962C8B-B14F-4D97-AF65-F5344CB8AC3E}">
        <p14:creationId xmlns:p14="http://schemas.microsoft.com/office/powerpoint/2010/main" val="373428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AF1D6C53-F907-4E2C-8117-211C1FEC5E35}" type="slidenum">
              <a:rPr lang="en-US"/>
              <a:pPr>
                <a:defRPr/>
              </a:pPr>
              <a:t>‹#›</a:t>
            </a:fld>
            <a:endParaRPr lang="en-US"/>
          </a:p>
        </p:txBody>
      </p:sp>
    </p:spTree>
    <p:extLst>
      <p:ext uri="{BB962C8B-B14F-4D97-AF65-F5344CB8AC3E}">
        <p14:creationId xmlns:p14="http://schemas.microsoft.com/office/powerpoint/2010/main" val="291781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E148A17D-25DA-4743-BA1D-7B6473B54C7D}" type="slidenum">
              <a:rPr lang="en-US"/>
              <a:pPr>
                <a:defRPr/>
              </a:pPr>
              <a:t>‹#›</a:t>
            </a:fld>
            <a:endParaRPr lang="en-US"/>
          </a:p>
        </p:txBody>
      </p:sp>
    </p:spTree>
    <p:extLst>
      <p:ext uri="{BB962C8B-B14F-4D97-AF65-F5344CB8AC3E}">
        <p14:creationId xmlns:p14="http://schemas.microsoft.com/office/powerpoint/2010/main" val="40346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6EC8FA1A-C982-4B4B-8FFD-B0F4431F7BB1}" type="slidenum">
              <a:rPr lang="en-US"/>
              <a:pPr>
                <a:defRPr/>
              </a:pPr>
              <a:t>‹#›</a:t>
            </a:fld>
            <a:endParaRPr lang="en-US"/>
          </a:p>
        </p:txBody>
      </p:sp>
    </p:spTree>
    <p:extLst>
      <p:ext uri="{BB962C8B-B14F-4D97-AF65-F5344CB8AC3E}">
        <p14:creationId xmlns:p14="http://schemas.microsoft.com/office/powerpoint/2010/main" val="47813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5"/>
          <p:cNvSpPr>
            <a:spLocks noGrp="1" noChangeArrowheads="1"/>
          </p:cNvSpPr>
          <p:nvPr>
            <p:ph type="dt" sz="half" idx="10"/>
          </p:nvPr>
        </p:nvSpPr>
        <p:spPr>
          <a:ln/>
        </p:spPr>
        <p:txBody>
          <a:bodyPr/>
          <a:lstStyle>
            <a:lvl1pPr>
              <a:defRPr/>
            </a:lvl1pPr>
          </a:lstStyle>
          <a:p>
            <a:pPr>
              <a:defRPr/>
            </a:pPr>
            <a:endParaRPr lang="en-US"/>
          </a:p>
        </p:txBody>
      </p:sp>
      <p:sp>
        <p:nvSpPr>
          <p:cNvPr id="8" name="Rectangle 66"/>
          <p:cNvSpPr>
            <a:spLocks noGrp="1" noChangeArrowheads="1"/>
          </p:cNvSpPr>
          <p:nvPr>
            <p:ph type="ftr" sz="quarter" idx="11"/>
          </p:nvPr>
        </p:nvSpPr>
        <p:spPr>
          <a:ln/>
        </p:spPr>
        <p:txBody>
          <a:bodyPr/>
          <a:lstStyle>
            <a:lvl1pPr>
              <a:defRPr/>
            </a:lvl1pPr>
          </a:lstStyle>
          <a:p>
            <a:pPr>
              <a:defRPr/>
            </a:pPr>
            <a:endParaRPr lang="en-US"/>
          </a:p>
        </p:txBody>
      </p:sp>
      <p:sp>
        <p:nvSpPr>
          <p:cNvPr id="9" name="Rectangle 67"/>
          <p:cNvSpPr>
            <a:spLocks noGrp="1" noChangeArrowheads="1"/>
          </p:cNvSpPr>
          <p:nvPr>
            <p:ph type="sldNum" sz="quarter" idx="12"/>
          </p:nvPr>
        </p:nvSpPr>
        <p:spPr>
          <a:ln/>
        </p:spPr>
        <p:txBody>
          <a:bodyPr/>
          <a:lstStyle>
            <a:lvl1pPr>
              <a:defRPr/>
            </a:lvl1pPr>
          </a:lstStyle>
          <a:p>
            <a:pPr>
              <a:defRPr/>
            </a:pPr>
            <a:fld id="{A8288A11-098A-422D-9AF3-DAD83411496A}" type="slidenum">
              <a:rPr lang="en-US"/>
              <a:pPr>
                <a:defRPr/>
              </a:pPr>
              <a:t>‹#›</a:t>
            </a:fld>
            <a:endParaRPr lang="en-US"/>
          </a:p>
        </p:txBody>
      </p:sp>
    </p:spTree>
    <p:extLst>
      <p:ext uri="{BB962C8B-B14F-4D97-AF65-F5344CB8AC3E}">
        <p14:creationId xmlns:p14="http://schemas.microsoft.com/office/powerpoint/2010/main" val="201655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5"/>
          <p:cNvSpPr>
            <a:spLocks noGrp="1" noChangeArrowheads="1"/>
          </p:cNvSpPr>
          <p:nvPr>
            <p:ph type="dt" sz="half" idx="10"/>
          </p:nvPr>
        </p:nvSpPr>
        <p:spPr>
          <a:ln/>
        </p:spPr>
        <p:txBody>
          <a:bodyPr/>
          <a:lstStyle>
            <a:lvl1pPr>
              <a:defRPr/>
            </a:lvl1pPr>
          </a:lstStyle>
          <a:p>
            <a:pPr>
              <a:defRPr/>
            </a:pPr>
            <a:endParaRPr lang="en-US"/>
          </a:p>
        </p:txBody>
      </p:sp>
      <p:sp>
        <p:nvSpPr>
          <p:cNvPr id="4" name="Rectangle 66"/>
          <p:cNvSpPr>
            <a:spLocks noGrp="1" noChangeArrowheads="1"/>
          </p:cNvSpPr>
          <p:nvPr>
            <p:ph type="ftr" sz="quarter" idx="11"/>
          </p:nvPr>
        </p:nvSpPr>
        <p:spPr>
          <a:ln/>
        </p:spPr>
        <p:txBody>
          <a:bodyPr/>
          <a:lstStyle>
            <a:lvl1pPr>
              <a:defRPr/>
            </a:lvl1pPr>
          </a:lstStyle>
          <a:p>
            <a:pPr>
              <a:defRPr/>
            </a:pPr>
            <a:endParaRPr lang="en-US"/>
          </a:p>
        </p:txBody>
      </p:sp>
      <p:sp>
        <p:nvSpPr>
          <p:cNvPr id="5" name="Rectangle 67"/>
          <p:cNvSpPr>
            <a:spLocks noGrp="1" noChangeArrowheads="1"/>
          </p:cNvSpPr>
          <p:nvPr>
            <p:ph type="sldNum" sz="quarter" idx="12"/>
          </p:nvPr>
        </p:nvSpPr>
        <p:spPr>
          <a:ln/>
        </p:spPr>
        <p:txBody>
          <a:bodyPr/>
          <a:lstStyle>
            <a:lvl1pPr>
              <a:defRPr/>
            </a:lvl1pPr>
          </a:lstStyle>
          <a:p>
            <a:pPr>
              <a:defRPr/>
            </a:pPr>
            <a:fld id="{DD61B7F0-B935-4360-84EB-8BB459D1DD1C}" type="slidenum">
              <a:rPr lang="en-US"/>
              <a:pPr>
                <a:defRPr/>
              </a:pPr>
              <a:t>‹#›</a:t>
            </a:fld>
            <a:endParaRPr lang="en-US"/>
          </a:p>
        </p:txBody>
      </p:sp>
    </p:spTree>
    <p:extLst>
      <p:ext uri="{BB962C8B-B14F-4D97-AF65-F5344CB8AC3E}">
        <p14:creationId xmlns:p14="http://schemas.microsoft.com/office/powerpoint/2010/main" val="1322924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endParaRPr lang="en-US"/>
          </a:p>
        </p:txBody>
      </p:sp>
      <p:sp>
        <p:nvSpPr>
          <p:cNvPr id="3" name="Rectangle 66"/>
          <p:cNvSpPr>
            <a:spLocks noGrp="1" noChangeArrowheads="1"/>
          </p:cNvSpPr>
          <p:nvPr>
            <p:ph type="ftr" sz="quarter" idx="11"/>
          </p:nvPr>
        </p:nvSpPr>
        <p:spPr>
          <a:ln/>
        </p:spPr>
        <p:txBody>
          <a:bodyPr/>
          <a:lstStyle>
            <a:lvl1pPr>
              <a:defRPr/>
            </a:lvl1pPr>
          </a:lstStyle>
          <a:p>
            <a:pPr>
              <a:defRPr/>
            </a:pPr>
            <a:endParaRPr lang="en-US"/>
          </a:p>
        </p:txBody>
      </p:sp>
      <p:sp>
        <p:nvSpPr>
          <p:cNvPr id="4" name="Rectangle 67"/>
          <p:cNvSpPr>
            <a:spLocks noGrp="1" noChangeArrowheads="1"/>
          </p:cNvSpPr>
          <p:nvPr>
            <p:ph type="sldNum" sz="quarter" idx="12"/>
          </p:nvPr>
        </p:nvSpPr>
        <p:spPr>
          <a:ln/>
        </p:spPr>
        <p:txBody>
          <a:bodyPr/>
          <a:lstStyle>
            <a:lvl1pPr>
              <a:defRPr/>
            </a:lvl1pPr>
          </a:lstStyle>
          <a:p>
            <a:pPr>
              <a:defRPr/>
            </a:pPr>
            <a:fld id="{229D5936-16B9-4AD2-A317-27F321E9F7B4}" type="slidenum">
              <a:rPr lang="en-US"/>
              <a:pPr>
                <a:defRPr/>
              </a:pPr>
              <a:t>‹#›</a:t>
            </a:fld>
            <a:endParaRPr lang="en-US"/>
          </a:p>
        </p:txBody>
      </p:sp>
    </p:spTree>
    <p:extLst>
      <p:ext uri="{BB962C8B-B14F-4D97-AF65-F5344CB8AC3E}">
        <p14:creationId xmlns:p14="http://schemas.microsoft.com/office/powerpoint/2010/main" val="3204871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E0D937F1-56CF-49A1-A0B4-45868DF18092}" type="slidenum">
              <a:rPr lang="en-US"/>
              <a:pPr>
                <a:defRPr/>
              </a:pPr>
              <a:t>‹#›</a:t>
            </a:fld>
            <a:endParaRPr lang="en-US"/>
          </a:p>
        </p:txBody>
      </p:sp>
    </p:spTree>
    <p:extLst>
      <p:ext uri="{BB962C8B-B14F-4D97-AF65-F5344CB8AC3E}">
        <p14:creationId xmlns:p14="http://schemas.microsoft.com/office/powerpoint/2010/main" val="3466722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24F0366C-EDEC-4424-8928-FEEE2AE89CF0}" type="slidenum">
              <a:rPr lang="en-US"/>
              <a:pPr>
                <a:defRPr/>
              </a:pPr>
              <a:t>‹#›</a:t>
            </a:fld>
            <a:endParaRPr lang="en-US"/>
          </a:p>
        </p:txBody>
      </p:sp>
    </p:spTree>
    <p:extLst>
      <p:ext uri="{BB962C8B-B14F-4D97-AF65-F5344CB8AC3E}">
        <p14:creationId xmlns:p14="http://schemas.microsoft.com/office/powerpoint/2010/main" val="205313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40"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mtClean="0"/>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35"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Arc 62"/>
              <p:cNvSpPr>
                <a:spLocks/>
              </p:cNvSpPr>
              <p:nvPr/>
            </p:nvSpPr>
            <p:spPr bwMode="ltGray">
              <a:xfrm flipH="1">
                <a:off x="218" y="916"/>
                <a:ext cx="238" cy="240"/>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137" name="Rectangle 6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p>
        </p:txBody>
      </p:sp>
      <p:sp>
        <p:nvSpPr>
          <p:cNvPr id="3138"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p>
        </p:txBody>
      </p:sp>
      <p:sp>
        <p:nvSpPr>
          <p:cNvPr id="3139"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194FBE4B-F9A8-4449-8098-6DA9308FA1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8"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sz="4000" smtClean="0"/>
              <a:t>IE 415/515 – Simulation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t>Exams, Homework, Labs</a:t>
            </a:r>
          </a:p>
        </p:txBody>
      </p:sp>
      <p:sp>
        <p:nvSpPr>
          <p:cNvPr id="11267" name="Rectangle 3" descr="Rectangle: Click to edit Master text styles&#10;Second level&#10;Third level&#10;Fourth level&#10;Fifth level"/>
          <p:cNvSpPr>
            <a:spLocks noGrp="1" noChangeArrowheads="1"/>
          </p:cNvSpPr>
          <p:nvPr>
            <p:ph type="body" idx="1"/>
          </p:nvPr>
        </p:nvSpPr>
        <p:spPr>
          <a:xfrm>
            <a:off x="838200" y="1600200"/>
            <a:ext cx="7772400" cy="4114800"/>
          </a:xfrm>
        </p:spPr>
        <p:txBody>
          <a:bodyPr/>
          <a:lstStyle/>
          <a:p>
            <a:pPr eaLnBrk="1" hangingPunct="1">
              <a:lnSpc>
                <a:spcPct val="90000"/>
              </a:lnSpc>
            </a:pPr>
            <a:r>
              <a:rPr lang="en-US" altLang="en-US" sz="2800" dirty="0" smtClean="0"/>
              <a:t>Labs</a:t>
            </a:r>
          </a:p>
          <a:p>
            <a:pPr lvl="1" eaLnBrk="1" hangingPunct="1">
              <a:lnSpc>
                <a:spcPct val="90000"/>
              </a:lnSpc>
            </a:pPr>
            <a:r>
              <a:rPr lang="en-US" altLang="en-US" sz="2400" dirty="0" smtClean="0"/>
              <a:t>Labs start in week 1.</a:t>
            </a:r>
          </a:p>
          <a:p>
            <a:pPr lvl="1" eaLnBrk="1" hangingPunct="1">
              <a:lnSpc>
                <a:spcPct val="90000"/>
              </a:lnSpc>
            </a:pPr>
            <a:r>
              <a:rPr lang="en-US" altLang="en-US" sz="2400" dirty="0" smtClean="0"/>
              <a:t>Seven total lab assignments – No labs in week 10.</a:t>
            </a:r>
          </a:p>
          <a:p>
            <a:pPr lvl="1" eaLnBrk="1" hangingPunct="1">
              <a:lnSpc>
                <a:spcPct val="90000"/>
              </a:lnSpc>
            </a:pPr>
            <a:r>
              <a:rPr lang="en-US" altLang="en-US" sz="2400" dirty="0" smtClean="0"/>
              <a:t>Due by the end of lab.</a:t>
            </a:r>
          </a:p>
          <a:p>
            <a:pPr lvl="1" eaLnBrk="1" hangingPunct="1">
              <a:lnSpc>
                <a:spcPct val="90000"/>
              </a:lnSpc>
            </a:pPr>
            <a:r>
              <a:rPr lang="en-US" altLang="en-US" sz="2400" dirty="0" smtClean="0"/>
              <a:t>Counts the same as a HW assignment.</a:t>
            </a:r>
          </a:p>
          <a:p>
            <a:pPr eaLnBrk="1" hangingPunct="1">
              <a:lnSpc>
                <a:spcPct val="90000"/>
              </a:lnSpc>
            </a:pPr>
            <a:r>
              <a:rPr lang="en-US" altLang="en-US" sz="2800" dirty="0" smtClean="0"/>
              <a:t>Switching lab sections</a:t>
            </a:r>
          </a:p>
          <a:p>
            <a:pPr lvl="1" eaLnBrk="1" hangingPunct="1">
              <a:lnSpc>
                <a:spcPct val="90000"/>
              </a:lnSpc>
            </a:pPr>
            <a:r>
              <a:rPr lang="en-US" altLang="en-US" sz="2400" dirty="0" smtClean="0"/>
              <a:t>Only with prior approval of the TAs or instructor.</a:t>
            </a:r>
          </a:p>
          <a:p>
            <a:pPr lvl="1" eaLnBrk="1" hangingPunct="1">
              <a:lnSpc>
                <a:spcPct val="90000"/>
              </a:lnSpc>
            </a:pPr>
            <a:r>
              <a:rPr lang="en-US" altLang="en-US" sz="2400" dirty="0" smtClean="0"/>
              <a:t>The </a:t>
            </a:r>
            <a:r>
              <a:rPr lang="en-US" altLang="en-US" sz="2400" smtClean="0"/>
              <a:t>number </a:t>
            </a:r>
            <a:r>
              <a:rPr lang="en-US" altLang="en-US" sz="2400" smtClean="0"/>
              <a:t>of approved </a:t>
            </a:r>
            <a:r>
              <a:rPr lang="en-US" altLang="en-US" sz="2400" dirty="0" smtClean="0"/>
              <a:t>requests for switching sections will be limited.</a:t>
            </a:r>
          </a:p>
        </p:txBody>
      </p:sp>
    </p:spTree>
    <p:extLst>
      <p:ext uri="{BB962C8B-B14F-4D97-AF65-F5344CB8AC3E}">
        <p14:creationId xmlns:p14="http://schemas.microsoft.com/office/powerpoint/2010/main" val="300426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smtClean="0"/>
              <a:t>Exams, Homework, Labs</a:t>
            </a:r>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600200"/>
            <a:ext cx="7772400" cy="4114800"/>
          </a:xfrm>
        </p:spPr>
        <p:txBody>
          <a:bodyPr/>
          <a:lstStyle/>
          <a:p>
            <a:pPr eaLnBrk="1" hangingPunct="1">
              <a:lnSpc>
                <a:spcPct val="90000"/>
              </a:lnSpc>
            </a:pPr>
            <a:r>
              <a:rPr lang="en-US" altLang="en-US" sz="2800" dirty="0" smtClean="0"/>
              <a:t>Lab exams</a:t>
            </a:r>
          </a:p>
          <a:p>
            <a:pPr lvl="1" eaLnBrk="1" hangingPunct="1">
              <a:lnSpc>
                <a:spcPct val="90000"/>
              </a:lnSpc>
            </a:pPr>
            <a:r>
              <a:rPr lang="en-US" altLang="en-US" sz="2400" dirty="0" smtClean="0"/>
              <a:t>Two lab exams: week 4 and week 9.</a:t>
            </a:r>
          </a:p>
          <a:p>
            <a:pPr lvl="1" eaLnBrk="1" hangingPunct="1">
              <a:lnSpc>
                <a:spcPct val="90000"/>
              </a:lnSpc>
            </a:pPr>
            <a:r>
              <a:rPr lang="en-US" altLang="en-US" sz="2400" dirty="0" smtClean="0"/>
              <a:t>Tests simulation </a:t>
            </a:r>
            <a:r>
              <a:rPr lang="en-US" altLang="en-US" sz="2400" u="sng" dirty="0" smtClean="0"/>
              <a:t>modeling</a:t>
            </a:r>
            <a:r>
              <a:rPr lang="en-US" altLang="en-US" sz="2400" dirty="0" smtClean="0"/>
              <a:t> with specific software.</a:t>
            </a:r>
          </a:p>
          <a:p>
            <a:pPr lvl="1" eaLnBrk="1" hangingPunct="1">
              <a:lnSpc>
                <a:spcPct val="90000"/>
              </a:lnSpc>
            </a:pPr>
            <a:r>
              <a:rPr lang="en-US" altLang="en-US" sz="2400" dirty="0" smtClean="0"/>
              <a:t>Graded by the </a:t>
            </a:r>
            <a:r>
              <a:rPr lang="en-US" altLang="en-US" sz="2400" dirty="0" err="1" smtClean="0"/>
              <a:t>TAs.</a:t>
            </a:r>
            <a:endParaRPr lang="en-US" altLang="en-US" sz="2400" dirty="0" smtClean="0"/>
          </a:p>
          <a:p>
            <a:pPr lvl="1" eaLnBrk="1" hangingPunct="1">
              <a:lnSpc>
                <a:spcPct val="90000"/>
              </a:lnSpc>
            </a:pPr>
            <a:r>
              <a:rPr lang="en-US" altLang="en-US" sz="2400" dirty="0" smtClean="0"/>
              <a:t>Different sections will be given different versions of the exam.</a:t>
            </a:r>
          </a:p>
          <a:p>
            <a:pPr lvl="2" eaLnBrk="1" hangingPunct="1">
              <a:lnSpc>
                <a:spcPct val="90000"/>
              </a:lnSpc>
            </a:pPr>
            <a:r>
              <a:rPr lang="en-US" altLang="en-US" sz="2000" dirty="0" smtClean="0"/>
              <a:t>The paper copies of the exam are to be returned to the </a:t>
            </a:r>
            <a:r>
              <a:rPr lang="en-US" altLang="en-US" sz="2000" dirty="0" err="1" smtClean="0"/>
              <a:t>TAs.</a:t>
            </a:r>
            <a:endParaRPr lang="en-US" altLang="en-US" sz="2000" dirty="0" smtClean="0"/>
          </a:p>
          <a:p>
            <a:pPr lvl="2" eaLnBrk="1" hangingPunct="1">
              <a:lnSpc>
                <a:spcPct val="90000"/>
              </a:lnSpc>
            </a:pPr>
            <a:r>
              <a:rPr lang="en-US" altLang="en-US" sz="2000" dirty="0" smtClean="0"/>
              <a:t>No photographs of the exam are allowed.</a:t>
            </a:r>
          </a:p>
          <a:p>
            <a:pPr eaLnBrk="1" hangingPunct="1">
              <a:lnSpc>
                <a:spcPct val="90000"/>
              </a:lnSpc>
            </a:pPr>
            <a:endParaRPr lang="en-US" alt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smtClean="0"/>
              <a:t>Exams, Homework, Labs</a:t>
            </a:r>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600200"/>
            <a:ext cx="7772400" cy="4114800"/>
          </a:xfrm>
        </p:spPr>
        <p:txBody>
          <a:bodyPr/>
          <a:lstStyle/>
          <a:p>
            <a:pPr eaLnBrk="1" hangingPunct="1">
              <a:lnSpc>
                <a:spcPct val="90000"/>
              </a:lnSpc>
            </a:pPr>
            <a:r>
              <a:rPr lang="en-US" altLang="en-US" sz="2800" dirty="0" smtClean="0"/>
              <a:t>In-class Exams</a:t>
            </a:r>
          </a:p>
          <a:p>
            <a:pPr lvl="1" eaLnBrk="1" hangingPunct="1">
              <a:lnSpc>
                <a:spcPct val="90000"/>
              </a:lnSpc>
            </a:pPr>
            <a:r>
              <a:rPr lang="en-US" altLang="en-US" sz="2000" dirty="0" smtClean="0"/>
              <a:t>Open book and open note exams – No laptop computers, tablets, smartphones, etc. and no electronic communication permitted.</a:t>
            </a:r>
          </a:p>
          <a:p>
            <a:pPr lvl="1" eaLnBrk="1" hangingPunct="1">
              <a:lnSpc>
                <a:spcPct val="90000"/>
              </a:lnSpc>
            </a:pPr>
            <a:r>
              <a:rPr lang="en-US" altLang="en-US" sz="2000" dirty="0" smtClean="0"/>
              <a:t>Based on homework, lecture material (in-class exercises and examples), labs.</a:t>
            </a:r>
          </a:p>
          <a:p>
            <a:pPr lvl="1" eaLnBrk="1" hangingPunct="1">
              <a:lnSpc>
                <a:spcPct val="90000"/>
              </a:lnSpc>
            </a:pPr>
            <a:r>
              <a:rPr lang="en-US" altLang="en-US" sz="2000" dirty="0" smtClean="0"/>
              <a:t>Exams will only be distributed in class and in office hours for viewing and will then be returned to the instructor. No photos of the exam are allowed.</a:t>
            </a:r>
          </a:p>
          <a:p>
            <a:pPr lvl="1" eaLnBrk="1" hangingPunct="1">
              <a:lnSpc>
                <a:spcPct val="90000"/>
              </a:lnSpc>
            </a:pPr>
            <a:r>
              <a:rPr lang="en-US" altLang="en-US" sz="2000" dirty="0" smtClean="0"/>
              <a:t>Grading questions/modifications must be brought to the instructor within one week after the exam is returned in class.</a:t>
            </a:r>
          </a:p>
        </p:txBody>
      </p:sp>
    </p:spTree>
    <p:extLst>
      <p:ext uri="{BB962C8B-B14F-4D97-AF65-F5344CB8AC3E}">
        <p14:creationId xmlns:p14="http://schemas.microsoft.com/office/powerpoint/2010/main" val="712156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Recipe for Failure</a:t>
            </a:r>
          </a:p>
        </p:txBody>
      </p:sp>
      <p:sp>
        <p:nvSpPr>
          <p:cNvPr id="13315" name="Content Placeholder 2" descr="Rectangle: Click to edit Master text styles&#10;Second level&#10;Third level&#10;Fourth level&#10;Fifth level"/>
          <p:cNvSpPr>
            <a:spLocks noGrp="1"/>
          </p:cNvSpPr>
          <p:nvPr>
            <p:ph idx="1"/>
          </p:nvPr>
        </p:nvSpPr>
        <p:spPr>
          <a:xfrm>
            <a:off x="762000" y="1676400"/>
            <a:ext cx="7772400" cy="4114800"/>
          </a:xfrm>
        </p:spPr>
        <p:txBody>
          <a:bodyPr/>
          <a:lstStyle/>
          <a:p>
            <a:r>
              <a:rPr lang="en-US" altLang="en-US" sz="2400" smtClean="0"/>
              <a:t>Low effort on HW </a:t>
            </a:r>
          </a:p>
          <a:p>
            <a:pPr lvl="1"/>
            <a:r>
              <a:rPr lang="en-US" altLang="en-US" sz="2000" smtClean="0"/>
              <a:t>Utilize solutions from prior terms</a:t>
            </a:r>
          </a:p>
          <a:p>
            <a:pPr lvl="1"/>
            <a:r>
              <a:rPr lang="en-US" altLang="en-US" sz="2000" smtClean="0"/>
              <a:t>Split problems with classmates</a:t>
            </a:r>
          </a:p>
          <a:p>
            <a:pPr lvl="1"/>
            <a:r>
              <a:rPr lang="en-US" altLang="en-US" sz="2000" smtClean="0"/>
              <a:t>Turn in late HW</a:t>
            </a:r>
          </a:p>
          <a:p>
            <a:r>
              <a:rPr lang="en-US" altLang="en-US" sz="2400" smtClean="0"/>
              <a:t>Low effort on labs</a:t>
            </a:r>
          </a:p>
          <a:p>
            <a:pPr lvl="1"/>
            <a:r>
              <a:rPr lang="en-US" altLang="en-US" sz="2000" smtClean="0"/>
              <a:t>Rely on your partner to complete lab</a:t>
            </a:r>
          </a:p>
          <a:p>
            <a:pPr lvl="1"/>
            <a:r>
              <a:rPr lang="en-US" altLang="en-US" sz="2000" smtClean="0"/>
              <a:t>Focus on procedures instead of what the procedure accomplishes</a:t>
            </a:r>
          </a:p>
          <a:p>
            <a:r>
              <a:rPr lang="en-US" altLang="en-US" sz="2400" smtClean="0"/>
              <a:t>Don’t attend class</a:t>
            </a:r>
          </a:p>
          <a:p>
            <a:pPr lvl="1"/>
            <a:r>
              <a:rPr lang="en-US" altLang="en-US" sz="2000" smtClean="0"/>
              <a:t>Physically</a:t>
            </a:r>
          </a:p>
          <a:p>
            <a:pPr lvl="1"/>
            <a:r>
              <a:rPr lang="en-US" altLang="en-US" sz="2000" smtClean="0"/>
              <a:t>Mentally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Things To Do</a:t>
            </a:r>
          </a:p>
        </p:txBody>
      </p:sp>
      <p:sp>
        <p:nvSpPr>
          <p:cNvPr id="14339" name="Content Placeholder 2" descr="Rectangle: Click to edit Master text styles&#10;Second level&#10;Third level&#10;Fourth level&#10;Fifth level"/>
          <p:cNvSpPr>
            <a:spLocks noGrp="1"/>
          </p:cNvSpPr>
          <p:nvPr>
            <p:ph idx="1"/>
          </p:nvPr>
        </p:nvSpPr>
        <p:spPr>
          <a:xfrm>
            <a:off x="762000" y="1676400"/>
            <a:ext cx="7772400" cy="4114800"/>
          </a:xfrm>
        </p:spPr>
        <p:txBody>
          <a:bodyPr/>
          <a:lstStyle/>
          <a:p>
            <a:r>
              <a:rPr lang="en-US" altLang="en-US" sz="2400" dirty="0" smtClean="0"/>
              <a:t>Do the opposite of Recipe for Failure</a:t>
            </a:r>
          </a:p>
          <a:p>
            <a:r>
              <a:rPr lang="en-US" altLang="en-US" sz="2400" dirty="0" smtClean="0"/>
              <a:t>Get your points</a:t>
            </a:r>
          </a:p>
          <a:p>
            <a:pPr lvl="1"/>
            <a:r>
              <a:rPr lang="en-US" altLang="en-US" sz="2000" dirty="0" smtClean="0"/>
              <a:t>Get your HW and lab points</a:t>
            </a:r>
          </a:p>
          <a:p>
            <a:pPr lvl="1"/>
            <a:r>
              <a:rPr lang="en-US" altLang="en-US" sz="2000" dirty="0" smtClean="0"/>
              <a:t>At some point do the HW and labs with good effort</a:t>
            </a:r>
          </a:p>
          <a:p>
            <a:r>
              <a:rPr lang="en-US" altLang="en-US" sz="2400" dirty="0" smtClean="0"/>
              <a:t>Seek help early in the term if needed</a:t>
            </a:r>
          </a:p>
          <a:p>
            <a:r>
              <a:rPr lang="en-US" altLang="en-US" sz="2400" dirty="0" smtClean="0"/>
              <a:t>Do problems under a time constraint</a:t>
            </a:r>
          </a:p>
          <a:p>
            <a:pPr lvl="1"/>
            <a:endParaRPr lang="en-US" altLang="en-US" sz="20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IE 415 vs. IE 515</a:t>
            </a:r>
          </a:p>
        </p:txBody>
      </p:sp>
      <p:sp>
        <p:nvSpPr>
          <p:cNvPr id="1536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dirty="0" smtClean="0"/>
              <a:t>IE 415/515 differences</a:t>
            </a:r>
          </a:p>
          <a:p>
            <a:pPr lvl="1" eaLnBrk="1" hangingPunct="1"/>
            <a:r>
              <a:rPr lang="en-US" altLang="en-US" dirty="0" smtClean="0"/>
              <a:t>IE 515 – additional homework (may require study outside of class material)</a:t>
            </a:r>
          </a:p>
          <a:p>
            <a:pPr lvl="1" eaLnBrk="1" hangingPunct="1"/>
            <a:r>
              <a:rPr lang="en-US" altLang="en-US" dirty="0" smtClean="0"/>
              <a:t>One or more questions on each exam will differ</a:t>
            </a:r>
          </a:p>
          <a:p>
            <a:pPr lvl="1" eaLnBrk="1" hangingPunct="1"/>
            <a:r>
              <a:rPr lang="en-US" altLang="en-US" dirty="0" smtClean="0"/>
              <a:t>Grading will be harder for 515 students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Lecture Format</a:t>
            </a:r>
          </a:p>
        </p:txBody>
      </p:sp>
      <p:sp>
        <p:nvSpPr>
          <p:cNvPr id="16387" name="Rectangle 3" descr="Rectangle: Click to edit Master text styles&#10;Second level&#10;Third level&#10;Fourth level&#10;Fifth level"/>
          <p:cNvSpPr>
            <a:spLocks noGrp="1" noChangeArrowheads="1"/>
          </p:cNvSpPr>
          <p:nvPr>
            <p:ph type="body" idx="1"/>
          </p:nvPr>
        </p:nvSpPr>
        <p:spPr>
          <a:xfrm>
            <a:off x="762000" y="1600200"/>
            <a:ext cx="7772400" cy="4114800"/>
          </a:xfrm>
        </p:spPr>
        <p:txBody>
          <a:bodyPr/>
          <a:lstStyle/>
          <a:p>
            <a:pPr eaLnBrk="1" hangingPunct="1">
              <a:lnSpc>
                <a:spcPct val="90000"/>
              </a:lnSpc>
            </a:pPr>
            <a:r>
              <a:rPr lang="en-US" altLang="en-US" sz="2400" smtClean="0"/>
              <a:t>The first part of class will be devoted to questions.</a:t>
            </a:r>
          </a:p>
          <a:p>
            <a:pPr lvl="1" eaLnBrk="1" hangingPunct="1">
              <a:lnSpc>
                <a:spcPct val="90000"/>
              </a:lnSpc>
            </a:pPr>
            <a:r>
              <a:rPr lang="en-US" altLang="en-US" sz="1800" smtClean="0"/>
              <a:t>Unreasonably long questions will be handled one on one.</a:t>
            </a:r>
          </a:p>
          <a:p>
            <a:pPr eaLnBrk="1" hangingPunct="1">
              <a:lnSpc>
                <a:spcPct val="90000"/>
              </a:lnSpc>
            </a:pPr>
            <a:r>
              <a:rPr lang="en-US" altLang="en-US" sz="2400" smtClean="0"/>
              <a:t>Lecture </a:t>
            </a:r>
          </a:p>
          <a:p>
            <a:pPr lvl="1" eaLnBrk="1" hangingPunct="1">
              <a:lnSpc>
                <a:spcPct val="90000"/>
              </a:lnSpc>
            </a:pPr>
            <a:r>
              <a:rPr lang="en-US" altLang="en-US" sz="1800" smtClean="0"/>
              <a:t>Ask questions</a:t>
            </a:r>
          </a:p>
          <a:p>
            <a:pPr eaLnBrk="1" hangingPunct="1">
              <a:lnSpc>
                <a:spcPct val="90000"/>
              </a:lnSpc>
            </a:pPr>
            <a:r>
              <a:rPr lang="en-US" altLang="en-US" sz="2400" smtClean="0"/>
              <a:t>End of Class – Will try to leave time for questions.</a:t>
            </a:r>
          </a:p>
          <a:p>
            <a:pPr eaLnBrk="1" hangingPunct="1">
              <a:lnSpc>
                <a:spcPct val="90000"/>
              </a:lnSpc>
              <a:buFont typeface="Wingdings" pitchFamily="2" charset="2"/>
              <a:buNone/>
            </a:pPr>
            <a:endParaRPr lang="en-US" altLang="en-US" sz="2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Lecture Format</a:t>
            </a:r>
          </a:p>
        </p:txBody>
      </p:sp>
      <p:sp>
        <p:nvSpPr>
          <p:cNvPr id="17411" name="Rectangle 3" descr="Rectangle: Click to edit Master text styles&#10;Second level&#10;Third level&#10;Fourth level&#10;Fifth level"/>
          <p:cNvSpPr>
            <a:spLocks noGrp="1" noChangeArrowheads="1"/>
          </p:cNvSpPr>
          <p:nvPr>
            <p:ph type="body" idx="1"/>
          </p:nvPr>
        </p:nvSpPr>
        <p:spPr>
          <a:xfrm>
            <a:off x="762000" y="1676400"/>
            <a:ext cx="7772400" cy="4114800"/>
          </a:xfrm>
        </p:spPr>
        <p:txBody>
          <a:bodyPr/>
          <a:lstStyle/>
          <a:p>
            <a:pPr eaLnBrk="1" hangingPunct="1">
              <a:lnSpc>
                <a:spcPct val="90000"/>
              </a:lnSpc>
            </a:pPr>
            <a:r>
              <a:rPr lang="en-US" altLang="en-US" sz="2300" smtClean="0"/>
              <a:t>Material will be delivered on slides using a tablet PC.</a:t>
            </a:r>
          </a:p>
          <a:p>
            <a:pPr lvl="1" eaLnBrk="1" hangingPunct="1">
              <a:lnSpc>
                <a:spcPct val="90000"/>
              </a:lnSpc>
            </a:pPr>
            <a:r>
              <a:rPr lang="en-US" altLang="en-US" sz="2200" smtClean="0"/>
              <a:t>Material will be added to the slides during class.</a:t>
            </a:r>
          </a:p>
          <a:p>
            <a:pPr lvl="1" eaLnBrk="1" hangingPunct="1">
              <a:lnSpc>
                <a:spcPct val="90000"/>
              </a:lnSpc>
            </a:pPr>
            <a:r>
              <a:rPr lang="en-US" altLang="en-US" sz="2200" smtClean="0"/>
              <a:t>Examples will be completed electronically on the slides.</a:t>
            </a:r>
          </a:p>
          <a:p>
            <a:pPr lvl="1" eaLnBrk="1" hangingPunct="1">
              <a:lnSpc>
                <a:spcPct val="90000"/>
              </a:lnSpc>
            </a:pPr>
            <a:r>
              <a:rPr lang="en-US" altLang="en-US" sz="2200" smtClean="0"/>
              <a:t>There will be periodic in-class problem solving sessions.</a:t>
            </a:r>
          </a:p>
          <a:p>
            <a:pPr lvl="2" eaLnBrk="1" hangingPunct="1">
              <a:lnSpc>
                <a:spcPct val="90000"/>
              </a:lnSpc>
            </a:pPr>
            <a:r>
              <a:rPr lang="en-US" altLang="en-US" sz="1700" smtClean="0"/>
              <a:t>Solutions completed electronically on slides.</a:t>
            </a:r>
          </a:p>
          <a:p>
            <a:pPr lvl="1" eaLnBrk="1" hangingPunct="1">
              <a:lnSpc>
                <a:spcPct val="90000"/>
              </a:lnSpc>
            </a:pPr>
            <a:r>
              <a:rPr lang="en-US" altLang="en-US" sz="2200" smtClean="0"/>
              <a:t>Minor changes to the slides may be made just before class.</a:t>
            </a:r>
          </a:p>
          <a:p>
            <a:pPr eaLnBrk="1" hangingPunct="1">
              <a:lnSpc>
                <a:spcPct val="90000"/>
              </a:lnSpc>
            </a:pPr>
            <a:r>
              <a:rPr lang="en-US" altLang="en-US" sz="2300" smtClean="0"/>
              <a:t>All added (hand written) material is your responsibility – They will not be available on the website.</a:t>
            </a:r>
          </a:p>
          <a:p>
            <a:pPr lvl="1" eaLnBrk="1" hangingPunct="1">
              <a:lnSpc>
                <a:spcPct val="90000"/>
              </a:lnSpc>
              <a:buFont typeface="Wingdings" pitchFamily="2" charset="2"/>
              <a:buNone/>
            </a:pPr>
            <a:endParaRPr lang="en-US" altLang="en-US" sz="24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B8F2C110-6AC5-41EE-9F42-D4F64F677A05}" type="slidenum">
              <a:rPr lang="en-US" altLang="en-US" sz="1400" smtClean="0"/>
              <a:pPr eaLnBrk="1" hangingPunct="1">
                <a:spcBef>
                  <a:spcPct val="0"/>
                </a:spcBef>
                <a:buClrTx/>
                <a:buSzTx/>
                <a:buFontTx/>
                <a:buNone/>
              </a:pPr>
              <a:t>18</a:t>
            </a:fld>
            <a:endParaRPr lang="en-US" altLang="en-US" sz="1400" smtClean="0"/>
          </a:p>
        </p:txBody>
      </p:sp>
      <p:sp>
        <p:nvSpPr>
          <p:cNvPr id="18435" name="Rectangle 2"/>
          <p:cNvSpPr>
            <a:spLocks noGrp="1" noChangeArrowheads="1"/>
          </p:cNvSpPr>
          <p:nvPr>
            <p:ph type="title"/>
          </p:nvPr>
        </p:nvSpPr>
        <p:spPr/>
        <p:txBody>
          <a:bodyPr/>
          <a:lstStyle/>
          <a:p>
            <a:pPr eaLnBrk="1" hangingPunct="1"/>
            <a:r>
              <a:rPr lang="en-US" altLang="en-US" smtClean="0"/>
              <a:t>Class Rules</a:t>
            </a:r>
          </a:p>
        </p:txBody>
      </p:sp>
      <p:sp>
        <p:nvSpPr>
          <p:cNvPr id="18436" name="Rectangle 3" descr="Rectangle: Click to edit Master text styles&#10;Second level&#10;Third level&#10;Fourth level&#10;Fifth level"/>
          <p:cNvSpPr>
            <a:spLocks noGrp="1" noChangeArrowheads="1"/>
          </p:cNvSpPr>
          <p:nvPr>
            <p:ph type="body" idx="1"/>
          </p:nvPr>
        </p:nvSpPr>
        <p:spPr>
          <a:xfrm>
            <a:off x="838200" y="1600200"/>
            <a:ext cx="7772400" cy="4114800"/>
          </a:xfrm>
        </p:spPr>
        <p:txBody>
          <a:bodyPr/>
          <a:lstStyle/>
          <a:p>
            <a:pPr eaLnBrk="1" hangingPunct="1">
              <a:lnSpc>
                <a:spcPct val="90000"/>
              </a:lnSpc>
            </a:pPr>
            <a:r>
              <a:rPr lang="en-US" altLang="en-US" sz="2800" smtClean="0">
                <a:solidFill>
                  <a:srgbClr val="2B41AF"/>
                </a:solidFill>
              </a:rPr>
              <a:t>Turn off/quiet cell &amp; smart phones and other communication devices.</a:t>
            </a:r>
          </a:p>
          <a:p>
            <a:pPr eaLnBrk="1" hangingPunct="1">
              <a:lnSpc>
                <a:spcPct val="90000"/>
              </a:lnSpc>
            </a:pPr>
            <a:r>
              <a:rPr lang="en-US" altLang="en-US" sz="2800" smtClean="0">
                <a:solidFill>
                  <a:srgbClr val="2B41AF"/>
                </a:solidFill>
              </a:rPr>
              <a:t>No web surfing.</a:t>
            </a:r>
          </a:p>
          <a:p>
            <a:pPr eaLnBrk="1" hangingPunct="1">
              <a:lnSpc>
                <a:spcPct val="90000"/>
              </a:lnSpc>
            </a:pPr>
            <a:r>
              <a:rPr lang="en-US" altLang="en-US" sz="2800" smtClean="0">
                <a:solidFill>
                  <a:srgbClr val="2B41AF"/>
                </a:solidFill>
              </a:rPr>
              <a:t>No newspapers.</a:t>
            </a:r>
          </a:p>
          <a:p>
            <a:pPr eaLnBrk="1" hangingPunct="1">
              <a:lnSpc>
                <a:spcPct val="90000"/>
              </a:lnSpc>
            </a:pPr>
            <a:r>
              <a:rPr lang="en-US" altLang="en-US" sz="2800" smtClean="0">
                <a:solidFill>
                  <a:srgbClr val="2B41AF"/>
                </a:solidFill>
              </a:rPr>
              <a:t>No completing homework or other assignments.</a:t>
            </a:r>
          </a:p>
          <a:p>
            <a:pPr eaLnBrk="1" hangingPunct="1">
              <a:lnSpc>
                <a:spcPct val="90000"/>
              </a:lnSpc>
            </a:pPr>
            <a:r>
              <a:rPr lang="en-US" altLang="en-US" sz="2800" smtClean="0">
                <a:solidFill>
                  <a:srgbClr val="2B41AF"/>
                </a:solidFill>
              </a:rPr>
              <a:t>No sleeping.</a:t>
            </a:r>
          </a:p>
          <a:p>
            <a:pPr eaLnBrk="1" hangingPunct="1">
              <a:lnSpc>
                <a:spcPct val="90000"/>
              </a:lnSpc>
            </a:pPr>
            <a:r>
              <a:rPr lang="en-US" altLang="en-US" sz="2800" smtClean="0">
                <a:solidFill>
                  <a:srgbClr val="2B41AF"/>
                </a:solidFill>
              </a:rPr>
              <a:t>Use common sense and be considerate of others.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032125" y="2598738"/>
            <a:ext cx="3051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en-US" altLang="en-US" sz="4400"/>
              <a:t>Questions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p:txBody>
          <a:bodyPr/>
          <a:lstStyle/>
          <a:p>
            <a:pPr eaLnBrk="1" hangingPunct="1"/>
            <a:r>
              <a:rPr lang="en-US" altLang="en-US" smtClean="0"/>
              <a:t>Today’s Agenda</a:t>
            </a:r>
          </a:p>
        </p:txBody>
      </p:sp>
      <p:sp>
        <p:nvSpPr>
          <p:cNvPr id="4099" name="Rectangle 1027" descr="Rectangle: Click to edit Master text styles&#10;Second level&#10;Third level&#10;Fourth level&#10;Fifth level"/>
          <p:cNvSpPr>
            <a:spLocks noGrp="1" noChangeArrowheads="1"/>
          </p:cNvSpPr>
          <p:nvPr>
            <p:ph type="body" idx="1"/>
          </p:nvPr>
        </p:nvSpPr>
        <p:spPr>
          <a:xfrm>
            <a:off x="685800" y="1676400"/>
            <a:ext cx="7772400" cy="4114800"/>
          </a:xfrm>
        </p:spPr>
        <p:txBody>
          <a:bodyPr/>
          <a:lstStyle/>
          <a:p>
            <a:pPr eaLnBrk="1" hangingPunct="1">
              <a:lnSpc>
                <a:spcPct val="90000"/>
              </a:lnSpc>
            </a:pPr>
            <a:r>
              <a:rPr lang="en-US" altLang="en-US" sz="2800" smtClean="0"/>
              <a:t>Information on syllabus</a:t>
            </a:r>
          </a:p>
          <a:p>
            <a:pPr lvl="1" eaLnBrk="1" hangingPunct="1">
              <a:lnSpc>
                <a:spcPct val="90000"/>
              </a:lnSpc>
            </a:pPr>
            <a:r>
              <a:rPr lang="en-US" altLang="en-US" sz="2400" smtClean="0"/>
              <a:t>Office hours</a:t>
            </a:r>
          </a:p>
          <a:p>
            <a:pPr lvl="1" eaLnBrk="1" hangingPunct="1">
              <a:lnSpc>
                <a:spcPct val="90000"/>
              </a:lnSpc>
            </a:pPr>
            <a:r>
              <a:rPr lang="en-US" altLang="en-US" sz="2400" smtClean="0"/>
              <a:t>Prerequisites</a:t>
            </a:r>
          </a:p>
          <a:p>
            <a:pPr lvl="1" eaLnBrk="1" hangingPunct="1">
              <a:lnSpc>
                <a:spcPct val="90000"/>
              </a:lnSpc>
            </a:pPr>
            <a:r>
              <a:rPr lang="en-US" altLang="en-US" sz="2400" smtClean="0"/>
              <a:t>Text</a:t>
            </a:r>
          </a:p>
          <a:p>
            <a:pPr lvl="1" eaLnBrk="1" hangingPunct="1">
              <a:lnSpc>
                <a:spcPct val="90000"/>
              </a:lnSpc>
            </a:pPr>
            <a:r>
              <a:rPr lang="en-US" altLang="en-US" sz="2400" smtClean="0"/>
              <a:t>Grading</a:t>
            </a:r>
          </a:p>
          <a:p>
            <a:pPr lvl="1" eaLnBrk="1" hangingPunct="1">
              <a:lnSpc>
                <a:spcPct val="90000"/>
              </a:lnSpc>
            </a:pPr>
            <a:r>
              <a:rPr lang="en-US" altLang="en-US" sz="2400" smtClean="0"/>
              <a:t>Exams &amp; Homework</a:t>
            </a:r>
          </a:p>
          <a:p>
            <a:pPr lvl="1" eaLnBrk="1" hangingPunct="1">
              <a:lnSpc>
                <a:spcPct val="90000"/>
              </a:lnSpc>
            </a:pPr>
            <a:r>
              <a:rPr lang="en-US" altLang="en-US" sz="2400" smtClean="0"/>
              <a:t>Class format</a:t>
            </a:r>
          </a:p>
          <a:p>
            <a:pPr eaLnBrk="1" hangingPunct="1">
              <a:lnSpc>
                <a:spcPct val="90000"/>
              </a:lnSpc>
            </a:pPr>
            <a:r>
              <a:rPr lang="en-US" altLang="en-US" sz="2800" smtClean="0"/>
              <a:t>Introduction to IE simulation</a:t>
            </a:r>
          </a:p>
          <a:p>
            <a:pPr eaLnBrk="1" hangingPunct="1">
              <a:lnSpc>
                <a:spcPct val="90000"/>
              </a:lnSpc>
            </a:pPr>
            <a:r>
              <a:rPr lang="en-US" altLang="en-US" sz="2800" smtClean="0"/>
              <a:t>Continue lecture material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ctrTitle"/>
          </p:nvPr>
        </p:nvSpPr>
        <p:spPr/>
        <p:txBody>
          <a:bodyPr/>
          <a:lstStyle/>
          <a:p>
            <a:pPr eaLnBrk="1" hangingPunct="1"/>
            <a:r>
              <a:rPr lang="en-US" altLang="en-US" smtClean="0"/>
              <a:t>IE 415/515 - Introduction</a:t>
            </a:r>
          </a:p>
        </p:txBody>
      </p:sp>
      <p:sp>
        <p:nvSpPr>
          <p:cNvPr id="20483" name="Rectangle 1027" descr="Rectangle: Click to edit Master text styles&#10;Second level&#10;Third level&#10;Fourth level&#10;Fifth level"/>
          <p:cNvSpPr>
            <a:spLocks noGrp="1" noChangeArrowheads="1"/>
          </p:cNvSpPr>
          <p:nvPr>
            <p:ph type="subTitle" idx="1"/>
          </p:nvPr>
        </p:nvSpPr>
        <p:spPr/>
        <p:txBody>
          <a:bodyPr/>
          <a:lstStyle/>
          <a:p>
            <a:pPr eaLnBrk="1" hangingPunct="1"/>
            <a:r>
              <a:rPr lang="en-US" altLang="en-US" smtClean="0"/>
              <a:t>Simulation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Example 1</a:t>
            </a:r>
          </a:p>
        </p:txBody>
      </p:sp>
      <p:sp>
        <p:nvSpPr>
          <p:cNvPr id="21507" name="Rectangle 3" descr="Rectangle: Click to edit Master text styles&#10;Second level&#10;Third level&#10;Fourth level&#10;Fifth level"/>
          <p:cNvSpPr>
            <a:spLocks noGrp="1" noChangeArrowheads="1"/>
          </p:cNvSpPr>
          <p:nvPr>
            <p:ph type="body" idx="1"/>
          </p:nvPr>
        </p:nvSpPr>
        <p:spPr>
          <a:xfrm>
            <a:off x="685800" y="1600200"/>
            <a:ext cx="8153400" cy="4876800"/>
          </a:xfrm>
        </p:spPr>
        <p:txBody>
          <a:bodyPr/>
          <a:lstStyle/>
          <a:p>
            <a:pPr eaLnBrk="1" hangingPunct="1">
              <a:lnSpc>
                <a:spcPct val="90000"/>
              </a:lnSpc>
            </a:pPr>
            <a:r>
              <a:rPr lang="en-US" altLang="en-US" sz="2400" smtClean="0"/>
              <a:t>As an IE working at a manufacturing plant, you are asked to help evaluate a potential investment in a new machine (at a highly utilized process step). The company has a number of different types of jobs that undergo processing at this step. Currently there are five machines, and each machine can only process a subset of the jobs. Each existing machine also experiences random failures. The new machine can process any of the currently produced jobs. Jobs arrive in batches (each batch with different job types of known composition). Assuming the percentages of different job types remains the same, you are asked to evaluate the increased throughput realizable by purchasing this machine.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4724400" y="1066800"/>
            <a:ext cx="533400" cy="457200"/>
          </a:xfrm>
          <a:prstGeom prst="rect">
            <a:avLst/>
          </a:prstGeom>
          <a:solidFill>
            <a:schemeClr val="accent1"/>
          </a:solidFill>
          <a:ln w="9525" algn="ctr">
            <a:solidFill>
              <a:schemeClr val="tx1"/>
            </a:solidFill>
            <a:round/>
            <a:headEnd/>
            <a:tailEnd/>
          </a:ln>
        </p:spPr>
        <p:txBody>
          <a:bodyPr wrap="none"/>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22531" name="Rectangle 2"/>
          <p:cNvSpPr>
            <a:spLocks noChangeArrowheads="1"/>
          </p:cNvSpPr>
          <p:nvPr/>
        </p:nvSpPr>
        <p:spPr bwMode="auto">
          <a:xfrm>
            <a:off x="4724400" y="3048000"/>
            <a:ext cx="533400" cy="457200"/>
          </a:xfrm>
          <a:prstGeom prst="rect">
            <a:avLst/>
          </a:prstGeom>
          <a:solidFill>
            <a:schemeClr val="accent1"/>
          </a:solidFill>
          <a:ln w="9525" algn="ctr">
            <a:solidFill>
              <a:schemeClr val="tx1"/>
            </a:solidFill>
            <a:round/>
            <a:headEnd/>
            <a:tailEnd/>
          </a:ln>
        </p:spPr>
        <p:txBody>
          <a:bodyPr wrap="none"/>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22532" name="Rectangle 3"/>
          <p:cNvSpPr>
            <a:spLocks noChangeArrowheads="1"/>
          </p:cNvSpPr>
          <p:nvPr/>
        </p:nvSpPr>
        <p:spPr bwMode="auto">
          <a:xfrm>
            <a:off x="4724400" y="1828800"/>
            <a:ext cx="533400" cy="457200"/>
          </a:xfrm>
          <a:prstGeom prst="rect">
            <a:avLst/>
          </a:prstGeom>
          <a:solidFill>
            <a:schemeClr val="accent1"/>
          </a:solidFill>
          <a:ln w="9525" algn="ctr">
            <a:solidFill>
              <a:schemeClr val="tx1"/>
            </a:solidFill>
            <a:round/>
            <a:headEnd/>
            <a:tailEnd/>
          </a:ln>
        </p:spPr>
        <p:txBody>
          <a:bodyPr wrap="none"/>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22533" name="TextBox 4"/>
          <p:cNvSpPr txBox="1">
            <a:spLocks noChangeArrowheads="1"/>
          </p:cNvSpPr>
          <p:nvPr/>
        </p:nvSpPr>
        <p:spPr bwMode="auto">
          <a:xfrm>
            <a:off x="4865688" y="2209800"/>
            <a:ext cx="23971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en-US" altLang="en-US" sz="1400"/>
              <a:t>.</a:t>
            </a:r>
          </a:p>
          <a:p>
            <a:pPr eaLnBrk="1" hangingPunct="1">
              <a:spcBef>
                <a:spcPct val="0"/>
              </a:spcBef>
              <a:buClrTx/>
              <a:buSzTx/>
              <a:buFontTx/>
              <a:buNone/>
            </a:pPr>
            <a:r>
              <a:rPr lang="en-US" altLang="en-US" sz="1400"/>
              <a:t>.</a:t>
            </a:r>
          </a:p>
          <a:p>
            <a:pPr eaLnBrk="1" hangingPunct="1">
              <a:spcBef>
                <a:spcPct val="0"/>
              </a:spcBef>
              <a:buClrTx/>
              <a:buSzTx/>
              <a:buFontTx/>
              <a:buNone/>
            </a:pPr>
            <a:r>
              <a:rPr lang="en-US" altLang="en-US" sz="1400"/>
              <a:t>.</a:t>
            </a:r>
          </a:p>
        </p:txBody>
      </p:sp>
      <p:sp>
        <p:nvSpPr>
          <p:cNvPr id="22534" name="TextBox 5"/>
          <p:cNvSpPr txBox="1">
            <a:spLocks noChangeArrowheads="1"/>
          </p:cNvSpPr>
          <p:nvPr/>
        </p:nvSpPr>
        <p:spPr bwMode="auto">
          <a:xfrm>
            <a:off x="4800600" y="762000"/>
            <a:ext cx="415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en-US" altLang="en-US" sz="1200"/>
              <a:t>A,B</a:t>
            </a:r>
          </a:p>
        </p:txBody>
      </p:sp>
      <p:sp>
        <p:nvSpPr>
          <p:cNvPr id="22535" name="TextBox 6"/>
          <p:cNvSpPr txBox="1">
            <a:spLocks noChangeArrowheads="1"/>
          </p:cNvSpPr>
          <p:nvPr/>
        </p:nvSpPr>
        <p:spPr bwMode="auto">
          <a:xfrm>
            <a:off x="4800600" y="1628775"/>
            <a:ext cx="428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en-US" altLang="en-US" sz="1200"/>
              <a:t>C,D</a:t>
            </a:r>
          </a:p>
        </p:txBody>
      </p:sp>
      <p:sp>
        <p:nvSpPr>
          <p:cNvPr id="22536" name="TextBox 7"/>
          <p:cNvSpPr txBox="1">
            <a:spLocks noChangeArrowheads="1"/>
          </p:cNvSpPr>
          <p:nvPr/>
        </p:nvSpPr>
        <p:spPr bwMode="auto">
          <a:xfrm>
            <a:off x="4797425" y="2819400"/>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en-US" altLang="en-US" sz="1200"/>
              <a:t>J,K</a:t>
            </a:r>
          </a:p>
        </p:txBody>
      </p:sp>
      <p:cxnSp>
        <p:nvCxnSpPr>
          <p:cNvPr id="22537" name="Straight Arrow Connector 9"/>
          <p:cNvCxnSpPr>
            <a:cxnSpLocks noChangeShapeType="1"/>
          </p:cNvCxnSpPr>
          <p:nvPr/>
        </p:nvCxnSpPr>
        <p:spPr bwMode="auto">
          <a:xfrm>
            <a:off x="1219200" y="2133600"/>
            <a:ext cx="22860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2538" name="TextBox 10"/>
          <p:cNvSpPr txBox="1">
            <a:spLocks noChangeArrowheads="1"/>
          </p:cNvSpPr>
          <p:nvPr/>
        </p:nvSpPr>
        <p:spPr bwMode="auto">
          <a:xfrm>
            <a:off x="1295400" y="1752600"/>
            <a:ext cx="20859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en-US" altLang="en-US" sz="1600"/>
              <a:t>Jobs to be processed</a:t>
            </a:r>
          </a:p>
        </p:txBody>
      </p:sp>
      <p:cxnSp>
        <p:nvCxnSpPr>
          <p:cNvPr id="22539" name="Straight Arrow Connector 12"/>
          <p:cNvCxnSpPr>
            <a:cxnSpLocks noChangeShapeType="1"/>
          </p:cNvCxnSpPr>
          <p:nvPr/>
        </p:nvCxnSpPr>
        <p:spPr bwMode="auto">
          <a:xfrm>
            <a:off x="5638800" y="2133600"/>
            <a:ext cx="22860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2540" name="TextBox 13"/>
          <p:cNvSpPr txBox="1">
            <a:spLocks noChangeArrowheads="1"/>
          </p:cNvSpPr>
          <p:nvPr/>
        </p:nvSpPr>
        <p:spPr bwMode="auto">
          <a:xfrm>
            <a:off x="5791200" y="1828800"/>
            <a:ext cx="2346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en-US" altLang="en-US" sz="1600"/>
              <a:t>Completed jobs at rate?</a:t>
            </a:r>
          </a:p>
        </p:txBody>
      </p:sp>
      <p:sp>
        <p:nvSpPr>
          <p:cNvPr id="22541" name="Rectangle 14"/>
          <p:cNvSpPr>
            <a:spLocks noChangeArrowheads="1"/>
          </p:cNvSpPr>
          <p:nvPr/>
        </p:nvSpPr>
        <p:spPr bwMode="auto">
          <a:xfrm>
            <a:off x="4724400" y="4267200"/>
            <a:ext cx="533400" cy="457200"/>
          </a:xfrm>
          <a:prstGeom prst="rect">
            <a:avLst/>
          </a:prstGeom>
          <a:solidFill>
            <a:srgbClr val="00B050"/>
          </a:solidFill>
          <a:ln w="9525" algn="ctr">
            <a:solidFill>
              <a:schemeClr val="tx1"/>
            </a:solidFill>
            <a:round/>
            <a:headEnd/>
            <a:tailEnd/>
          </a:ln>
        </p:spPr>
        <p:txBody>
          <a:bodyPr wrap="none"/>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22542" name="TextBox 15"/>
          <p:cNvSpPr txBox="1">
            <a:spLocks noChangeArrowheads="1"/>
          </p:cNvSpPr>
          <p:nvPr/>
        </p:nvSpPr>
        <p:spPr bwMode="auto">
          <a:xfrm>
            <a:off x="3733800" y="3962400"/>
            <a:ext cx="2422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en-US" altLang="en-US" sz="1400"/>
              <a:t>New Machine – All job types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Example 2</a:t>
            </a:r>
          </a:p>
        </p:txBody>
      </p:sp>
      <p:sp>
        <p:nvSpPr>
          <p:cNvPr id="24579" name="Content Placeholder 2" descr="Rectangle: Click to edit Master text styles&#10;Second level&#10;Third level&#10;Fourth level&#10;Fifth level"/>
          <p:cNvSpPr>
            <a:spLocks noGrp="1"/>
          </p:cNvSpPr>
          <p:nvPr>
            <p:ph idx="1"/>
          </p:nvPr>
        </p:nvSpPr>
        <p:spPr>
          <a:xfrm>
            <a:off x="790575" y="1643063"/>
            <a:ext cx="7772400" cy="4114800"/>
          </a:xfrm>
        </p:spPr>
        <p:txBody>
          <a:bodyPr/>
          <a:lstStyle/>
          <a:p>
            <a:pPr>
              <a:defRPr/>
            </a:pPr>
            <a:r>
              <a:rPr lang="en-US" dirty="0" smtClean="0"/>
              <a:t>Applying engineering economic analysis to evaluate the NPV of two alternatives for fork lift purchases.</a:t>
            </a:r>
          </a:p>
          <a:p>
            <a:pPr>
              <a:defRPr/>
            </a:pPr>
            <a:r>
              <a:rPr lang="en-US" dirty="0" smtClean="0"/>
              <a:t>In addition to NPV, evaluate each alternative with respect to cost risk/uncertainty.</a:t>
            </a:r>
          </a:p>
          <a:p>
            <a:pPr lvl="1">
              <a:defRPr/>
            </a:pPr>
            <a:r>
              <a:rPr lang="en-US" dirty="0" smtClean="0"/>
              <a:t>There is uncertainty in many of the parameters used in these calculations.</a:t>
            </a:r>
          </a:p>
          <a:p>
            <a:pPr marL="457200" lvl="1" indent="0">
              <a:buFont typeface="Wingdings" pitchFamily="2" charset="2"/>
              <a:buNone/>
              <a:defRPr/>
            </a:pP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Example 2</a:t>
            </a:r>
          </a:p>
        </p:txBody>
      </p:sp>
      <p:sp>
        <p:nvSpPr>
          <p:cNvPr id="24579" name="Content Placeholder 2" descr="Rectangle: Click to edit Master text styles&#10;Second level&#10;Third level&#10;Fourth level&#10;Fifth level"/>
          <p:cNvSpPr>
            <a:spLocks noGrp="1"/>
          </p:cNvSpPr>
          <p:nvPr>
            <p:ph idx="1"/>
          </p:nvPr>
        </p:nvSpPr>
        <p:spPr>
          <a:xfrm>
            <a:off x="790575" y="1643063"/>
            <a:ext cx="7772400" cy="4114800"/>
          </a:xfrm>
        </p:spPr>
        <p:txBody>
          <a:bodyPr/>
          <a:lstStyle/>
          <a:p>
            <a:pPr>
              <a:defRPr/>
            </a:pPr>
            <a:r>
              <a:rPr lang="en-US" dirty="0" smtClean="0"/>
              <a:t>Known parameters</a:t>
            </a:r>
          </a:p>
          <a:p>
            <a:pPr lvl="1">
              <a:defRPr/>
            </a:pPr>
            <a:r>
              <a:rPr lang="en-US" dirty="0" smtClean="0"/>
              <a:t>Initial costs</a:t>
            </a:r>
          </a:p>
          <a:p>
            <a:pPr lvl="1">
              <a:defRPr/>
            </a:pPr>
            <a:r>
              <a:rPr lang="en-US" dirty="0" smtClean="0"/>
              <a:t>Approximate fuel costs (e.g., gas vs. electric) in the near future.</a:t>
            </a:r>
          </a:p>
          <a:p>
            <a:pPr>
              <a:defRPr/>
            </a:pPr>
            <a:r>
              <a:rPr lang="en-US" dirty="0" smtClean="0"/>
              <a:t>Unknown parameters</a:t>
            </a:r>
          </a:p>
          <a:p>
            <a:pPr lvl="1">
              <a:defRPr/>
            </a:pPr>
            <a:r>
              <a:rPr lang="en-US" dirty="0" smtClean="0"/>
              <a:t>Breakdown/maintenance costs</a:t>
            </a:r>
          </a:p>
          <a:p>
            <a:pPr lvl="1">
              <a:defRPr/>
            </a:pPr>
            <a:r>
              <a:rPr lang="en-US" dirty="0" smtClean="0"/>
              <a:t>Salvage/resale value</a:t>
            </a:r>
          </a:p>
          <a:p>
            <a:pPr lvl="1">
              <a:defRPr/>
            </a:pPr>
            <a:r>
              <a:rPr lang="en-US" dirty="0" smtClean="0"/>
              <a:t>Future fuel costs</a:t>
            </a:r>
            <a:endParaRPr lang="en-US" dirty="0"/>
          </a:p>
        </p:txBody>
      </p:sp>
    </p:spTree>
    <p:extLst>
      <p:ext uri="{BB962C8B-B14F-4D97-AF65-F5344CB8AC3E}">
        <p14:creationId xmlns:p14="http://schemas.microsoft.com/office/powerpoint/2010/main" val="165130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Example</a:t>
            </a:r>
          </a:p>
        </p:txBody>
      </p:sp>
      <p:sp>
        <p:nvSpPr>
          <p:cNvPr id="2457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How do you proceed?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Approaches</a:t>
            </a:r>
          </a:p>
        </p:txBody>
      </p:sp>
      <p:sp>
        <p:nvSpPr>
          <p:cNvPr id="25603" name="Rectangle 3" descr="Rectangle: Click to edit Master text styles&#10;Second level&#10;Third level&#10;Fourth level&#10;Fifth level"/>
          <p:cNvSpPr>
            <a:spLocks noGrp="1" noChangeArrowheads="1"/>
          </p:cNvSpPr>
          <p:nvPr>
            <p:ph type="body" idx="1"/>
          </p:nvPr>
        </p:nvSpPr>
        <p:spPr>
          <a:xfrm>
            <a:off x="838200" y="1600200"/>
            <a:ext cx="7772400" cy="4114800"/>
          </a:xfrm>
        </p:spPr>
        <p:txBody>
          <a:bodyPr/>
          <a:lstStyle/>
          <a:p>
            <a:pPr eaLnBrk="1" hangingPunct="1">
              <a:lnSpc>
                <a:spcPct val="80000"/>
              </a:lnSpc>
            </a:pPr>
            <a:r>
              <a:rPr lang="en-US" altLang="en-US" sz="2800" dirty="0" smtClean="0"/>
              <a:t>Experience/Intuition</a:t>
            </a:r>
          </a:p>
          <a:p>
            <a:pPr lvl="1" eaLnBrk="1" hangingPunct="1">
              <a:lnSpc>
                <a:spcPct val="80000"/>
              </a:lnSpc>
            </a:pPr>
            <a:r>
              <a:rPr lang="en-US" altLang="en-US" sz="2400" dirty="0" smtClean="0"/>
              <a:t>Often effective but limited in very complex situation</a:t>
            </a:r>
            <a:r>
              <a:rPr lang="en-US" altLang="en-US" dirty="0" smtClean="0"/>
              <a:t>s</a:t>
            </a:r>
          </a:p>
          <a:p>
            <a:pPr eaLnBrk="1" hangingPunct="1">
              <a:lnSpc>
                <a:spcPct val="80000"/>
              </a:lnSpc>
            </a:pPr>
            <a:r>
              <a:rPr lang="en-US" altLang="en-US" sz="2800" dirty="0" smtClean="0"/>
              <a:t>Analytical models – Mathematical equations</a:t>
            </a:r>
          </a:p>
          <a:p>
            <a:pPr lvl="1" eaLnBrk="1" hangingPunct="1">
              <a:lnSpc>
                <a:spcPct val="80000"/>
              </a:lnSpc>
            </a:pPr>
            <a:r>
              <a:rPr lang="en-US" altLang="en-US" sz="2400" dirty="0" smtClean="0"/>
              <a:t>Usually preferred if available</a:t>
            </a:r>
          </a:p>
          <a:p>
            <a:pPr lvl="1" eaLnBrk="1" hangingPunct="1">
              <a:lnSpc>
                <a:spcPct val="80000"/>
              </a:lnSpc>
            </a:pPr>
            <a:r>
              <a:rPr lang="en-US" altLang="en-US" sz="2400" dirty="0" smtClean="0"/>
              <a:t>Usually very fast – many types of “what if”</a:t>
            </a:r>
          </a:p>
          <a:p>
            <a:pPr lvl="1" eaLnBrk="1" hangingPunct="1">
              <a:lnSpc>
                <a:spcPct val="80000"/>
              </a:lnSpc>
            </a:pPr>
            <a:r>
              <a:rPr lang="en-US" altLang="en-US" sz="2400" dirty="0" smtClean="0"/>
              <a:t>Provide insight into key parameters</a:t>
            </a:r>
          </a:p>
          <a:p>
            <a:pPr lvl="1" eaLnBrk="1" hangingPunct="1">
              <a:lnSpc>
                <a:spcPct val="80000"/>
              </a:lnSpc>
            </a:pPr>
            <a:r>
              <a:rPr lang="en-US" altLang="en-US" sz="2400" dirty="0" smtClean="0"/>
              <a:t>Limited availability/accessibility</a:t>
            </a:r>
          </a:p>
          <a:p>
            <a:pPr eaLnBrk="1" hangingPunct="1">
              <a:lnSpc>
                <a:spcPct val="80000"/>
              </a:lnSpc>
            </a:pPr>
            <a:r>
              <a:rPr lang="en-US" altLang="en-US" sz="2800" i="1" u="sng" dirty="0" smtClean="0"/>
              <a:t>Computer simulations</a:t>
            </a:r>
          </a:p>
          <a:p>
            <a:pPr lvl="1" eaLnBrk="1" hangingPunct="1">
              <a:lnSpc>
                <a:spcPct val="80000"/>
              </a:lnSpc>
            </a:pPr>
            <a:r>
              <a:rPr lang="en-US" altLang="en-US" sz="2400" dirty="0" smtClean="0"/>
              <a:t>Applicable to the most complex situations given enough time</a:t>
            </a:r>
          </a:p>
          <a:p>
            <a:pPr eaLnBrk="1" hangingPunct="1">
              <a:lnSpc>
                <a:spcPct val="80000"/>
              </a:lnSpc>
              <a:buFont typeface="Wingdings" pitchFamily="2" charset="2"/>
              <a:buNone/>
            </a:pPr>
            <a:endParaRPr lang="en-US" alt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z="3600" dirty="0" smtClean="0"/>
              <a:t>Simulation Questions</a:t>
            </a:r>
          </a:p>
        </p:txBody>
      </p:sp>
      <p:sp>
        <p:nvSpPr>
          <p:cNvPr id="26627" name="Content Placeholder 2" descr="Rectangle: Click to edit Master text styles&#10;Second level&#10;Third level&#10;Fourth level&#10;Fifth level"/>
          <p:cNvSpPr>
            <a:spLocks noGrp="1"/>
          </p:cNvSpPr>
          <p:nvPr>
            <p:ph idx="1"/>
          </p:nvPr>
        </p:nvSpPr>
        <p:spPr>
          <a:xfrm>
            <a:off x="762000" y="1676400"/>
            <a:ext cx="7772400" cy="4114800"/>
          </a:xfrm>
        </p:spPr>
        <p:txBody>
          <a:bodyPr/>
          <a:lstStyle/>
          <a:p>
            <a:r>
              <a:rPr lang="en-US" altLang="en-US" sz="2400" smtClean="0"/>
              <a:t>How do you simulate these systems?</a:t>
            </a:r>
          </a:p>
          <a:p>
            <a:pPr lvl="1"/>
            <a:r>
              <a:rPr lang="en-US" altLang="en-US" sz="2000" smtClean="0"/>
              <a:t>What software choices?</a:t>
            </a:r>
          </a:p>
          <a:p>
            <a:pPr lvl="1"/>
            <a:r>
              <a:rPr lang="en-US" altLang="en-US" sz="2000" smtClean="0"/>
              <a:t>How are system dynamics represented/simulated?</a:t>
            </a:r>
          </a:p>
          <a:p>
            <a:r>
              <a:rPr lang="en-US" altLang="en-US" sz="2400" smtClean="0"/>
              <a:t>How do you represent randomness in the system?</a:t>
            </a:r>
          </a:p>
          <a:p>
            <a:r>
              <a:rPr lang="en-US" altLang="en-US" sz="2400" smtClean="0"/>
              <a:t>What is the form of the answer?</a:t>
            </a:r>
          </a:p>
          <a:p>
            <a:pPr lvl="1"/>
            <a:r>
              <a:rPr lang="en-US" altLang="en-US" sz="2000" smtClean="0"/>
              <a:t>How do you interpret simulation results?</a:t>
            </a:r>
          </a:p>
          <a:p>
            <a:r>
              <a:rPr lang="en-US" altLang="en-US" sz="2400" smtClean="0"/>
              <a:t>What data needs to be collected?</a:t>
            </a:r>
          </a:p>
          <a:p>
            <a:pPr lvl="1"/>
            <a:r>
              <a:rPr lang="en-US" altLang="en-US" sz="2000" smtClean="0"/>
              <a:t>How is the data processed?</a:t>
            </a:r>
          </a:p>
          <a:p>
            <a:r>
              <a:rPr lang="en-US" altLang="en-US" sz="240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Simulation</a:t>
            </a:r>
          </a:p>
        </p:txBody>
      </p:sp>
      <p:sp>
        <p:nvSpPr>
          <p:cNvPr id="2765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Dictionary definition – “to look or act like”</a:t>
            </a:r>
          </a:p>
          <a:p>
            <a:pPr eaLnBrk="1" hangingPunct="1"/>
            <a:r>
              <a:rPr lang="en-US" altLang="en-US" smtClean="0"/>
              <a:t>Almost everything done in engineering is simulation</a:t>
            </a:r>
          </a:p>
          <a:p>
            <a:pPr eaLnBrk="1" hangingPunct="1"/>
            <a:r>
              <a:rPr lang="en-US" altLang="en-US" smtClean="0"/>
              <a:t>Engineers build models to predict and understand the performance of all types of things, systems, and processes</a:t>
            </a:r>
          </a:p>
          <a:p>
            <a:pPr eaLnBrk="1" hangingPunct="1"/>
            <a:endParaRPr lang="en-US"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Examples</a:t>
            </a:r>
          </a:p>
        </p:txBody>
      </p:sp>
      <p:sp>
        <p:nvSpPr>
          <p:cNvPr id="28675"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altLang="en-US" sz="2800" smtClean="0"/>
              <a:t>Equations predicting what happens in physical systems – thermodynamics, statics, …</a:t>
            </a:r>
          </a:p>
          <a:p>
            <a:pPr eaLnBrk="1" hangingPunct="1">
              <a:lnSpc>
                <a:spcPct val="90000"/>
              </a:lnSpc>
            </a:pPr>
            <a:r>
              <a:rPr lang="en-US" altLang="en-US" sz="2800" smtClean="0"/>
              <a:t>Physical prototypes of products for development, test and validation</a:t>
            </a:r>
          </a:p>
          <a:p>
            <a:pPr eaLnBrk="1" hangingPunct="1">
              <a:lnSpc>
                <a:spcPct val="90000"/>
              </a:lnSpc>
            </a:pPr>
            <a:r>
              <a:rPr lang="en-US" altLang="en-US" sz="2800" smtClean="0"/>
              <a:t>Final product testing</a:t>
            </a:r>
          </a:p>
          <a:p>
            <a:pPr eaLnBrk="1" hangingPunct="1">
              <a:lnSpc>
                <a:spcPct val="90000"/>
              </a:lnSpc>
            </a:pPr>
            <a:r>
              <a:rPr lang="en-US" altLang="en-US" sz="2800" smtClean="0"/>
              <a:t>Process validation – Soft tooling</a:t>
            </a:r>
          </a:p>
          <a:p>
            <a:pPr eaLnBrk="1" hangingPunct="1">
              <a:lnSpc>
                <a:spcPct val="90000"/>
              </a:lnSpc>
            </a:pPr>
            <a:r>
              <a:rPr lang="en-US" altLang="en-US" sz="2800" smtClean="0"/>
              <a:t>Flight simulators</a:t>
            </a:r>
          </a:p>
          <a:p>
            <a:pPr eaLnBrk="1" hangingPunct="1">
              <a:lnSpc>
                <a:spcPct val="90000"/>
              </a:lnSpc>
            </a:pPr>
            <a:r>
              <a:rPr lang="en-US" altLang="en-US" sz="2800" smtClean="0"/>
              <a:t>Arcade games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pPr eaLnBrk="1" hangingPunct="1"/>
            <a:r>
              <a:rPr lang="en-US" altLang="en-US" smtClean="0"/>
              <a:t>Office Hours</a:t>
            </a:r>
          </a:p>
        </p:txBody>
      </p:sp>
      <p:sp>
        <p:nvSpPr>
          <p:cNvPr id="5123" name="Rectangle 1027"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z="2800" dirty="0" smtClean="0"/>
              <a:t>Mondays/Wednesdays 3-4:30PM </a:t>
            </a:r>
          </a:p>
          <a:p>
            <a:pPr eaLnBrk="1" hangingPunct="1"/>
            <a:r>
              <a:rPr lang="en-US" altLang="en-US" sz="2800" dirty="0" smtClean="0"/>
              <a:t>By appointment</a:t>
            </a:r>
          </a:p>
          <a:p>
            <a:pPr eaLnBrk="1" hangingPunct="1"/>
            <a:r>
              <a:rPr lang="en-US" altLang="en-US" sz="2800" dirty="0" smtClean="0"/>
              <a:t>Office 424 Rogers</a:t>
            </a:r>
          </a:p>
          <a:p>
            <a:pPr eaLnBrk="1" hangingPunct="1"/>
            <a:r>
              <a:rPr lang="en-US" altLang="en-US" sz="2800" dirty="0" smtClean="0"/>
              <a:t>E-mail: No HW/technical questions! </a:t>
            </a:r>
          </a:p>
          <a:p>
            <a:pPr eaLnBrk="1" hangingPunct="1"/>
            <a:r>
              <a:rPr lang="en-US" altLang="en-US" sz="2800" dirty="0" smtClean="0"/>
              <a:t>TA: Faisal Alfayez, Zahra </a:t>
            </a:r>
            <a:r>
              <a:rPr lang="en-US" altLang="en-US" sz="2800" dirty="0" err="1" smtClean="0"/>
              <a:t>Mohktari</a:t>
            </a:r>
            <a:endParaRPr lang="en-US" altLang="en-US" sz="2800" dirty="0" smtClean="0"/>
          </a:p>
          <a:p>
            <a:r>
              <a:rPr lang="en-US" altLang="en-US" dirty="0" smtClean="0"/>
              <a:t>Office hours </a:t>
            </a:r>
            <a:r>
              <a:rPr lang="en-US" altLang="en-US" smtClean="0"/>
              <a:t>- </a:t>
            </a:r>
            <a:r>
              <a:rPr lang="en-US" sz="2800" smtClean="0"/>
              <a:t>Tu</a:t>
            </a:r>
            <a:r>
              <a:rPr lang="en-US" sz="2800" dirty="0" smtClean="0"/>
              <a:t> 11:00-12:30PM</a:t>
            </a:r>
            <a:endParaRPr lang="en-US" sz="2800" dirty="0"/>
          </a:p>
          <a:p>
            <a:pPr lvl="1" eaLnBrk="1" hangingPunct="1"/>
            <a:endParaRPr lang="en-US" altLang="en-US" dirty="0" smtClean="0"/>
          </a:p>
          <a:p>
            <a:pPr eaLnBrk="1" hangingPunct="1"/>
            <a:endParaRPr lang="en-US" altLang="en-US" sz="2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z="3600" smtClean="0"/>
              <a:t>Types of Systems IEs Simulate</a:t>
            </a:r>
          </a:p>
        </p:txBody>
      </p:sp>
      <p:sp>
        <p:nvSpPr>
          <p:cNvPr id="30723" name="Rectangle 3" descr="Rectangle: Click to edit Master text styles&#10;Second level&#10;Third level&#10;Fourth level&#10;Fifth level"/>
          <p:cNvSpPr>
            <a:spLocks noGrp="1" noChangeArrowheads="1"/>
          </p:cNvSpPr>
          <p:nvPr>
            <p:ph type="body" idx="1"/>
          </p:nvPr>
        </p:nvSpPr>
        <p:spPr>
          <a:xfrm>
            <a:off x="762000" y="1600200"/>
            <a:ext cx="7772400" cy="4114800"/>
          </a:xfrm>
        </p:spPr>
        <p:txBody>
          <a:bodyPr/>
          <a:lstStyle/>
          <a:p>
            <a:pPr eaLnBrk="1" hangingPunct="1">
              <a:lnSpc>
                <a:spcPct val="90000"/>
              </a:lnSpc>
            </a:pPr>
            <a:r>
              <a:rPr lang="en-US" altLang="en-US" sz="2800" smtClean="0"/>
              <a:t>They are big and costly</a:t>
            </a:r>
          </a:p>
          <a:p>
            <a:pPr eaLnBrk="1" hangingPunct="1">
              <a:lnSpc>
                <a:spcPct val="90000"/>
              </a:lnSpc>
            </a:pPr>
            <a:r>
              <a:rPr lang="en-US" altLang="en-US" sz="2800" smtClean="0"/>
              <a:t>Involve people</a:t>
            </a:r>
          </a:p>
          <a:p>
            <a:pPr eaLnBrk="1" hangingPunct="1">
              <a:lnSpc>
                <a:spcPct val="90000"/>
              </a:lnSpc>
            </a:pPr>
            <a:r>
              <a:rPr lang="en-US" altLang="en-US" sz="2800" smtClean="0"/>
              <a:t>Random events/values occur over time</a:t>
            </a:r>
          </a:p>
          <a:p>
            <a:pPr eaLnBrk="1" hangingPunct="1">
              <a:lnSpc>
                <a:spcPct val="90000"/>
              </a:lnSpc>
            </a:pPr>
            <a:r>
              <a:rPr lang="en-US" altLang="en-US" sz="2800" smtClean="0"/>
              <a:t>The systems are too big to build physical prototypes</a:t>
            </a:r>
          </a:p>
          <a:p>
            <a:pPr eaLnBrk="1" hangingPunct="1">
              <a:lnSpc>
                <a:spcPct val="90000"/>
              </a:lnSpc>
            </a:pPr>
            <a:r>
              <a:rPr lang="en-US" altLang="en-US" sz="2800" smtClean="0"/>
              <a:t>A calculation may involve the combination of multiple random components</a:t>
            </a:r>
          </a:p>
          <a:p>
            <a:pPr eaLnBrk="1" hangingPunct="1">
              <a:lnSpc>
                <a:spcPct val="90000"/>
              </a:lnSpc>
            </a:pPr>
            <a:r>
              <a:rPr lang="en-US" altLang="en-US" sz="2800" smtClean="0"/>
              <a:t>The systems may not exist</a:t>
            </a:r>
          </a:p>
          <a:p>
            <a:pPr eaLnBrk="1" hangingPunct="1">
              <a:lnSpc>
                <a:spcPct val="90000"/>
              </a:lnSpc>
              <a:buFont typeface="Wingdings" pitchFamily="2" charset="2"/>
              <a:buNone/>
            </a:pPr>
            <a:endParaRPr lang="en-US" altLang="en-US" sz="28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z="3600" dirty="0" smtClean="0"/>
              <a:t>Systems IEs Simulate - Examples</a:t>
            </a:r>
          </a:p>
        </p:txBody>
      </p:sp>
      <p:sp>
        <p:nvSpPr>
          <p:cNvPr id="29699" name="Rectangle 3" descr="Rectangle: Click to edit Master text styles&#10;Second level&#10;Third level&#10;Fourth level&#10;Fifth level"/>
          <p:cNvSpPr>
            <a:spLocks noGrp="1" noChangeArrowheads="1"/>
          </p:cNvSpPr>
          <p:nvPr>
            <p:ph type="body" idx="1"/>
          </p:nvPr>
        </p:nvSpPr>
        <p:spPr>
          <a:xfrm>
            <a:off x="609600" y="1600200"/>
            <a:ext cx="7772400" cy="4114800"/>
          </a:xfrm>
        </p:spPr>
        <p:txBody>
          <a:bodyPr/>
          <a:lstStyle/>
          <a:p>
            <a:pPr eaLnBrk="1" hangingPunct="1">
              <a:lnSpc>
                <a:spcPct val="90000"/>
              </a:lnSpc>
            </a:pPr>
            <a:r>
              <a:rPr lang="en-US" altLang="en-US" sz="2400" smtClean="0"/>
              <a:t>Production line performance</a:t>
            </a:r>
          </a:p>
          <a:p>
            <a:pPr eaLnBrk="1" hangingPunct="1">
              <a:lnSpc>
                <a:spcPct val="90000"/>
              </a:lnSpc>
            </a:pPr>
            <a:r>
              <a:rPr lang="en-US" altLang="en-US" sz="2400" smtClean="0"/>
              <a:t>Call centers performance</a:t>
            </a:r>
          </a:p>
          <a:p>
            <a:pPr eaLnBrk="1" hangingPunct="1">
              <a:lnSpc>
                <a:spcPct val="90000"/>
              </a:lnSpc>
            </a:pPr>
            <a:r>
              <a:rPr lang="en-US" altLang="en-US" sz="2400" smtClean="0"/>
              <a:t>Plant floor layout – material movement</a:t>
            </a:r>
          </a:p>
          <a:p>
            <a:pPr eaLnBrk="1" hangingPunct="1">
              <a:lnSpc>
                <a:spcPct val="90000"/>
              </a:lnSpc>
            </a:pPr>
            <a:r>
              <a:rPr lang="en-US" altLang="en-US" sz="2400" smtClean="0"/>
              <a:t>Scheduling of resources</a:t>
            </a:r>
          </a:p>
          <a:p>
            <a:pPr eaLnBrk="1" hangingPunct="1">
              <a:lnSpc>
                <a:spcPct val="90000"/>
              </a:lnSpc>
            </a:pPr>
            <a:r>
              <a:rPr lang="en-US" altLang="en-US" sz="2400" smtClean="0"/>
              <a:t>Network performance</a:t>
            </a:r>
          </a:p>
          <a:p>
            <a:pPr eaLnBrk="1" hangingPunct="1">
              <a:lnSpc>
                <a:spcPct val="90000"/>
              </a:lnSpc>
            </a:pPr>
            <a:r>
              <a:rPr lang="en-US" altLang="en-US" sz="2400" smtClean="0"/>
              <a:t>Inventory control/ordering points</a:t>
            </a:r>
          </a:p>
          <a:p>
            <a:pPr eaLnBrk="1" hangingPunct="1">
              <a:lnSpc>
                <a:spcPct val="90000"/>
              </a:lnSpc>
            </a:pPr>
            <a:r>
              <a:rPr lang="en-US" altLang="en-US" sz="2400" smtClean="0"/>
              <a:t>Distribution and routing</a:t>
            </a:r>
          </a:p>
          <a:p>
            <a:pPr eaLnBrk="1" hangingPunct="1">
              <a:lnSpc>
                <a:spcPct val="90000"/>
              </a:lnSpc>
            </a:pPr>
            <a:r>
              <a:rPr lang="en-US" altLang="en-US" sz="2400" smtClean="0"/>
              <a:t>Engineering economic calculations incorporating randomness</a:t>
            </a:r>
          </a:p>
          <a:p>
            <a:pPr eaLnBrk="1" hangingPunct="1">
              <a:lnSpc>
                <a:spcPct val="90000"/>
              </a:lnSpc>
            </a:pPr>
            <a:r>
              <a:rPr lang="en-US" altLang="en-US" sz="2400" smtClean="0"/>
              <a:t>…</a:t>
            </a:r>
          </a:p>
          <a:p>
            <a:pPr eaLnBrk="1" hangingPunct="1">
              <a:lnSpc>
                <a:spcPct val="90000"/>
              </a:lnSpc>
            </a:pPr>
            <a:endParaRPr lang="en-US" altLang="en-US" sz="2400" smtClean="0"/>
          </a:p>
          <a:p>
            <a:pPr eaLnBrk="1" hangingPunct="1">
              <a:lnSpc>
                <a:spcPct val="90000"/>
              </a:lnSpc>
            </a:pPr>
            <a:endParaRPr lang="en-US" altLang="en-US" sz="24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z="3400" dirty="0" smtClean="0"/>
              <a:t>Characteristics of Systems IEs Simulate </a:t>
            </a:r>
          </a:p>
        </p:txBody>
      </p:sp>
      <p:sp>
        <p:nvSpPr>
          <p:cNvPr id="31747" name="Rectangle 3" descr="Rectangle: Click to edit Master text styles&#10;Second level&#10;Third level&#10;Fourth level&#10;Fifth level"/>
          <p:cNvSpPr>
            <a:spLocks noGrp="1" noChangeArrowheads="1"/>
          </p:cNvSpPr>
          <p:nvPr>
            <p:ph type="body" idx="1"/>
          </p:nvPr>
        </p:nvSpPr>
        <p:spPr>
          <a:xfrm>
            <a:off x="838200" y="1600200"/>
            <a:ext cx="7772400" cy="4114800"/>
          </a:xfrm>
        </p:spPr>
        <p:txBody>
          <a:bodyPr/>
          <a:lstStyle/>
          <a:p>
            <a:pPr eaLnBrk="1" hangingPunct="1">
              <a:lnSpc>
                <a:spcPct val="80000"/>
              </a:lnSpc>
            </a:pPr>
            <a:r>
              <a:rPr lang="en-US" altLang="en-US" sz="2800" dirty="0" smtClean="0"/>
              <a:t>System operation is often dictated by man-made rules, or the focus is on establishing efficient rules</a:t>
            </a:r>
          </a:p>
          <a:p>
            <a:pPr eaLnBrk="1" hangingPunct="1">
              <a:lnSpc>
                <a:spcPct val="80000"/>
              </a:lnSpc>
            </a:pPr>
            <a:r>
              <a:rPr lang="en-US" altLang="en-US" sz="2800" dirty="0" smtClean="0"/>
              <a:t>Examples</a:t>
            </a:r>
          </a:p>
          <a:p>
            <a:pPr lvl="2" eaLnBrk="1" hangingPunct="1">
              <a:lnSpc>
                <a:spcPct val="80000"/>
              </a:lnSpc>
            </a:pPr>
            <a:r>
              <a:rPr lang="en-US" altLang="en-US" dirty="0" smtClean="0"/>
              <a:t>Staffing for a desired level of customer performance.</a:t>
            </a:r>
          </a:p>
          <a:p>
            <a:pPr lvl="2" eaLnBrk="1" hangingPunct="1">
              <a:lnSpc>
                <a:spcPct val="80000"/>
              </a:lnSpc>
            </a:pPr>
            <a:r>
              <a:rPr lang="en-US" altLang="en-US" dirty="0" smtClean="0"/>
              <a:t>Sizing/allocation of storage areas.</a:t>
            </a:r>
          </a:p>
          <a:p>
            <a:pPr lvl="2" eaLnBrk="1" hangingPunct="1">
              <a:lnSpc>
                <a:spcPct val="80000"/>
              </a:lnSpc>
            </a:pPr>
            <a:r>
              <a:rPr lang="en-US" altLang="en-US" dirty="0" smtClean="0"/>
              <a:t>The number of machines to use at a workstation.</a:t>
            </a:r>
          </a:p>
          <a:p>
            <a:pPr lvl="2" eaLnBrk="1" hangingPunct="1">
              <a:lnSpc>
                <a:spcPct val="80000"/>
              </a:lnSpc>
            </a:pPr>
            <a:r>
              <a:rPr lang="en-US" altLang="en-US" dirty="0" smtClean="0"/>
              <a:t>The scheduling of work.</a:t>
            </a:r>
          </a:p>
          <a:p>
            <a:pPr lvl="2" eaLnBrk="1" hangingPunct="1">
              <a:lnSpc>
                <a:spcPct val="80000"/>
              </a:lnSpc>
            </a:pPr>
            <a:r>
              <a:rPr lang="en-US" altLang="en-US" dirty="0" smtClean="0"/>
              <a:t>Etc.</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IE Computer Simulations</a:t>
            </a:r>
          </a:p>
        </p:txBody>
      </p:sp>
      <p:sp>
        <p:nvSpPr>
          <p:cNvPr id="32771" name="Content Placeholder 2" descr="Rectangle: Click to edit Master text styles&#10;Second level&#10;Third level&#10;Fourth level&#10;Fifth level"/>
          <p:cNvSpPr>
            <a:spLocks noGrp="1"/>
          </p:cNvSpPr>
          <p:nvPr>
            <p:ph idx="1"/>
          </p:nvPr>
        </p:nvSpPr>
        <p:spPr>
          <a:xfrm>
            <a:off x="762000" y="1600200"/>
            <a:ext cx="7772400" cy="4114800"/>
          </a:xfrm>
        </p:spPr>
        <p:txBody>
          <a:bodyPr/>
          <a:lstStyle/>
          <a:p>
            <a:pPr eaLnBrk="1" hangingPunct="1"/>
            <a:r>
              <a:rPr lang="en-US" altLang="en-US" sz="2800" smtClean="0"/>
              <a:t>In practice, simulation refers to the process of designing and creating computerized models of a system and doing numerical computer-based experiments. </a:t>
            </a:r>
          </a:p>
          <a:p>
            <a:pPr eaLnBrk="1" hangingPunct="1"/>
            <a:r>
              <a:rPr lang="en-US" altLang="en-US" sz="2800" smtClean="0"/>
              <a:t>Real power </a:t>
            </a:r>
            <a:r>
              <a:rPr lang="en-US" altLang="en-US" sz="2800" b="1" smtClean="0">
                <a:latin typeface="Times New Roman" pitchFamily="18" charset="0"/>
              </a:rPr>
              <a:t>- </a:t>
            </a:r>
            <a:r>
              <a:rPr lang="en-US" altLang="en-US" sz="2800" smtClean="0"/>
              <a:t>application to complex systems.</a:t>
            </a:r>
          </a:p>
          <a:p>
            <a:pPr eaLnBrk="1" hangingPunct="1"/>
            <a:r>
              <a:rPr lang="en-US" altLang="en-US" sz="2800" smtClean="0"/>
              <a:t>Industry acceptance.</a:t>
            </a:r>
          </a:p>
          <a:p>
            <a:endParaRPr lang="en-US" altLang="en-US" sz="28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Objectives of IE Analysis </a:t>
            </a:r>
          </a:p>
        </p:txBody>
      </p:sp>
      <p:sp>
        <p:nvSpPr>
          <p:cNvPr id="33795" name="Content Placeholder 2" descr="Rectangle: Click to edit Master text styles&#10;Second level&#10;Third level&#10;Fourth level&#10;Fifth level"/>
          <p:cNvSpPr>
            <a:spLocks noGrp="1"/>
          </p:cNvSpPr>
          <p:nvPr>
            <p:ph idx="1"/>
          </p:nvPr>
        </p:nvSpPr>
        <p:spPr/>
        <p:txBody>
          <a:bodyPr/>
          <a:lstStyle/>
          <a:p>
            <a:pPr eaLnBrk="1" hangingPunct="1">
              <a:lnSpc>
                <a:spcPct val="80000"/>
              </a:lnSpc>
            </a:pPr>
            <a:r>
              <a:rPr lang="en-US" altLang="en-US" sz="2400" smtClean="0"/>
              <a:t>Estimate performance</a:t>
            </a:r>
          </a:p>
          <a:p>
            <a:pPr lvl="1" eaLnBrk="1" hangingPunct="1">
              <a:lnSpc>
                <a:spcPct val="80000"/>
              </a:lnSpc>
            </a:pPr>
            <a:r>
              <a:rPr lang="en-US" altLang="en-US" sz="2200" smtClean="0"/>
              <a:t>Throughput of a production line.</a:t>
            </a:r>
          </a:p>
          <a:p>
            <a:pPr lvl="1" eaLnBrk="1" hangingPunct="1">
              <a:lnSpc>
                <a:spcPct val="80000"/>
              </a:lnSpc>
            </a:pPr>
            <a:r>
              <a:rPr lang="en-US" altLang="en-US" sz="2200" smtClean="0"/>
              <a:t>Average wait time for customers.</a:t>
            </a:r>
          </a:p>
          <a:p>
            <a:pPr lvl="1" eaLnBrk="1" hangingPunct="1">
              <a:lnSpc>
                <a:spcPct val="80000"/>
              </a:lnSpc>
            </a:pPr>
            <a:r>
              <a:rPr lang="en-US" altLang="en-US" sz="2200" smtClean="0"/>
              <a:t>Minimum investment to achieve a target.</a:t>
            </a:r>
          </a:p>
          <a:p>
            <a:pPr lvl="1" eaLnBrk="1" hangingPunct="1">
              <a:lnSpc>
                <a:spcPct val="80000"/>
              </a:lnSpc>
            </a:pPr>
            <a:r>
              <a:rPr lang="en-US" altLang="en-US" sz="2200" smtClean="0"/>
              <a:t>Distribution of NPV values.</a:t>
            </a:r>
          </a:p>
          <a:p>
            <a:pPr lvl="1" eaLnBrk="1" hangingPunct="1">
              <a:lnSpc>
                <a:spcPct val="80000"/>
              </a:lnSpc>
            </a:pPr>
            <a:r>
              <a:rPr lang="en-US" altLang="en-US" sz="2200" smtClean="0"/>
              <a:t>…</a:t>
            </a:r>
          </a:p>
          <a:p>
            <a:pPr eaLnBrk="1" hangingPunct="1">
              <a:lnSpc>
                <a:spcPct val="80000"/>
              </a:lnSpc>
            </a:pPr>
            <a:r>
              <a:rPr lang="en-US" altLang="en-US" sz="2400" smtClean="0"/>
              <a:t>Evaluate designs </a:t>
            </a:r>
          </a:p>
          <a:p>
            <a:pPr lvl="1" eaLnBrk="1" hangingPunct="1">
              <a:lnSpc>
                <a:spcPct val="80000"/>
              </a:lnSpc>
            </a:pPr>
            <a:r>
              <a:rPr lang="en-US" altLang="en-US" sz="2200" smtClean="0"/>
              <a:t>Plant layouts</a:t>
            </a:r>
          </a:p>
          <a:p>
            <a:pPr lvl="1" eaLnBrk="1" hangingPunct="1">
              <a:lnSpc>
                <a:spcPct val="80000"/>
              </a:lnSpc>
            </a:pPr>
            <a:r>
              <a:rPr lang="en-US" altLang="en-US" sz="2200" smtClean="0"/>
              <a:t>Scheduling rules</a:t>
            </a:r>
          </a:p>
          <a:p>
            <a:pPr lvl="1" eaLnBrk="1" hangingPunct="1">
              <a:lnSpc>
                <a:spcPct val="80000"/>
              </a:lnSpc>
            </a:pPr>
            <a:r>
              <a:rPr lang="en-US" altLang="en-US" sz="2200" smtClean="0"/>
              <a:t>Production system configurations</a:t>
            </a:r>
          </a:p>
          <a:p>
            <a:pPr lvl="1" eaLnBrk="1" hangingPunct="1">
              <a:lnSpc>
                <a:spcPct val="80000"/>
              </a:lnSpc>
            </a:pPr>
            <a:r>
              <a:rPr lang="en-US" altLang="en-US" sz="2200" smtClean="0"/>
              <a:t>…</a:t>
            </a:r>
          </a:p>
          <a:p>
            <a:endParaRPr lang="en-US"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z="4000" smtClean="0"/>
              <a:t>IE Computer Simulations - Types</a:t>
            </a:r>
          </a:p>
        </p:txBody>
      </p:sp>
      <p:sp>
        <p:nvSpPr>
          <p:cNvPr id="3481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Deterministic/</a:t>
            </a:r>
            <a:r>
              <a:rPr lang="en-US" altLang="en-US" smtClean="0">
                <a:solidFill>
                  <a:srgbClr val="CA1502"/>
                </a:solidFill>
              </a:rPr>
              <a:t>Stochastic</a:t>
            </a:r>
          </a:p>
          <a:p>
            <a:pPr eaLnBrk="1" hangingPunct="1"/>
            <a:r>
              <a:rPr lang="en-US" altLang="en-US" smtClean="0">
                <a:solidFill>
                  <a:srgbClr val="CA1502"/>
                </a:solidFill>
              </a:rPr>
              <a:t>Discrete</a:t>
            </a:r>
            <a:r>
              <a:rPr lang="en-US" altLang="en-US" smtClean="0"/>
              <a:t>/Continuous state</a:t>
            </a:r>
          </a:p>
          <a:p>
            <a:pPr eaLnBrk="1" hangingPunct="1"/>
            <a:r>
              <a:rPr lang="en-US" altLang="en-US" smtClean="0">
                <a:solidFill>
                  <a:srgbClr val="CA1502"/>
                </a:solidFill>
              </a:rPr>
              <a:t>Static</a:t>
            </a:r>
            <a:r>
              <a:rPr lang="en-US" altLang="en-US" smtClean="0"/>
              <a:t>/</a:t>
            </a:r>
            <a:r>
              <a:rPr lang="en-US" altLang="en-US" smtClean="0">
                <a:solidFill>
                  <a:srgbClr val="CA1502"/>
                </a:solidFill>
              </a:rPr>
              <a:t>Dynamic</a:t>
            </a:r>
          </a:p>
          <a:p>
            <a:pPr eaLnBrk="1" hangingPunct="1"/>
            <a:r>
              <a:rPr lang="en-US" altLang="en-US" smtClean="0"/>
              <a:t>IE 415/515 will focus on Stochastic, Discrete, Static &amp; Dynamic simulations.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z="3600" smtClean="0"/>
              <a:t>Example</a:t>
            </a:r>
          </a:p>
        </p:txBody>
      </p:sp>
      <p:sp>
        <p:nvSpPr>
          <p:cNvPr id="3584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Expected value (average) of the max value from two rolls of a die</a:t>
            </a:r>
          </a:p>
          <a:p>
            <a:pPr lvl="1" eaLnBrk="1" hangingPunct="1"/>
            <a:r>
              <a:rPr lang="en-US" altLang="en-US" smtClean="0"/>
              <a:t>Approaches </a:t>
            </a:r>
          </a:p>
          <a:p>
            <a:pPr lvl="2" eaLnBrk="1" hangingPunct="1"/>
            <a:r>
              <a:rPr lang="en-US" altLang="en-US" smtClean="0"/>
              <a:t>Experience/intuition</a:t>
            </a:r>
          </a:p>
          <a:p>
            <a:pPr lvl="2" eaLnBrk="1" hangingPunct="1"/>
            <a:r>
              <a:rPr lang="en-US" altLang="en-US" smtClean="0"/>
              <a:t>Analytical</a:t>
            </a:r>
          </a:p>
          <a:p>
            <a:pPr lvl="2" eaLnBrk="1" hangingPunct="1"/>
            <a:r>
              <a:rPr lang="en-US" altLang="en-US" smtClean="0"/>
              <a:t>Simulation</a:t>
            </a:r>
          </a:p>
          <a:p>
            <a:pPr lvl="3" eaLnBrk="1" hangingPunct="1"/>
            <a:r>
              <a:rPr lang="en-US" altLang="en-US" smtClean="0"/>
              <a:t>Physical</a:t>
            </a:r>
          </a:p>
          <a:p>
            <a:pPr lvl="3" eaLnBrk="1" hangingPunct="1"/>
            <a:r>
              <a:rPr lang="en-US" altLang="en-US" smtClean="0"/>
              <a:t>Computer simulation</a:t>
            </a:r>
          </a:p>
          <a:p>
            <a:pPr eaLnBrk="1" hangingPunct="1">
              <a:buFont typeface="Wingdings" pitchFamily="2" charset="2"/>
              <a:buNone/>
            </a:pPr>
            <a:endParaRPr lang="en-US"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Example</a:t>
            </a:r>
          </a:p>
        </p:txBody>
      </p:sp>
      <p:sp>
        <p:nvSpPr>
          <p:cNvPr id="36867" name="Content Placeholder 2" descr="Rectangle: Click to edit Master text styles&#10;Second level&#10;Third level&#10;Fourth level&#10;Fifth level"/>
          <p:cNvSpPr>
            <a:spLocks noGrp="1"/>
          </p:cNvSpPr>
          <p:nvPr>
            <p:ph idx="1"/>
          </p:nvPr>
        </p:nvSpPr>
        <p:spPr/>
        <p:txBody>
          <a:bodyPr/>
          <a:lstStyle/>
          <a:p>
            <a:r>
              <a:rPr lang="en-US" altLang="en-US" smtClean="0"/>
              <a:t>Experience/Intuition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z="3600" smtClean="0"/>
              <a:t>Example – Analytical Model</a:t>
            </a:r>
          </a:p>
        </p:txBody>
      </p:sp>
      <p:sp>
        <p:nvSpPr>
          <p:cNvPr id="37891" name="Rectangle 3" descr="Rectangle: Click to edit Master text styles&#10;Second level&#10;Third level&#10;Fourth level&#10;Fifth level"/>
          <p:cNvSpPr>
            <a:spLocks noGrp="1" noChangeArrowheads="1"/>
          </p:cNvSpPr>
          <p:nvPr>
            <p:ph type="body" idx="1"/>
          </p:nvPr>
        </p:nvSpPr>
        <p:spPr>
          <a:xfrm>
            <a:off x="838200" y="1524000"/>
            <a:ext cx="7772400" cy="4114800"/>
          </a:xfrm>
        </p:spPr>
        <p:txBody>
          <a:bodyPr/>
          <a:lstStyle/>
          <a:p>
            <a:pPr eaLnBrk="1" hangingPunct="1"/>
            <a:r>
              <a:rPr lang="en-US" altLang="en-US" sz="2800" smtClean="0"/>
              <a:t>Expected value (average) of the max value from two rolls of a die</a:t>
            </a:r>
          </a:p>
          <a:p>
            <a:pPr lvl="1" eaLnBrk="1" hangingPunct="1"/>
            <a:r>
              <a:rPr lang="en-US" altLang="en-US" sz="2000" smtClean="0"/>
              <a:t>Analytical (can also enumerate for this example).</a:t>
            </a:r>
          </a:p>
          <a:p>
            <a:pPr eaLnBrk="1" hangingPunct="1">
              <a:buFont typeface="Wingdings" pitchFamily="2" charset="2"/>
              <a:buNone/>
            </a:pPr>
            <a:endParaRPr lang="en-US" altLang="en-US" smtClean="0"/>
          </a:p>
          <a:p>
            <a:pPr eaLnBrk="1" hangingPunct="1"/>
            <a:endParaRPr lang="en-US" altLang="en-US" smtClean="0"/>
          </a:p>
        </p:txBody>
      </p:sp>
      <p:graphicFrame>
        <p:nvGraphicFramePr>
          <p:cNvPr id="37892" name="Object 2"/>
          <p:cNvGraphicFramePr>
            <a:graphicFrameLocks noChangeAspect="1"/>
          </p:cNvGraphicFramePr>
          <p:nvPr/>
        </p:nvGraphicFramePr>
        <p:xfrm>
          <a:off x="1981200" y="2971800"/>
          <a:ext cx="5257800" cy="3273425"/>
        </p:xfrm>
        <a:graphic>
          <a:graphicData uri="http://schemas.openxmlformats.org/presentationml/2006/ole">
            <mc:AlternateContent xmlns:mc="http://schemas.openxmlformats.org/markup-compatibility/2006">
              <mc:Choice xmlns:v="urn:schemas-microsoft-com:vml" Requires="v">
                <p:oleObj spid="_x0000_s37919" name="Equation" r:id="rId3" imgW="3162300" imgH="1968500" progId="Equation.3">
                  <p:embed/>
                </p:oleObj>
              </mc:Choice>
              <mc:Fallback>
                <p:oleObj name="Equation" r:id="rId3" imgW="3162300" imgH="19685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971800"/>
                        <a:ext cx="5257800" cy="327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z="3200" smtClean="0"/>
              <a:t>Simulation</a:t>
            </a:r>
          </a:p>
        </p:txBody>
      </p:sp>
      <p:sp>
        <p:nvSpPr>
          <p:cNvPr id="3891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Expected value (average) of the max value from two rolls of a die</a:t>
            </a:r>
          </a:p>
          <a:p>
            <a:pPr lvl="1" eaLnBrk="1" hangingPunct="1"/>
            <a:r>
              <a:rPr lang="en-US" altLang="en-US" smtClean="0"/>
              <a:t>Physical simulation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Prerequisites</a:t>
            </a:r>
          </a:p>
        </p:txBody>
      </p:sp>
      <p:sp>
        <p:nvSpPr>
          <p:cNvPr id="6147" name="Rectangle 3" descr="Rectangle: Click to edit Master text styles&#10;Second level&#10;Third level&#10;Fourth level&#10;Fifth level"/>
          <p:cNvSpPr>
            <a:spLocks noGrp="1" noChangeArrowheads="1"/>
          </p:cNvSpPr>
          <p:nvPr>
            <p:ph type="body" idx="1"/>
          </p:nvPr>
        </p:nvSpPr>
        <p:spPr>
          <a:xfrm>
            <a:off x="762000" y="1676400"/>
            <a:ext cx="7772400" cy="4114800"/>
          </a:xfrm>
        </p:spPr>
        <p:txBody>
          <a:bodyPr/>
          <a:lstStyle/>
          <a:p>
            <a:pPr eaLnBrk="1" hangingPunct="1"/>
            <a:r>
              <a:rPr lang="en-US" altLang="en-US" sz="2800" smtClean="0"/>
              <a:t>Stat 314 or equivalent will be needed. </a:t>
            </a:r>
          </a:p>
          <a:p>
            <a:pPr eaLnBrk="1" hangingPunct="1"/>
            <a:r>
              <a:rPr lang="en-US" altLang="en-US" sz="2800" smtClean="0"/>
              <a:t>Computer programming experience – Helpful but not critical. If specific material is needed, it will be covered for course purposes. Knowledge of Windows and Excel  is assumed. Experience programming and debugging is helpful.</a:t>
            </a:r>
          </a:p>
          <a:p>
            <a:pPr eaLnBrk="1" hangingPunct="1"/>
            <a:r>
              <a:rPr lang="en-US" altLang="en-US" sz="2800" smtClean="0"/>
              <a:t>Some ENGR 390 (engineering economics) background.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3400" y="304800"/>
            <a:ext cx="7772400" cy="1143000"/>
          </a:xfrm>
        </p:spPr>
        <p:txBody>
          <a:bodyPr/>
          <a:lstStyle/>
          <a:p>
            <a:pPr eaLnBrk="1" hangingPunct="1"/>
            <a:r>
              <a:rPr lang="en-US" altLang="en-US" sz="3600" smtClean="0"/>
              <a:t>Example</a:t>
            </a:r>
          </a:p>
        </p:txBody>
      </p:sp>
      <p:sp>
        <p:nvSpPr>
          <p:cNvPr id="3993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Expected value (average) of the max value from two rolls of a die</a:t>
            </a:r>
          </a:p>
          <a:p>
            <a:pPr lvl="1" eaLnBrk="1" hangingPunct="1"/>
            <a:r>
              <a:rPr lang="en-US" altLang="en-US" smtClean="0"/>
              <a:t>Computer simulation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Example</a:t>
            </a:r>
          </a:p>
        </p:txBody>
      </p:sp>
      <p:sp>
        <p:nvSpPr>
          <p:cNvPr id="40963" name="Content Placeholder 1" descr="Rectangle: Click to edit Master text styles&#10;Second level&#10;Third level&#10;Fourth level&#10;Fifth level"/>
          <p:cNvSpPr>
            <a:spLocks noGrp="1"/>
          </p:cNvSpPr>
          <p:nvPr>
            <p:ph idx="1"/>
          </p:nvPr>
        </p:nvSpPr>
        <p:spPr>
          <a:xfrm>
            <a:off x="838200" y="1600200"/>
            <a:ext cx="7772400" cy="4114800"/>
          </a:xfrm>
        </p:spPr>
        <p:txBody>
          <a:bodyPr/>
          <a:lstStyle/>
          <a:p>
            <a:r>
              <a:rPr lang="en-US" altLang="en-US" smtClean="0"/>
              <a:t>Computer simulation answer is not a single value</a:t>
            </a:r>
          </a:p>
          <a:p>
            <a:pPr lvl="1"/>
            <a:r>
              <a:rPr lang="en-US" altLang="en-US" smtClean="0"/>
              <a:t>More work – more precision</a:t>
            </a:r>
          </a:p>
        </p:txBody>
      </p:sp>
      <p:pic>
        <p:nvPicPr>
          <p:cNvPr id="40964"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3352800"/>
            <a:ext cx="4724400"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z="3600" smtClean="0"/>
              <a:t>Static Stochastic  Simulation</a:t>
            </a:r>
          </a:p>
        </p:txBody>
      </p:sp>
      <p:sp>
        <p:nvSpPr>
          <p:cNvPr id="4198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Spreadsheet packages</a:t>
            </a:r>
          </a:p>
          <a:p>
            <a:pPr lvl="1" eaLnBrk="1" hangingPunct="1"/>
            <a:r>
              <a:rPr lang="en-US" altLang="en-US" smtClean="0"/>
              <a:t>@Risk</a:t>
            </a:r>
          </a:p>
          <a:p>
            <a:pPr lvl="1" eaLnBrk="1" hangingPunct="1"/>
            <a:r>
              <a:rPr lang="en-US" altLang="en-US" smtClean="0"/>
              <a:t>Crystal Ball</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z="3600" smtClean="0"/>
              <a:t>Dynamic Stochastic Simulation</a:t>
            </a:r>
          </a:p>
        </p:txBody>
      </p:sp>
      <p:sp>
        <p:nvSpPr>
          <p:cNvPr id="4301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mtClean="0"/>
              <a:t>The passing of time is a fundamental part of the simulation.</a:t>
            </a:r>
          </a:p>
          <a:p>
            <a:pPr lvl="1" eaLnBrk="1" hangingPunct="1"/>
            <a:r>
              <a:rPr lang="en-US" altLang="en-US" smtClean="0"/>
              <a:t>For IEs this time is normally the time a system (e.g., a plant) is operating.</a:t>
            </a:r>
          </a:p>
          <a:p>
            <a:pPr eaLnBrk="1" hangingPunct="1"/>
            <a:r>
              <a:rPr lang="en-US" altLang="en-US" smtClean="0"/>
              <a:t>Dynamic stochastic simulations are often animated</a:t>
            </a:r>
          </a:p>
          <a:p>
            <a:pPr lvl="1" eaLnBrk="1" hangingPunct="1"/>
            <a:r>
              <a:rPr lang="en-US" altLang="en-US" smtClean="0"/>
              <a:t>Validation</a:t>
            </a:r>
          </a:p>
          <a:p>
            <a:pPr lvl="1" eaLnBrk="1" hangingPunct="1"/>
            <a:r>
              <a:rPr lang="en-US" altLang="en-US" smtClean="0"/>
              <a:t>Communication</a:t>
            </a:r>
          </a:p>
          <a:p>
            <a:pPr eaLnBrk="1" hangingPunct="1"/>
            <a:endParaRPr lang="en-US"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z="4000" smtClean="0"/>
              <a:t>Example</a:t>
            </a:r>
          </a:p>
        </p:txBody>
      </p:sp>
      <p:sp>
        <p:nvSpPr>
          <p:cNvPr id="44035" name="Content Placeholder 2" descr="Rectangle: Click to edit Master text styles&#10;Second level&#10;Third level&#10;Fourth level&#10;Fifth level"/>
          <p:cNvSpPr>
            <a:spLocks noGrp="1"/>
          </p:cNvSpPr>
          <p:nvPr>
            <p:ph idx="1"/>
          </p:nvPr>
        </p:nvSpPr>
        <p:spPr/>
        <p:txBody>
          <a:bodyPr/>
          <a:lstStyle/>
          <a:p>
            <a:r>
              <a:rPr lang="en-US" altLang="en-US" smtClean="0"/>
              <a:t>M/M/1 Queuing System</a:t>
            </a:r>
          </a:p>
          <a:p>
            <a:pPr lvl="1"/>
            <a:r>
              <a:rPr lang="en-US" altLang="en-US" smtClean="0"/>
              <a:t>Avg. # in queue, Avg. time in system</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Example</a:t>
            </a:r>
          </a:p>
        </p:txBody>
      </p:sp>
      <p:sp>
        <p:nvSpPr>
          <p:cNvPr id="45059" name="Content Placeholder 2" descr="Rectangle: Click to edit Master text styles&#10;Second level&#10;Third level&#10;Fourth level&#10;Fifth level"/>
          <p:cNvSpPr>
            <a:spLocks noGrp="1"/>
          </p:cNvSpPr>
          <p:nvPr>
            <p:ph idx="1"/>
          </p:nvPr>
        </p:nvSpPr>
        <p:spPr/>
        <p:txBody>
          <a:bodyPr/>
          <a:lstStyle/>
          <a:p>
            <a:r>
              <a:rPr lang="en-US" altLang="en-US" smtClean="0"/>
              <a:t>Experience/Intuition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z="3600" smtClean="0"/>
              <a:t>Example – Analytical Model</a:t>
            </a:r>
          </a:p>
        </p:txBody>
      </p:sp>
      <p:sp>
        <p:nvSpPr>
          <p:cNvPr id="46083" name="Content Placeholder 2" descr="Rectangle: Click to edit Master text styles&#10;Second level&#10;Third level&#10;Fourth level&#10;Fifth level"/>
          <p:cNvSpPr>
            <a:spLocks noGrp="1"/>
          </p:cNvSpPr>
          <p:nvPr>
            <p:ph idx="1"/>
          </p:nvPr>
        </p:nvSpPr>
        <p:spPr/>
        <p:txBody>
          <a:bodyPr/>
          <a:lstStyle/>
          <a:p>
            <a:r>
              <a:rPr lang="en-US" altLang="en-US" smtClean="0"/>
              <a:t>M/M/1 Queuing System</a:t>
            </a:r>
          </a:p>
          <a:p>
            <a:pPr lvl="1"/>
            <a:r>
              <a:rPr lang="en-US" altLang="en-US" smtClean="0"/>
              <a:t>Many results have been obtained.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z="3200" smtClean="0"/>
              <a:t>Example – Physical Simulation</a:t>
            </a:r>
          </a:p>
        </p:txBody>
      </p:sp>
      <p:sp>
        <p:nvSpPr>
          <p:cNvPr id="47107" name="Content Placeholder 2" descr="Rectangle: Click to edit Master text styles&#10;Second level&#10;Third level&#10;Fourth level&#10;Fifth level"/>
          <p:cNvSpPr>
            <a:spLocks noGrp="1"/>
          </p:cNvSpPr>
          <p:nvPr>
            <p:ph idx="1"/>
          </p:nvPr>
        </p:nvSpPr>
        <p:spPr/>
        <p:txBody>
          <a:bodyPr/>
          <a:lstStyle/>
          <a:p>
            <a:r>
              <a:rPr lang="en-US" altLang="en-US" smtClean="0"/>
              <a:t>M/M/1 Queuing System</a:t>
            </a:r>
          </a:p>
          <a:p>
            <a:pPr lvl="1"/>
            <a:r>
              <a:rPr lang="en-US" altLang="en-US" smtClean="0"/>
              <a:t>Most likely not possible – Instead, the real system can be observed.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z="3600" smtClean="0"/>
              <a:t>Example – Computer Simulation</a:t>
            </a:r>
          </a:p>
        </p:txBody>
      </p:sp>
      <p:sp>
        <p:nvSpPr>
          <p:cNvPr id="48131" name="Content Placeholder 2" descr="Rectangle: Click to edit Master text styles&#10;Second level&#10;Third level&#10;Fourth level&#10;Fifth level"/>
          <p:cNvSpPr>
            <a:spLocks noGrp="1"/>
          </p:cNvSpPr>
          <p:nvPr>
            <p:ph idx="1"/>
          </p:nvPr>
        </p:nvSpPr>
        <p:spPr/>
        <p:txBody>
          <a:bodyPr/>
          <a:lstStyle/>
          <a:p>
            <a:r>
              <a:rPr lang="en-US" altLang="en-US" smtClean="0"/>
              <a:t>M/M/1 Queuing System</a:t>
            </a:r>
          </a:p>
          <a:p>
            <a:pPr lvl="1"/>
            <a:r>
              <a:rPr lang="en-US" altLang="en-US" smtClean="0"/>
              <a:t>Arena software utilized.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z="3600" smtClean="0"/>
              <a:t>Dynamic Stochastic Simulations</a:t>
            </a:r>
          </a:p>
        </p:txBody>
      </p:sp>
      <p:sp>
        <p:nvSpPr>
          <p:cNvPr id="49155" name="Content Placeholder 2" descr="Rectangle: Click to edit Master text styles&#10;Second level&#10;Third level&#10;Fourth level&#10;Fifth level"/>
          <p:cNvSpPr>
            <a:spLocks noGrp="1"/>
          </p:cNvSpPr>
          <p:nvPr>
            <p:ph idx="1"/>
          </p:nvPr>
        </p:nvSpPr>
        <p:spPr/>
        <p:txBody>
          <a:bodyPr/>
          <a:lstStyle/>
          <a:p>
            <a:r>
              <a:rPr lang="en-US" altLang="en-US" smtClean="0"/>
              <a:t>Physical simulations too costly or not possible.</a:t>
            </a:r>
          </a:p>
          <a:p>
            <a:r>
              <a:rPr lang="en-US" altLang="en-US" smtClean="0"/>
              <a:t>Analytical models do not exist - System is too complex.</a:t>
            </a:r>
          </a:p>
          <a:p>
            <a:r>
              <a:rPr lang="en-US" altLang="en-US" smtClean="0"/>
              <a:t>Demo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pPr eaLnBrk="1" hangingPunct="1"/>
            <a:r>
              <a:rPr lang="en-US" altLang="en-US" smtClean="0"/>
              <a:t>Course Information</a:t>
            </a:r>
          </a:p>
        </p:txBody>
      </p:sp>
      <p:sp>
        <p:nvSpPr>
          <p:cNvPr id="7171" name="Rectangle 1027" descr="Rectangle: Click to edit Master text styles&#10;Second level&#10;Third level&#10;Fourth level&#10;Fifth level"/>
          <p:cNvSpPr>
            <a:spLocks noGrp="1" noChangeArrowheads="1"/>
          </p:cNvSpPr>
          <p:nvPr>
            <p:ph type="body" idx="1"/>
          </p:nvPr>
        </p:nvSpPr>
        <p:spPr>
          <a:xfrm>
            <a:off x="685800" y="1600200"/>
            <a:ext cx="7772400" cy="4114800"/>
          </a:xfrm>
        </p:spPr>
        <p:txBody>
          <a:bodyPr/>
          <a:lstStyle/>
          <a:p>
            <a:pPr eaLnBrk="1" hangingPunct="1">
              <a:lnSpc>
                <a:spcPct val="90000"/>
              </a:lnSpc>
            </a:pPr>
            <a:r>
              <a:rPr lang="en-US" altLang="en-US" dirty="0" smtClean="0"/>
              <a:t>Course homepage :</a:t>
            </a:r>
          </a:p>
          <a:p>
            <a:pPr lvl="1" eaLnBrk="1" hangingPunct="1">
              <a:lnSpc>
                <a:spcPct val="90000"/>
              </a:lnSpc>
            </a:pPr>
            <a:r>
              <a:rPr lang="en-US" altLang="en-US" sz="1800" dirty="0" smtClean="0"/>
              <a:t>http://classes.engr.oregonstate.edu/mime/winter2015/ie415-001</a:t>
            </a:r>
          </a:p>
          <a:p>
            <a:pPr lvl="2" eaLnBrk="1" hangingPunct="1">
              <a:lnSpc>
                <a:spcPct val="90000"/>
              </a:lnSpc>
            </a:pPr>
            <a:r>
              <a:rPr lang="en-US" altLang="en-US" sz="2000" dirty="0" smtClean="0"/>
              <a:t>Syllabus</a:t>
            </a:r>
          </a:p>
          <a:p>
            <a:pPr lvl="2" eaLnBrk="1" hangingPunct="1">
              <a:lnSpc>
                <a:spcPct val="90000"/>
              </a:lnSpc>
            </a:pPr>
            <a:r>
              <a:rPr lang="en-US" altLang="en-US" sz="2000" dirty="0" smtClean="0"/>
              <a:t>Lecture slides for note taking</a:t>
            </a:r>
          </a:p>
          <a:p>
            <a:pPr lvl="2" eaLnBrk="1" hangingPunct="1">
              <a:lnSpc>
                <a:spcPct val="90000"/>
              </a:lnSpc>
            </a:pPr>
            <a:r>
              <a:rPr lang="en-US" altLang="en-US" sz="2000" dirty="0" smtClean="0"/>
              <a:t>Handouts</a:t>
            </a:r>
          </a:p>
          <a:p>
            <a:pPr lvl="3" eaLnBrk="1" hangingPunct="1">
              <a:lnSpc>
                <a:spcPct val="90000"/>
              </a:lnSpc>
            </a:pPr>
            <a:r>
              <a:rPr lang="en-US" altLang="en-US" sz="1800" dirty="0" smtClean="0"/>
              <a:t>This introductory presentation</a:t>
            </a:r>
          </a:p>
          <a:p>
            <a:pPr lvl="3" eaLnBrk="1" hangingPunct="1">
              <a:lnSpc>
                <a:spcPct val="90000"/>
              </a:lnSpc>
            </a:pPr>
            <a:r>
              <a:rPr lang="en-US" altLang="en-US" sz="1800" dirty="0" smtClean="0"/>
              <a:t>Information sheet</a:t>
            </a:r>
          </a:p>
          <a:p>
            <a:pPr lvl="2" eaLnBrk="1" hangingPunct="1">
              <a:lnSpc>
                <a:spcPct val="90000"/>
              </a:lnSpc>
            </a:pPr>
            <a:r>
              <a:rPr lang="en-US" altLang="en-US" sz="2000" dirty="0" smtClean="0"/>
              <a:t>Homework and lab assignments </a:t>
            </a:r>
          </a:p>
          <a:p>
            <a:pPr lvl="1" eaLnBrk="1" hangingPunct="1">
              <a:lnSpc>
                <a:spcPct val="90000"/>
              </a:lnSpc>
            </a:pPr>
            <a:r>
              <a:rPr lang="en-US" altLang="en-US" dirty="0" smtClean="0"/>
              <a:t>Check the page for course information and announcements.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z="4000" smtClean="0"/>
              <a:t>Dynamic Stochastic Simulations</a:t>
            </a:r>
          </a:p>
        </p:txBody>
      </p:sp>
      <p:sp>
        <p:nvSpPr>
          <p:cNvPr id="5017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z="2800" smtClean="0"/>
              <a:t>Normally executed with “simulation software”</a:t>
            </a:r>
          </a:p>
          <a:p>
            <a:pPr lvl="1" eaLnBrk="1" hangingPunct="1"/>
            <a:r>
              <a:rPr lang="en-US" altLang="en-US" sz="2400" smtClean="0"/>
              <a:t>General-purpose languages (C++)</a:t>
            </a:r>
          </a:p>
          <a:p>
            <a:pPr lvl="2" eaLnBrk="1" hangingPunct="1"/>
            <a:r>
              <a:rPr lang="en-US" altLang="en-US" sz="2000" smtClean="0"/>
              <a:t>Tedious, low-level, error-prone</a:t>
            </a:r>
          </a:p>
          <a:p>
            <a:pPr lvl="2" eaLnBrk="1" hangingPunct="1"/>
            <a:r>
              <a:rPr lang="en-US" altLang="en-US" sz="2000" smtClean="0"/>
              <a:t>Almost complete flexibility</a:t>
            </a:r>
          </a:p>
          <a:p>
            <a:pPr lvl="2" eaLnBrk="1" hangingPunct="1"/>
            <a:r>
              <a:rPr lang="en-US" altLang="en-US" sz="2000" smtClean="0"/>
              <a:t>Can be used to program static stochastic simulations too</a:t>
            </a:r>
          </a:p>
          <a:p>
            <a:pPr lvl="1" eaLnBrk="1" hangingPunct="1"/>
            <a:r>
              <a:rPr lang="en-US" altLang="en-US" sz="2400" smtClean="0"/>
              <a:t>Support packages</a:t>
            </a:r>
          </a:p>
          <a:p>
            <a:pPr lvl="2" eaLnBrk="1" hangingPunct="1"/>
            <a:r>
              <a:rPr lang="en-US" altLang="en-US" sz="2000" smtClean="0"/>
              <a:t>Subroutines for list processing, bookkeeping, time advance</a:t>
            </a:r>
          </a:p>
          <a:p>
            <a:pPr lvl="2" eaLnBrk="1" hangingPunct="1"/>
            <a:r>
              <a:rPr lang="en-US" altLang="en-US" sz="2000" smtClean="0"/>
              <a:t>Widely distributed, widely modified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sz="4000" smtClean="0"/>
              <a:t>Dynamic Stochastic Simulations</a:t>
            </a:r>
          </a:p>
        </p:txBody>
      </p:sp>
      <p:sp>
        <p:nvSpPr>
          <p:cNvPr id="5120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z="2800" smtClean="0"/>
              <a:t>Simulation languages</a:t>
            </a:r>
          </a:p>
          <a:p>
            <a:pPr lvl="1" eaLnBrk="1" hangingPunct="1"/>
            <a:r>
              <a:rPr lang="en-US" altLang="en-US" sz="2400" smtClean="0"/>
              <a:t>GPSS, SIMSCRIPT, SLAM, SIMAN</a:t>
            </a:r>
          </a:p>
          <a:p>
            <a:pPr lvl="1" eaLnBrk="1" hangingPunct="1"/>
            <a:r>
              <a:rPr lang="en-US" altLang="en-US" sz="2400" smtClean="0"/>
              <a:t>Learning curve for features, effective use, syntax</a:t>
            </a:r>
          </a:p>
          <a:p>
            <a:pPr eaLnBrk="1" hangingPunct="1"/>
            <a:r>
              <a:rPr lang="en-US" altLang="en-US" sz="2800" smtClean="0"/>
              <a:t>High-level simulators</a:t>
            </a:r>
          </a:p>
          <a:p>
            <a:pPr lvl="1" eaLnBrk="1" hangingPunct="1"/>
            <a:r>
              <a:rPr lang="en-US" altLang="en-US" sz="2400" smtClean="0"/>
              <a:t>Very easy, graphical interface</a:t>
            </a:r>
          </a:p>
          <a:p>
            <a:pPr lvl="1" eaLnBrk="1" hangingPunct="1"/>
            <a:r>
              <a:rPr lang="en-US" altLang="en-US" sz="2400" smtClean="0"/>
              <a:t>Domain-restricted (manufacturing, communications)</a:t>
            </a:r>
          </a:p>
          <a:p>
            <a:pPr lvl="1" eaLnBrk="1" hangingPunct="1"/>
            <a:r>
              <a:rPr lang="en-US" altLang="en-US" sz="2400" smtClean="0"/>
              <a:t>Limited flexibility </a:t>
            </a:r>
            <a:r>
              <a:rPr lang="en-US" altLang="en-US" sz="2400" smtClean="0">
                <a:latin typeface="Times New Roman" pitchFamily="18" charset="0"/>
              </a:rPr>
              <a:t>— </a:t>
            </a:r>
            <a:r>
              <a:rPr lang="en-US" altLang="en-US" sz="2400" smtClean="0"/>
              <a:t>model validity?</a:t>
            </a:r>
          </a:p>
          <a:p>
            <a:pPr eaLnBrk="1" hangingPunct="1">
              <a:buFont typeface="Wingdings" pitchFamily="2" charset="2"/>
              <a:buNone/>
            </a:pPr>
            <a:endParaRPr lang="en-US" altLang="en-US" sz="28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z="3600" smtClean="0"/>
              <a:t>Dynamic Stochastic Simulations</a:t>
            </a:r>
          </a:p>
        </p:txBody>
      </p:sp>
      <p:sp>
        <p:nvSpPr>
          <p:cNvPr id="52227" name="Content Placeholder 2" descr="Rectangle: Click to edit Master text styles&#10;Second level&#10;Third level&#10;Fourth level&#10;Fifth level"/>
          <p:cNvSpPr>
            <a:spLocks noGrp="1"/>
          </p:cNvSpPr>
          <p:nvPr>
            <p:ph idx="1"/>
          </p:nvPr>
        </p:nvSpPr>
        <p:spPr/>
        <p:txBody>
          <a:bodyPr/>
          <a:lstStyle/>
          <a:p>
            <a:r>
              <a:rPr lang="en-US" altLang="en-US" smtClean="0"/>
              <a:t>Demo</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t>Warnings</a:t>
            </a:r>
          </a:p>
        </p:txBody>
      </p:sp>
      <p:sp>
        <p:nvSpPr>
          <p:cNvPr id="5325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z="2800" smtClean="0"/>
              <a:t>Simulation is very time consuming</a:t>
            </a:r>
          </a:p>
          <a:p>
            <a:pPr lvl="1" eaLnBrk="1" hangingPunct="1"/>
            <a:r>
              <a:rPr lang="en-US" altLang="en-US" sz="2400" smtClean="0"/>
              <a:t>Model development</a:t>
            </a:r>
          </a:p>
          <a:p>
            <a:pPr lvl="1" eaLnBrk="1" hangingPunct="1"/>
            <a:r>
              <a:rPr lang="en-US" altLang="en-US" sz="2400" smtClean="0"/>
              <a:t>Data collection</a:t>
            </a:r>
          </a:p>
          <a:p>
            <a:pPr lvl="1" eaLnBrk="1" hangingPunct="1"/>
            <a:r>
              <a:rPr lang="en-US" altLang="en-US" sz="2400" smtClean="0"/>
              <a:t>This often makes simulation infeasible</a:t>
            </a:r>
          </a:p>
          <a:p>
            <a:pPr eaLnBrk="1" hangingPunct="1"/>
            <a:r>
              <a:rPr lang="en-US" altLang="en-US" sz="2800" smtClean="0"/>
              <a:t>Simulations are complicated – Easy to make errors (logical), validation is often difficult</a:t>
            </a:r>
          </a:p>
          <a:p>
            <a:pPr eaLnBrk="1" hangingPunct="1"/>
            <a:r>
              <a:rPr lang="en-US" altLang="en-US" sz="2800" smtClean="0"/>
              <a:t>Garbage in – Garbage out</a:t>
            </a:r>
          </a:p>
          <a:p>
            <a:pPr eaLnBrk="1" hangingPunct="1"/>
            <a:r>
              <a:rPr lang="en-US" altLang="en-US" sz="2800" smtClean="0"/>
              <a:t>Simulation output has randomness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mtClean="0"/>
              <a:t>Goals of this Course</a:t>
            </a:r>
          </a:p>
        </p:txBody>
      </p:sp>
      <p:sp>
        <p:nvSpPr>
          <p:cNvPr id="5427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sz="2800" smtClean="0"/>
              <a:t>Students successfully completing this course should (independent of the simulation system):</a:t>
            </a:r>
          </a:p>
          <a:p>
            <a:pPr lvl="1" eaLnBrk="1" hangingPunct="1"/>
            <a:r>
              <a:rPr lang="en-US" altLang="en-US" sz="2400" smtClean="0"/>
              <a:t>Understand the basic mechanics of how almost all discrete event simulation systems operate</a:t>
            </a:r>
          </a:p>
          <a:p>
            <a:pPr lvl="1" eaLnBrk="1" hangingPunct="1"/>
            <a:r>
              <a:rPr lang="en-US" altLang="en-US" sz="2400" smtClean="0"/>
              <a:t>Be able to carry out a “complete” simulation project</a:t>
            </a:r>
          </a:p>
          <a:p>
            <a:pPr lvl="1" eaLnBrk="1" hangingPunct="1"/>
            <a:r>
              <a:rPr lang="en-US" altLang="en-US" sz="2400" smtClean="0"/>
              <a:t>Understand pros and cons of using simulation to study dynamic systems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smtClean="0"/>
              <a:t>Simulation Coverage Outline</a:t>
            </a:r>
          </a:p>
        </p:txBody>
      </p:sp>
      <p:sp>
        <p:nvSpPr>
          <p:cNvPr id="55299" name="Content Placeholder 2" descr="Rectangle: Click to edit Master text styles&#10;Second level&#10;Third level&#10;Fourth level&#10;Fifth level"/>
          <p:cNvSpPr>
            <a:spLocks noGrp="1"/>
          </p:cNvSpPr>
          <p:nvPr>
            <p:ph idx="1"/>
          </p:nvPr>
        </p:nvSpPr>
        <p:spPr>
          <a:xfrm>
            <a:off x="762000" y="1600200"/>
            <a:ext cx="7772400" cy="4114800"/>
          </a:xfrm>
        </p:spPr>
        <p:txBody>
          <a:bodyPr/>
          <a:lstStyle/>
          <a:p>
            <a:r>
              <a:rPr lang="en-US" altLang="en-US" dirty="0" smtClean="0"/>
              <a:t>Start with static stochastic simulations</a:t>
            </a:r>
          </a:p>
          <a:p>
            <a:pPr lvl="1"/>
            <a:r>
              <a:rPr lang="en-US" altLang="en-US" sz="2400" dirty="0"/>
              <a:t>P</a:t>
            </a:r>
            <a:r>
              <a:rPr lang="en-US" altLang="en-US" sz="2400" dirty="0" smtClean="0"/>
              <a:t>robability and </a:t>
            </a:r>
            <a:r>
              <a:rPr lang="en-US" altLang="en-US" sz="2400" smtClean="0"/>
              <a:t>statistics required</a:t>
            </a:r>
            <a:endParaRPr lang="en-US" altLang="en-US" sz="2400" dirty="0" smtClean="0"/>
          </a:p>
          <a:p>
            <a:pPr lvl="1"/>
            <a:r>
              <a:rPr lang="en-US" altLang="en-US" sz="2400" dirty="0" smtClean="0"/>
              <a:t>Cover fundamentals in lecture</a:t>
            </a:r>
          </a:p>
          <a:p>
            <a:pPr lvl="1"/>
            <a:r>
              <a:rPr lang="en-US" altLang="en-US" sz="2400" dirty="0" smtClean="0"/>
              <a:t>We will use Excel/Crystal Ball Software in the lab</a:t>
            </a:r>
          </a:p>
          <a:p>
            <a:r>
              <a:rPr lang="en-US" altLang="en-US" dirty="0" smtClean="0"/>
              <a:t>Move to discrete dynamic stochastic simulations</a:t>
            </a:r>
          </a:p>
          <a:p>
            <a:pPr lvl="1"/>
            <a:r>
              <a:rPr lang="en-US" altLang="en-US" sz="2400" dirty="0" smtClean="0"/>
              <a:t>Cover fundamentals in lecture</a:t>
            </a:r>
          </a:p>
          <a:p>
            <a:pPr lvl="1"/>
            <a:r>
              <a:rPr lang="en-US" altLang="en-US" sz="2400" dirty="0" smtClean="0"/>
              <a:t>We will use Arena software in the lab</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p:txBody>
          <a:bodyPr/>
          <a:lstStyle/>
          <a:p>
            <a:pPr eaLnBrk="1" hangingPunct="1"/>
            <a:r>
              <a:rPr lang="en-US" altLang="en-US" smtClean="0"/>
              <a:t>References</a:t>
            </a:r>
          </a:p>
        </p:txBody>
      </p:sp>
      <p:sp>
        <p:nvSpPr>
          <p:cNvPr id="8195" name="Rectangle 1027"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pPr eaLnBrk="1" hangingPunct="1">
              <a:lnSpc>
                <a:spcPct val="80000"/>
              </a:lnSpc>
            </a:pPr>
            <a:r>
              <a:rPr lang="en-US" altLang="en-US" sz="2400" dirty="0" smtClean="0">
                <a:cs typeface="Times New Roman" pitchFamily="18" charset="0"/>
              </a:rPr>
              <a:t>Kelton, W.D., </a:t>
            </a:r>
            <a:r>
              <a:rPr lang="en-US" altLang="en-US" sz="2400" dirty="0" err="1" smtClean="0">
                <a:cs typeface="Times New Roman" pitchFamily="18" charset="0"/>
              </a:rPr>
              <a:t>Sadowski</a:t>
            </a:r>
            <a:r>
              <a:rPr lang="en-US" altLang="en-US" sz="2400" dirty="0" smtClean="0">
                <a:cs typeface="Times New Roman" pitchFamily="18" charset="0"/>
              </a:rPr>
              <a:t>, R.P. and N.B. </a:t>
            </a:r>
            <a:r>
              <a:rPr lang="en-US" altLang="en-US" sz="2400" dirty="0" err="1" smtClean="0">
                <a:cs typeface="Times New Roman" pitchFamily="18" charset="0"/>
              </a:rPr>
              <a:t>Swets</a:t>
            </a:r>
            <a:r>
              <a:rPr lang="en-US" altLang="en-US" sz="2400" dirty="0" smtClean="0">
                <a:cs typeface="Times New Roman" pitchFamily="18" charset="0"/>
              </a:rPr>
              <a:t>, (2010). </a:t>
            </a:r>
            <a:r>
              <a:rPr lang="en-US" altLang="en-US" sz="2400" u="sng" dirty="0" smtClean="0">
                <a:cs typeface="Times New Roman" pitchFamily="18" charset="0"/>
              </a:rPr>
              <a:t>Simulation With Arena 5th Edition</a:t>
            </a:r>
            <a:r>
              <a:rPr lang="en-US" altLang="en-US" sz="2400" dirty="0" smtClean="0">
                <a:cs typeface="Times New Roman" pitchFamily="18" charset="0"/>
              </a:rPr>
              <a:t>, McGraw-Hill Inc.</a:t>
            </a:r>
          </a:p>
          <a:p>
            <a:pPr lvl="1" eaLnBrk="1" hangingPunct="1">
              <a:lnSpc>
                <a:spcPct val="80000"/>
              </a:lnSpc>
            </a:pPr>
            <a:r>
              <a:rPr lang="en-US" altLang="en-US" sz="2000" dirty="0" smtClean="0">
                <a:cs typeface="Times New Roman" pitchFamily="18" charset="0"/>
              </a:rPr>
              <a:t>Valley Library -11 copies on one-day reserve.</a:t>
            </a:r>
          </a:p>
          <a:p>
            <a:pPr lvl="1" eaLnBrk="1" hangingPunct="1">
              <a:lnSpc>
                <a:spcPct val="80000"/>
              </a:lnSpc>
            </a:pPr>
            <a:endParaRPr lang="en-US" altLang="en-US" sz="1600" dirty="0" smtClean="0">
              <a:ea typeface="Arial Unicode MS" pitchFamily="34" charset="-128"/>
              <a:cs typeface="Arial Unicode MS" pitchFamily="34" charset="-128"/>
            </a:endParaRPr>
          </a:p>
          <a:p>
            <a:pPr eaLnBrk="1" hangingPunct="1"/>
            <a:r>
              <a:rPr lang="en-US" altLang="en-US" sz="2400" dirty="0" smtClean="0">
                <a:cs typeface="Times New Roman" pitchFamily="18" charset="0"/>
              </a:rPr>
              <a:t>Law, A.M. and W.D. Kelton, (2000). </a:t>
            </a:r>
            <a:r>
              <a:rPr lang="en-US" altLang="en-US" sz="2400" u="sng" dirty="0" smtClean="0">
                <a:cs typeface="Times New Roman" pitchFamily="18" charset="0"/>
              </a:rPr>
              <a:t>Simulation Modeling and Analysis 3</a:t>
            </a:r>
            <a:r>
              <a:rPr lang="en-US" altLang="en-US" sz="2400" u="sng" baseline="30000" dirty="0" smtClean="0">
                <a:cs typeface="Times New Roman" pitchFamily="18" charset="0"/>
              </a:rPr>
              <a:t>rd</a:t>
            </a:r>
            <a:r>
              <a:rPr lang="en-US" altLang="en-US" sz="2400" u="sng" dirty="0" smtClean="0">
                <a:cs typeface="Times New Roman" pitchFamily="18" charset="0"/>
              </a:rPr>
              <a:t> Edition</a:t>
            </a:r>
            <a:r>
              <a:rPr lang="en-US" altLang="en-US" sz="2400" dirty="0" smtClean="0">
                <a:cs typeface="Times New Roman" pitchFamily="18" charset="0"/>
              </a:rPr>
              <a:t>, McGraw-Hill Inc.</a:t>
            </a:r>
          </a:p>
          <a:p>
            <a:pPr lvl="1" eaLnBrk="1" hangingPunct="1"/>
            <a:r>
              <a:rPr lang="en-US" altLang="en-US" sz="2000" dirty="0" smtClean="0">
                <a:cs typeface="Times New Roman" pitchFamily="18" charset="0"/>
              </a:rPr>
              <a:t>Two earlier editions on 3-hour reserve</a:t>
            </a:r>
          </a:p>
          <a:p>
            <a:pPr eaLnBrk="1" hangingPunct="1"/>
            <a:r>
              <a:rPr lang="en-US" altLang="en-US" sz="2400" dirty="0" smtClean="0">
                <a:cs typeface="Times New Roman" pitchFamily="18" charset="0"/>
              </a:rPr>
              <a:t>Banks, J., Carson, J.S., Nelson, B.L., </a:t>
            </a:r>
            <a:r>
              <a:rPr lang="en-US" altLang="en-US" sz="2400" dirty="0" err="1" smtClean="0">
                <a:cs typeface="Times New Roman" pitchFamily="18" charset="0"/>
              </a:rPr>
              <a:t>Nicol</a:t>
            </a:r>
            <a:r>
              <a:rPr lang="en-US" altLang="en-US" sz="2400" dirty="0" smtClean="0">
                <a:cs typeface="Times New Roman" pitchFamily="18" charset="0"/>
              </a:rPr>
              <a:t>, D.M., (2010). </a:t>
            </a:r>
            <a:r>
              <a:rPr lang="en-US" altLang="en-US" sz="2400" u="sng" dirty="0" smtClean="0">
                <a:cs typeface="Times New Roman" pitchFamily="18" charset="0"/>
              </a:rPr>
              <a:t>Discrete Event System Simulation 5th Edition</a:t>
            </a:r>
            <a:r>
              <a:rPr lang="en-US" altLang="en-US" sz="2400" dirty="0" smtClean="0">
                <a:cs typeface="Times New Roman" pitchFamily="18" charset="0"/>
              </a:rPr>
              <a:t>, Prentice Hall.</a:t>
            </a:r>
            <a:r>
              <a:rPr lang="en-US" altLang="en-US" sz="2400" dirty="0" smtClean="0"/>
              <a:t> </a:t>
            </a:r>
            <a:r>
              <a:rPr lang="en-US" altLang="en-US" sz="2400" dirty="0" smtClean="0">
                <a:cs typeface="Times New Roman" pitchFamily="18" charset="0"/>
              </a:rPr>
              <a:t>On Reserve.</a:t>
            </a:r>
          </a:p>
          <a:p>
            <a:pPr eaLnBrk="1" hangingPunct="1"/>
            <a:r>
              <a:rPr lang="en-US" altLang="en-US" sz="2400" dirty="0" smtClean="0"/>
              <a:t>Arena online books.</a:t>
            </a:r>
          </a:p>
          <a:p>
            <a:pPr eaLnBrk="1" hangingPunct="1"/>
            <a:r>
              <a:rPr lang="en-US" altLang="en-US" sz="2400" dirty="0" smtClean="0"/>
              <a:t>Crystal Ball online documentation.</a:t>
            </a:r>
          </a:p>
          <a:p>
            <a:pPr eaLnBrk="1" hangingPunct="1">
              <a:lnSpc>
                <a:spcPct val="80000"/>
              </a:lnSpc>
            </a:pPr>
            <a:endParaRPr lang="en-US" altLang="en-US" sz="2400" dirty="0" smtClean="0">
              <a:solidFill>
                <a:schemeClr val="tx2"/>
              </a:solidFill>
              <a:ea typeface="Arial Unicode MS" pitchFamily="34" charset="-128"/>
              <a:cs typeface="Arial Unicode MS" pitchFamily="34" charset="-128"/>
            </a:endParaRPr>
          </a:p>
          <a:p>
            <a:pPr eaLnBrk="1" hangingPunct="1">
              <a:lnSpc>
                <a:spcPct val="80000"/>
              </a:lnSpc>
            </a:pPr>
            <a:endParaRPr lang="en-US" altLang="en-US" sz="2400" dirty="0" smtClean="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Grading – Allocation</a:t>
            </a:r>
          </a:p>
        </p:txBody>
      </p:sp>
      <p:sp>
        <p:nvSpPr>
          <p:cNvPr id="9219" name="Text Box 4"/>
          <p:cNvSpPr txBox="1">
            <a:spLocks noChangeArrowheads="1"/>
          </p:cNvSpPr>
          <p:nvPr/>
        </p:nvSpPr>
        <p:spPr bwMode="auto">
          <a:xfrm>
            <a:off x="1676400" y="4267200"/>
            <a:ext cx="45593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spcBef>
                <a:spcPct val="20000"/>
              </a:spcBef>
              <a:buClr>
                <a:schemeClr val="hlink"/>
              </a:buClr>
              <a:buSzPct val="110000"/>
              <a:buFont typeface="Wingdings" pitchFamily="2" charset="2"/>
              <a:buBlip>
                <a:blip r:embed="rId2"/>
              </a:buBlip>
              <a:defRPr sz="3200">
                <a:solidFill>
                  <a:schemeClr val="tx1"/>
                </a:solidFill>
                <a:latin typeface="Tahoma" pitchFamily="34" charset="0"/>
              </a:defRPr>
            </a:lvl1pPr>
            <a:lvl2pPr marL="742950" indent="-285750" eaLnBrk="0" hangingPunct="0">
              <a:spcBef>
                <a:spcPct val="20000"/>
              </a:spcBef>
              <a:buClr>
                <a:schemeClr val="tx1"/>
              </a:buClr>
              <a:buSzPct val="60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hlink"/>
              </a:buClr>
              <a:buSzPct val="95000"/>
              <a:buFont typeface="Wingdings" pitchFamily="2" charset="2"/>
              <a:buChar char="w"/>
              <a:defRPr sz="2400">
                <a:solidFill>
                  <a:schemeClr val="tx1"/>
                </a:solidFill>
                <a:latin typeface="Tahoma" pitchFamily="34" charset="0"/>
              </a:defRPr>
            </a:lvl3pPr>
            <a:lvl4pPr marL="1600200" indent="-228600" eaLnBrk="0" hangingPunct="0">
              <a:spcBef>
                <a:spcPct val="20000"/>
              </a:spcBef>
              <a:buClr>
                <a:schemeClr val="tx1"/>
              </a:buClr>
              <a:buSzPct val="6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hlink"/>
              </a:buClr>
              <a:buSzPct val="6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1600"/>
          </a:p>
          <a:p>
            <a:pPr eaLnBrk="1" hangingPunct="1">
              <a:spcBef>
                <a:spcPct val="0"/>
              </a:spcBef>
              <a:buClrTx/>
              <a:buSzTx/>
              <a:buFontTx/>
              <a:buNone/>
            </a:pPr>
            <a:r>
              <a:rPr lang="en-US" altLang="en-US" sz="1600"/>
              <a:t>Class participation based on:</a:t>
            </a:r>
          </a:p>
          <a:p>
            <a:pPr eaLnBrk="1" hangingPunct="1">
              <a:spcBef>
                <a:spcPct val="0"/>
              </a:spcBef>
              <a:buClrTx/>
              <a:buSzTx/>
              <a:buFontTx/>
              <a:buAutoNum type="arabicPeriod"/>
            </a:pPr>
            <a:r>
              <a:rPr lang="en-US" altLang="en-US" sz="1600"/>
              <a:t>Participation in class – answering questions</a:t>
            </a:r>
          </a:p>
          <a:p>
            <a:pPr eaLnBrk="1" hangingPunct="1">
              <a:spcBef>
                <a:spcPct val="0"/>
              </a:spcBef>
              <a:buClrTx/>
              <a:buSzTx/>
              <a:buFontTx/>
              <a:buAutoNum type="arabicPeriod"/>
            </a:pPr>
            <a:r>
              <a:rPr lang="en-US" altLang="en-US" sz="1600"/>
              <a:t>In-class exercises</a:t>
            </a:r>
          </a:p>
          <a:p>
            <a:pPr eaLnBrk="1" hangingPunct="1">
              <a:spcBef>
                <a:spcPct val="0"/>
              </a:spcBef>
              <a:buClrTx/>
              <a:buSzTx/>
              <a:buFontTx/>
              <a:buAutoNum type="arabicPeriod"/>
            </a:pPr>
            <a:r>
              <a:rPr lang="en-US" altLang="en-US" sz="1600"/>
              <a:t>Random attendance taken</a:t>
            </a:r>
          </a:p>
          <a:p>
            <a:pPr eaLnBrk="1" hangingPunct="1">
              <a:spcBef>
                <a:spcPct val="0"/>
              </a:spcBef>
              <a:buClrTx/>
              <a:buSzTx/>
              <a:buFontTx/>
              <a:buAutoNum type="arabicPeriod"/>
            </a:pPr>
            <a:r>
              <a:rPr lang="en-US" altLang="en-US" sz="1600"/>
              <a:t>Submitting information sheet</a:t>
            </a:r>
          </a:p>
        </p:txBody>
      </p:sp>
      <p:graphicFrame>
        <p:nvGraphicFramePr>
          <p:cNvPr id="2" name="Table 1"/>
          <p:cNvGraphicFramePr>
            <a:graphicFrameLocks noGrp="1"/>
          </p:cNvGraphicFramePr>
          <p:nvPr>
            <p:extLst>
              <p:ext uri="{D42A27DB-BD31-4B8C-83A1-F6EECF244321}">
                <p14:modId xmlns:p14="http://schemas.microsoft.com/office/powerpoint/2010/main" val="3026795265"/>
              </p:ext>
            </p:extLst>
          </p:nvPr>
        </p:nvGraphicFramePr>
        <p:xfrm>
          <a:off x="1371600" y="1676400"/>
          <a:ext cx="6629400" cy="2743199"/>
        </p:xfrm>
        <a:graphic>
          <a:graphicData uri="http://schemas.openxmlformats.org/drawingml/2006/table">
            <a:tbl>
              <a:tblPr>
                <a:tableStyleId>{5C22544A-7EE6-4342-B048-85BDC9FD1C3A}</a:tableStyleId>
              </a:tblPr>
              <a:tblGrid>
                <a:gridCol w="4193206"/>
                <a:gridCol w="2436194"/>
              </a:tblGrid>
              <a:tr h="564581">
                <a:tc>
                  <a:txBody>
                    <a:bodyPr/>
                    <a:lstStyle/>
                    <a:p>
                      <a:pPr marL="457200" marR="571500" indent="-457200" algn="ctr">
                        <a:spcBef>
                          <a:spcPts val="0"/>
                        </a:spcBef>
                        <a:spcAft>
                          <a:spcPts val="0"/>
                        </a:spcAft>
                      </a:pPr>
                      <a:r>
                        <a:rPr lang="en-US" sz="1400" dirty="0">
                          <a:effectLst/>
                        </a:rPr>
                        <a:t>Mid-term Exam (</a:t>
                      </a:r>
                      <a:r>
                        <a:rPr lang="en-US" sz="1400" dirty="0" smtClean="0">
                          <a:effectLst/>
                        </a:rPr>
                        <a:t>2/5/2015</a:t>
                      </a:r>
                      <a:r>
                        <a:rPr lang="en-US" sz="1400" dirty="0">
                          <a:effectLst/>
                        </a:rPr>
                        <a:t>)</a:t>
                      </a:r>
                      <a:endPar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marR="571500" indent="-457200" algn="ctr">
                        <a:spcBef>
                          <a:spcPts val="0"/>
                        </a:spcBef>
                        <a:spcAft>
                          <a:spcPts val="0"/>
                        </a:spcAft>
                      </a:pPr>
                      <a:r>
                        <a:rPr lang="en-US" sz="1400">
                          <a:effectLst/>
                        </a:rPr>
                        <a:t>25%</a:t>
                      </a:r>
                      <a:endParaRPr lang="en-US" sz="14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7718">
                <a:tc>
                  <a:txBody>
                    <a:bodyPr/>
                    <a:lstStyle/>
                    <a:p>
                      <a:pPr marL="457200" marR="571500" indent="-457200" algn="ctr">
                        <a:spcBef>
                          <a:spcPts val="500"/>
                        </a:spcBef>
                        <a:spcAft>
                          <a:spcPts val="500"/>
                        </a:spcAft>
                      </a:pPr>
                      <a:r>
                        <a:rPr lang="en-US" sz="1400">
                          <a:effectLst/>
                        </a:rPr>
                        <a:t>Final Exam (Monday 3/16/2015 12:00-1:50PM)</a:t>
                      </a:r>
                      <a:endParaRPr lang="en-US" sz="1400">
                        <a:solidFill>
                          <a:srgbClr val="000000"/>
                        </a:solidFill>
                        <a:effectLst/>
                        <a:latin typeface="Times New Roman" panose="02020603050405020304" pitchFamily="18" charset="0"/>
                        <a:ea typeface="Arial Unicode MS" panose="020B0604020202020204" pitchFamily="34" charset="-128"/>
                        <a:cs typeface="Arial Unicode MS" panose="020B0604020202020204" pitchFamily="34" charset="-128"/>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marR="571500" indent="-457200" algn="ctr">
                        <a:spcBef>
                          <a:spcPts val="500"/>
                        </a:spcBef>
                        <a:spcAft>
                          <a:spcPts val="500"/>
                        </a:spcAft>
                      </a:pPr>
                      <a:r>
                        <a:rPr lang="en-US" sz="1400">
                          <a:effectLst/>
                        </a:rPr>
                        <a:t>35% </a:t>
                      </a:r>
                      <a:endParaRPr lang="en-US" sz="1400">
                        <a:solidFill>
                          <a:srgbClr val="000000"/>
                        </a:solidFill>
                        <a:effectLst/>
                        <a:latin typeface="Times New Roman" panose="02020603050405020304" pitchFamily="18" charset="0"/>
                        <a:ea typeface="Arial Unicode MS" panose="020B0604020202020204" pitchFamily="34" charset="-128"/>
                        <a:cs typeface="Arial Unicode MS" panose="020B0604020202020204" pitchFamily="34" charset="-128"/>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5464">
                <a:tc>
                  <a:txBody>
                    <a:bodyPr/>
                    <a:lstStyle/>
                    <a:p>
                      <a:pPr marL="457200" marR="571500" indent="-457200" algn="ctr">
                        <a:spcBef>
                          <a:spcPts val="500"/>
                        </a:spcBef>
                        <a:spcAft>
                          <a:spcPts val="500"/>
                        </a:spcAft>
                      </a:pPr>
                      <a:r>
                        <a:rPr lang="en-US" sz="1400">
                          <a:effectLst/>
                        </a:rPr>
                        <a:t>Lab Exams (Week 4 lab, Week 9 lab)</a:t>
                      </a:r>
                      <a:endParaRPr lang="en-US" sz="1400">
                        <a:solidFill>
                          <a:srgbClr val="000000"/>
                        </a:solidFill>
                        <a:effectLst/>
                        <a:latin typeface="Times New Roman" panose="02020603050405020304" pitchFamily="18" charset="0"/>
                        <a:ea typeface="Arial Unicode MS" panose="020B0604020202020204" pitchFamily="34" charset="-128"/>
                        <a:cs typeface="Arial Unicode MS" panose="020B0604020202020204" pitchFamily="34" charset="-128"/>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marR="571500" indent="-457200" algn="ctr">
                        <a:spcBef>
                          <a:spcPts val="500"/>
                        </a:spcBef>
                        <a:spcAft>
                          <a:spcPts val="500"/>
                        </a:spcAft>
                      </a:pPr>
                      <a:r>
                        <a:rPr lang="en-US" sz="1400">
                          <a:effectLst/>
                        </a:rPr>
                        <a:t>20%</a:t>
                      </a:r>
                      <a:endParaRPr lang="en-US" sz="1400">
                        <a:solidFill>
                          <a:srgbClr val="000000"/>
                        </a:solidFill>
                        <a:effectLst/>
                        <a:latin typeface="Times New Roman" panose="02020603050405020304" pitchFamily="18" charset="0"/>
                        <a:ea typeface="Arial Unicode MS" panose="020B0604020202020204" pitchFamily="34" charset="-128"/>
                        <a:cs typeface="Arial Unicode MS" panose="020B0604020202020204" pitchFamily="34" charset="-128"/>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7718">
                <a:tc>
                  <a:txBody>
                    <a:bodyPr/>
                    <a:lstStyle/>
                    <a:p>
                      <a:pPr marL="457200" marR="571500" indent="-457200" algn="ctr">
                        <a:spcBef>
                          <a:spcPts val="500"/>
                        </a:spcBef>
                        <a:spcAft>
                          <a:spcPts val="500"/>
                        </a:spcAft>
                      </a:pPr>
                      <a:r>
                        <a:rPr lang="en-US" sz="1400" dirty="0">
                          <a:effectLst/>
                        </a:rPr>
                        <a:t>Homework/Lab Assignments </a:t>
                      </a:r>
                      <a:endParaRPr lang="en-US" sz="1400" dirty="0" smtClean="0">
                        <a:effectLst/>
                      </a:endParaRPr>
                    </a:p>
                    <a:p>
                      <a:pPr marL="457200" marR="571500" indent="-457200" algn="ctr">
                        <a:spcBef>
                          <a:spcPts val="500"/>
                        </a:spcBef>
                        <a:spcAft>
                          <a:spcPts val="500"/>
                        </a:spcAft>
                      </a:pPr>
                      <a:r>
                        <a:rPr lang="en-US" sz="1400" dirty="0" smtClean="0">
                          <a:effectLst/>
                        </a:rPr>
                        <a:t>(</a:t>
                      </a:r>
                      <a:r>
                        <a:rPr lang="en-US" sz="1400" dirty="0">
                          <a:effectLst/>
                        </a:rPr>
                        <a:t>12-14 Labs/HW)</a:t>
                      </a:r>
                      <a:endParaRPr lang="en-US" sz="1400" dirty="0">
                        <a:solidFill>
                          <a:srgbClr val="000000"/>
                        </a:solidFill>
                        <a:effectLst/>
                        <a:latin typeface="Times New Roman" panose="02020603050405020304" pitchFamily="18" charset="0"/>
                        <a:ea typeface="Arial Unicode MS" panose="020B0604020202020204" pitchFamily="34" charset="-128"/>
                        <a:cs typeface="Arial Unicode MS" panose="020B0604020202020204" pitchFamily="34" charset="-128"/>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marR="571500" indent="-457200" algn="ctr">
                        <a:spcBef>
                          <a:spcPts val="500"/>
                        </a:spcBef>
                        <a:spcAft>
                          <a:spcPts val="500"/>
                        </a:spcAft>
                      </a:pPr>
                      <a:r>
                        <a:rPr lang="en-US" sz="1400" dirty="0">
                          <a:effectLst/>
                        </a:rPr>
                        <a:t>15%</a:t>
                      </a:r>
                      <a:endParaRPr lang="en-US" sz="1400" dirty="0">
                        <a:solidFill>
                          <a:srgbClr val="000000"/>
                        </a:solidFill>
                        <a:effectLst/>
                        <a:latin typeface="Times New Roman" panose="02020603050405020304" pitchFamily="18" charset="0"/>
                        <a:ea typeface="Arial Unicode MS" panose="020B0604020202020204" pitchFamily="34" charset="-128"/>
                        <a:cs typeface="Arial Unicode MS" panose="020B0604020202020204" pitchFamily="34" charset="-128"/>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7718">
                <a:tc>
                  <a:txBody>
                    <a:bodyPr/>
                    <a:lstStyle/>
                    <a:p>
                      <a:pPr marL="457200" marR="571500" indent="-457200" algn="ctr">
                        <a:spcBef>
                          <a:spcPts val="500"/>
                        </a:spcBef>
                        <a:spcAft>
                          <a:spcPts val="500"/>
                        </a:spcAft>
                      </a:pPr>
                      <a:r>
                        <a:rPr lang="en-US" sz="1400">
                          <a:effectLst/>
                        </a:rPr>
                        <a:t>Class Participation (includes information sheet if applicable)</a:t>
                      </a:r>
                      <a:endParaRPr lang="en-US" sz="1400">
                        <a:solidFill>
                          <a:srgbClr val="000000"/>
                        </a:solidFill>
                        <a:effectLst/>
                        <a:latin typeface="Times New Roman" panose="02020603050405020304" pitchFamily="18" charset="0"/>
                        <a:ea typeface="Arial Unicode MS" panose="020B0604020202020204" pitchFamily="34" charset="-128"/>
                        <a:cs typeface="Arial Unicode MS" panose="020B0604020202020204" pitchFamily="34" charset="-128"/>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marR="571500" indent="-457200" algn="ctr">
                        <a:spcBef>
                          <a:spcPts val="500"/>
                        </a:spcBef>
                        <a:spcAft>
                          <a:spcPts val="500"/>
                        </a:spcAft>
                      </a:pPr>
                      <a:r>
                        <a:rPr lang="en-US" sz="1400" dirty="0">
                          <a:effectLst/>
                        </a:rPr>
                        <a:t>5%</a:t>
                      </a:r>
                      <a:endParaRPr lang="en-US" sz="1400" dirty="0">
                        <a:solidFill>
                          <a:srgbClr val="000000"/>
                        </a:solidFill>
                        <a:effectLst/>
                        <a:latin typeface="Times New Roman" panose="02020603050405020304" pitchFamily="18" charset="0"/>
                        <a:ea typeface="Arial Unicode MS" panose="020B0604020202020204" pitchFamily="34" charset="-128"/>
                        <a:cs typeface="Arial Unicode MS" panose="020B0604020202020204" pitchFamily="34" charset="-128"/>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Grading Scale</a:t>
            </a:r>
          </a:p>
        </p:txBody>
      </p:sp>
      <p:pic>
        <p:nvPicPr>
          <p:cNvPr id="10243" name="Picture 10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0"/>
            <a:ext cx="8534400" cy="281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t>Exams, Homework, Labs</a:t>
            </a:r>
          </a:p>
        </p:txBody>
      </p:sp>
      <p:sp>
        <p:nvSpPr>
          <p:cNvPr id="11267" name="Rectangle 3" descr="Rectangle: Click to edit Master text styles&#10;Second level&#10;Third level&#10;Fourth level&#10;Fifth level"/>
          <p:cNvSpPr>
            <a:spLocks noGrp="1" noChangeArrowheads="1"/>
          </p:cNvSpPr>
          <p:nvPr>
            <p:ph type="body" idx="1"/>
          </p:nvPr>
        </p:nvSpPr>
        <p:spPr>
          <a:xfrm>
            <a:off x="838200" y="1600200"/>
            <a:ext cx="7772400" cy="4114800"/>
          </a:xfrm>
        </p:spPr>
        <p:txBody>
          <a:bodyPr/>
          <a:lstStyle/>
          <a:p>
            <a:pPr eaLnBrk="1" hangingPunct="1">
              <a:lnSpc>
                <a:spcPct val="90000"/>
              </a:lnSpc>
            </a:pPr>
            <a:r>
              <a:rPr lang="en-US" altLang="en-US" sz="2800" dirty="0" smtClean="0"/>
              <a:t>Homework</a:t>
            </a:r>
          </a:p>
          <a:p>
            <a:pPr lvl="1" eaLnBrk="1" hangingPunct="1">
              <a:lnSpc>
                <a:spcPct val="90000"/>
              </a:lnSpc>
            </a:pPr>
            <a:r>
              <a:rPr lang="en-US" altLang="en-US" sz="2400" dirty="0" smtClean="0"/>
              <a:t>5-7 homework assignments will be given.</a:t>
            </a:r>
          </a:p>
          <a:p>
            <a:pPr lvl="1" eaLnBrk="1" hangingPunct="1">
              <a:lnSpc>
                <a:spcPct val="90000"/>
              </a:lnSpc>
            </a:pPr>
            <a:r>
              <a:rPr lang="en-US" altLang="en-US" sz="2400" dirty="0" smtClean="0"/>
              <a:t>Some solutions for programming problems will be provided after assignment is turned in. </a:t>
            </a:r>
          </a:p>
          <a:p>
            <a:pPr lvl="1" eaLnBrk="1" hangingPunct="1">
              <a:lnSpc>
                <a:spcPct val="90000"/>
              </a:lnSpc>
            </a:pPr>
            <a:r>
              <a:rPr lang="en-US" altLang="en-US" sz="2400" dirty="0" smtClean="0"/>
              <a:t>Group study is encouraged but each person should understand all problems.</a:t>
            </a:r>
          </a:p>
          <a:p>
            <a:pPr lvl="1" eaLnBrk="1" hangingPunct="1">
              <a:lnSpc>
                <a:spcPct val="90000"/>
              </a:lnSpc>
            </a:pPr>
            <a:r>
              <a:rPr lang="en-US" altLang="en-US" sz="2400" dirty="0" smtClean="0"/>
              <a:t>Due at the beginning of class – Late HW penalized</a:t>
            </a:r>
          </a:p>
          <a:p>
            <a:pPr lvl="2" eaLnBrk="1" hangingPunct="1">
              <a:lnSpc>
                <a:spcPct val="90000"/>
              </a:lnSpc>
            </a:pPr>
            <a:r>
              <a:rPr lang="en-US" altLang="en-US" sz="2000" dirty="0" smtClean="0"/>
              <a:t>After the final call for homework – 2 out of 10.</a:t>
            </a:r>
          </a:p>
          <a:p>
            <a:pPr lvl="2" eaLnBrk="1" hangingPunct="1">
              <a:lnSpc>
                <a:spcPct val="90000"/>
              </a:lnSpc>
            </a:pPr>
            <a:r>
              <a:rPr lang="en-US" altLang="en-US" sz="2000" dirty="0" smtClean="0"/>
              <a:t>After 12 noon the day immediately following the final call – assignment not accepted.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2483</TotalTime>
  <Words>2007</Words>
  <Application>Microsoft Office PowerPoint</Application>
  <PresentationFormat>On-screen Show (4:3)</PresentationFormat>
  <Paragraphs>331</Paragraphs>
  <Slides>55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2" baseType="lpstr">
      <vt:lpstr>Arial Unicode MS</vt:lpstr>
      <vt:lpstr>Courier New</vt:lpstr>
      <vt:lpstr>Tahoma</vt:lpstr>
      <vt:lpstr>Times New Roman</vt:lpstr>
      <vt:lpstr>Wingdings</vt:lpstr>
      <vt:lpstr>Blueprint</vt:lpstr>
      <vt:lpstr>Equation</vt:lpstr>
      <vt:lpstr>IE 415/515 – Simulation</vt:lpstr>
      <vt:lpstr>Today’s Agenda</vt:lpstr>
      <vt:lpstr>Office Hours</vt:lpstr>
      <vt:lpstr>Prerequisites</vt:lpstr>
      <vt:lpstr>Course Information</vt:lpstr>
      <vt:lpstr>References</vt:lpstr>
      <vt:lpstr>Grading – Allocation</vt:lpstr>
      <vt:lpstr>Grading Scale</vt:lpstr>
      <vt:lpstr>Exams, Homework, Labs</vt:lpstr>
      <vt:lpstr>Exams, Homework, Labs</vt:lpstr>
      <vt:lpstr>Exams, Homework, Labs</vt:lpstr>
      <vt:lpstr>Exams, Homework, Labs</vt:lpstr>
      <vt:lpstr>Recipe for Failure</vt:lpstr>
      <vt:lpstr>Things To Do</vt:lpstr>
      <vt:lpstr>IE 415 vs. IE 515</vt:lpstr>
      <vt:lpstr>Lecture Format</vt:lpstr>
      <vt:lpstr>Lecture Format</vt:lpstr>
      <vt:lpstr>Class Rules</vt:lpstr>
      <vt:lpstr>PowerPoint Presentation</vt:lpstr>
      <vt:lpstr>IE 415/515 - Introduction</vt:lpstr>
      <vt:lpstr>Example 1</vt:lpstr>
      <vt:lpstr>PowerPoint Presentation</vt:lpstr>
      <vt:lpstr>Example 2</vt:lpstr>
      <vt:lpstr>Example 2</vt:lpstr>
      <vt:lpstr>Example</vt:lpstr>
      <vt:lpstr>Approaches</vt:lpstr>
      <vt:lpstr>Simulation Questions</vt:lpstr>
      <vt:lpstr>Simulation</vt:lpstr>
      <vt:lpstr>Examples</vt:lpstr>
      <vt:lpstr>Types of Systems IEs Simulate</vt:lpstr>
      <vt:lpstr>Systems IEs Simulate - Examples</vt:lpstr>
      <vt:lpstr>Characteristics of Systems IEs Simulate </vt:lpstr>
      <vt:lpstr>IE Computer Simulations</vt:lpstr>
      <vt:lpstr>Objectives of IE Analysis </vt:lpstr>
      <vt:lpstr>IE Computer Simulations - Types</vt:lpstr>
      <vt:lpstr>Example</vt:lpstr>
      <vt:lpstr>Example</vt:lpstr>
      <vt:lpstr>Example – Analytical Model</vt:lpstr>
      <vt:lpstr>Simulation</vt:lpstr>
      <vt:lpstr>Example</vt:lpstr>
      <vt:lpstr>Example</vt:lpstr>
      <vt:lpstr>Static Stochastic  Simulation</vt:lpstr>
      <vt:lpstr>Dynamic Stochastic Simulation</vt:lpstr>
      <vt:lpstr>Example</vt:lpstr>
      <vt:lpstr>Example</vt:lpstr>
      <vt:lpstr>Example – Analytical Model</vt:lpstr>
      <vt:lpstr>Example – Physical Simulation</vt:lpstr>
      <vt:lpstr>Example – Computer Simulation</vt:lpstr>
      <vt:lpstr>Dynamic Stochastic Simulations</vt:lpstr>
      <vt:lpstr>Dynamic Stochastic Simulations</vt:lpstr>
      <vt:lpstr>Dynamic Stochastic Simulations</vt:lpstr>
      <vt:lpstr>Dynamic Stochastic Simulations</vt:lpstr>
      <vt:lpstr>Warnings</vt:lpstr>
      <vt:lpstr>Goals of this Course</vt:lpstr>
      <vt:lpstr>Simulation Coverage Outline</vt:lpstr>
    </vt:vector>
  </TitlesOfParts>
  <Company>OSU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415 Simulation</dc:title>
  <dc:creator>David S Kim</dc:creator>
  <cp:lastModifiedBy>Kim, David</cp:lastModifiedBy>
  <cp:revision>294</cp:revision>
  <dcterms:created xsi:type="dcterms:W3CDTF">2000-11-08T17:39:59Z</dcterms:created>
  <dcterms:modified xsi:type="dcterms:W3CDTF">2015-01-06T20:24:00Z</dcterms:modified>
</cp:coreProperties>
</file>