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charts/chart1.xml" ContentType="application/vnd.openxmlformats-officedocument.drawingml.chart+xml"/>
  <Override PartName="/ppt/theme/themeOverride69.xml" ContentType="application/vnd.openxmlformats-officedocument.themeOverride+xml"/>
  <Override PartName="/ppt/charts/chart2.xml" ContentType="application/vnd.openxmlformats-officedocument.drawingml.chart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0" r:id="rId1"/>
  </p:sldMasterIdLst>
  <p:notesMasterIdLst>
    <p:notesMasterId r:id="rId97"/>
  </p:notesMasterIdLst>
  <p:handoutMasterIdLst>
    <p:handoutMasterId r:id="rId98"/>
  </p:handoutMasterIdLst>
  <p:sldIdLst>
    <p:sldId id="291" r:id="rId2"/>
    <p:sldId id="292" r:id="rId3"/>
    <p:sldId id="389" r:id="rId4"/>
    <p:sldId id="293" r:id="rId5"/>
    <p:sldId id="294" r:id="rId6"/>
    <p:sldId id="295" r:id="rId7"/>
    <p:sldId id="296" r:id="rId8"/>
    <p:sldId id="388" r:id="rId9"/>
    <p:sldId id="297" r:id="rId10"/>
    <p:sldId id="392" r:id="rId11"/>
    <p:sldId id="298" r:id="rId12"/>
    <p:sldId id="390" r:id="rId13"/>
    <p:sldId id="299" r:id="rId14"/>
    <p:sldId id="393" r:id="rId15"/>
    <p:sldId id="394" r:id="rId16"/>
    <p:sldId id="302" r:id="rId17"/>
    <p:sldId id="300" r:id="rId18"/>
    <p:sldId id="301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5" r:id="rId31"/>
    <p:sldId id="316" r:id="rId32"/>
    <p:sldId id="317" r:id="rId33"/>
    <p:sldId id="318" r:id="rId34"/>
    <p:sldId id="319" r:id="rId35"/>
    <p:sldId id="320" r:id="rId36"/>
    <p:sldId id="381" r:id="rId37"/>
    <p:sldId id="382" r:id="rId38"/>
    <p:sldId id="383" r:id="rId39"/>
    <p:sldId id="330" r:id="rId40"/>
    <p:sldId id="331" r:id="rId41"/>
    <p:sldId id="332" r:id="rId42"/>
    <p:sldId id="386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85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96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95" r:id="rId70"/>
    <p:sldId id="397" r:id="rId71"/>
    <p:sldId id="39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99" r:id="rId80"/>
    <p:sldId id="400" r:id="rId81"/>
    <p:sldId id="401" r:id="rId82"/>
    <p:sldId id="367" r:id="rId83"/>
    <p:sldId id="368" r:id="rId84"/>
    <p:sldId id="369" r:id="rId85"/>
    <p:sldId id="370" r:id="rId86"/>
    <p:sldId id="371" r:id="rId87"/>
    <p:sldId id="372" r:id="rId88"/>
    <p:sldId id="373" r:id="rId89"/>
    <p:sldId id="374" r:id="rId90"/>
    <p:sldId id="375" r:id="rId91"/>
    <p:sldId id="376" r:id="rId92"/>
    <p:sldId id="377" r:id="rId93"/>
    <p:sldId id="378" r:id="rId94"/>
    <p:sldId id="379" r:id="rId95"/>
    <p:sldId id="380" r:id="rId96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20" autoAdjust="0"/>
    <p:restoredTop sz="86410" autoAdjust="0"/>
  </p:normalViewPr>
  <p:slideViewPr>
    <p:cSldViewPr>
      <p:cViewPr varScale="1">
        <p:scale>
          <a:sx n="91" d="100"/>
          <a:sy n="91" d="100"/>
        </p:scale>
        <p:origin x="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0388"/>
    </p:cViewPr>
  </p:sorterViewPr>
  <p:notesViewPr>
    <p:cSldViewPr>
      <p:cViewPr varScale="1">
        <p:scale>
          <a:sx n="97" d="100"/>
          <a:sy n="97" d="100"/>
        </p:scale>
        <p:origin x="-2574" y="-9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mohr\u2\kimda\DavidOSU\Course%20Files\IE%20415\IE415%20W13\IE%20415%20From%20Tablet\Correlated%20Queue%20Times.xlsx" TargetMode="External"/><Relationship Id="rId1" Type="http://schemas.openxmlformats.org/officeDocument/2006/relationships/themeOverride" Target="../theme/themeOverride6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\\mohr\u2\kimda\DavidOSU\Course%20Files\IE%20415\IE415%20W13\IE%20415%20From%20Tablet\Correlated%20Queue%20Times.xlsx" TargetMode="External"/><Relationship Id="rId1" Type="http://schemas.openxmlformats.org/officeDocument/2006/relationships/themeOverride" Target="../theme/themeOverride7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Wait in Q vs. Time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Sheet1!$D$6:$D$35</c:f>
              <c:numCache>
                <c:formatCode>0.00</c:formatCode>
                <c:ptCount val="30"/>
                <c:pt idx="0" formatCode="General">
                  <c:v>0</c:v>
                </c:pt>
                <c:pt idx="1">
                  <c:v>1.4840554025159001</c:v>
                </c:pt>
                <c:pt idx="2">
                  <c:v>2.095721759550405</c:v>
                </c:pt>
                <c:pt idx="3">
                  <c:v>2.5740242527161055</c:v>
                </c:pt>
                <c:pt idx="4">
                  <c:v>12.282186740563002</c:v>
                </c:pt>
                <c:pt idx="5">
                  <c:v>18.808594232165916</c:v>
                </c:pt>
                <c:pt idx="6">
                  <c:v>24.531001989985999</c:v>
                </c:pt>
                <c:pt idx="7">
                  <c:v>29.837572181704999</c:v>
                </c:pt>
                <c:pt idx="8">
                  <c:v>32.401798989313995</c:v>
                </c:pt>
                <c:pt idx="9">
                  <c:v>33.180269461852873</c:v>
                </c:pt>
                <c:pt idx="10">
                  <c:v>45.356460086904995</c:v>
                </c:pt>
                <c:pt idx="11">
                  <c:v>65.147176328005983</c:v>
                </c:pt>
                <c:pt idx="12">
                  <c:v>65.207473583207175</c:v>
                </c:pt>
                <c:pt idx="13">
                  <c:v>66.072255779654753</c:v>
                </c:pt>
                <c:pt idx="14">
                  <c:v>71.033353543296982</c:v>
                </c:pt>
                <c:pt idx="15">
                  <c:v>74.612124436857982</c:v>
                </c:pt>
                <c:pt idx="16">
                  <c:v>79.377703290875999</c:v>
                </c:pt>
                <c:pt idx="17">
                  <c:v>79.848814581195995</c:v>
                </c:pt>
                <c:pt idx="18">
                  <c:v>92.129308791682746</c:v>
                </c:pt>
                <c:pt idx="19">
                  <c:v>92.423722878608856</c:v>
                </c:pt>
                <c:pt idx="20">
                  <c:v>93.711008577889856</c:v>
                </c:pt>
                <c:pt idx="21">
                  <c:v>100.66577151907971</c:v>
                </c:pt>
                <c:pt idx="22">
                  <c:v>101.87803211722954</c:v>
                </c:pt>
                <c:pt idx="23">
                  <c:v>104.53569162098</c:v>
                </c:pt>
                <c:pt idx="24">
                  <c:v>106.49222145880017</c:v>
                </c:pt>
                <c:pt idx="25">
                  <c:v>107.5899414876</c:v>
                </c:pt>
                <c:pt idx="26">
                  <c:v>111.80494237611001</c:v>
                </c:pt>
                <c:pt idx="27">
                  <c:v>114.83474316920002</c:v>
                </c:pt>
                <c:pt idx="28">
                  <c:v>120.73059426512999</c:v>
                </c:pt>
                <c:pt idx="29">
                  <c:v>123.18484806942976</c:v>
                </c:pt>
              </c:numCache>
            </c:numRef>
          </c:xVal>
          <c:yVal>
            <c:numRef>
              <c:f>Sheet1!$E$6:$E$35</c:f>
              <c:numCache>
                <c:formatCode>0.00</c:formatCode>
                <c:ptCount val="30"/>
                <c:pt idx="0">
                  <c:v>0</c:v>
                </c:pt>
                <c:pt idx="1">
                  <c:v>0.30713769277747038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5.2426724675280001</c:v>
                </c:pt>
                <c:pt idx="7">
                  <c:v>0</c:v>
                </c:pt>
                <c:pt idx="8">
                  <c:v>0.41904001680787062</c:v>
                </c:pt>
                <c:pt idx="9">
                  <c:v>0</c:v>
                </c:pt>
                <c:pt idx="10">
                  <c:v>11.497447609883023</c:v>
                </c:pt>
                <c:pt idx="11">
                  <c:v>24.286482314729923</c:v>
                </c:pt>
                <c:pt idx="12">
                  <c:v>16.897421172009</c:v>
                </c:pt>
                <c:pt idx="13">
                  <c:v>11.505150286377004</c:v>
                </c:pt>
                <c:pt idx="14">
                  <c:v>11.831053676878</c:v>
                </c:pt>
                <c:pt idx="15">
                  <c:v>10.772985129090001</c:v>
                </c:pt>
                <c:pt idx="16">
                  <c:v>14.579203038795002</c:v>
                </c:pt>
                <c:pt idx="17">
                  <c:v>12.949924103475999</c:v>
                </c:pt>
                <c:pt idx="18">
                  <c:v>23.422391618831956</c:v>
                </c:pt>
                <c:pt idx="19">
                  <c:v>19.351303191864005</c:v>
                </c:pt>
                <c:pt idx="20">
                  <c:v>20.035221211419987</c:v>
                </c:pt>
                <c:pt idx="21">
                  <c:v>20.451044734118</c:v>
                </c:pt>
                <c:pt idx="22">
                  <c:v>16.25816206799</c:v>
                </c:pt>
                <c:pt idx="23">
                  <c:v>15.157837571999021</c:v>
                </c:pt>
                <c:pt idx="24">
                  <c:v>15.085594825668037</c:v>
                </c:pt>
                <c:pt idx="25">
                  <c:v>14.765941042247</c:v>
                </c:pt>
                <c:pt idx="26">
                  <c:v>8.5204189876634988</c:v>
                </c:pt>
                <c:pt idx="27">
                  <c:v>3.6870351207985999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591320"/>
        <c:axId val="419590144"/>
      </c:scatterChart>
      <c:valAx>
        <c:axId val="419591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Simulation Time (minutes)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19590144"/>
        <c:crosses val="autoZero"/>
        <c:crossBetween val="midCat"/>
      </c:valAx>
      <c:valAx>
        <c:axId val="419590144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Q Time (Minutes)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419591320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x</a:t>
            </a:r>
            <a:r>
              <a:rPr lang="en-US" baseline="-25000"/>
              <a:t>i</a:t>
            </a:r>
            <a:r>
              <a:rPr lang="en-US"/>
              <a:t> vs. x</a:t>
            </a:r>
            <a:r>
              <a:rPr lang="en-US" baseline="-25000"/>
              <a:t>i+1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Sheet1!$M$5</c:f>
              <c:strCache>
                <c:ptCount val="1"/>
                <c:pt idx="0">
                  <c:v>xi+1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Sheet1!$L$6:$L$34</c:f>
              <c:numCache>
                <c:formatCode>0.00</c:formatCode>
                <c:ptCount val="29"/>
                <c:pt idx="0">
                  <c:v>0</c:v>
                </c:pt>
                <c:pt idx="1">
                  <c:v>0.30713769277747038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5.2426724675280001</c:v>
                </c:pt>
                <c:pt idx="7">
                  <c:v>0</c:v>
                </c:pt>
                <c:pt idx="8">
                  <c:v>0.41904001680787062</c:v>
                </c:pt>
                <c:pt idx="9">
                  <c:v>0</c:v>
                </c:pt>
                <c:pt idx="10">
                  <c:v>11.497447609883023</c:v>
                </c:pt>
                <c:pt idx="11">
                  <c:v>24.286482314729923</c:v>
                </c:pt>
                <c:pt idx="12">
                  <c:v>16.897421172009</c:v>
                </c:pt>
                <c:pt idx="13">
                  <c:v>11.505150286377004</c:v>
                </c:pt>
                <c:pt idx="14">
                  <c:v>11.831053676878</c:v>
                </c:pt>
                <c:pt idx="15">
                  <c:v>10.772985129090001</c:v>
                </c:pt>
                <c:pt idx="16">
                  <c:v>14.579203038795002</c:v>
                </c:pt>
                <c:pt idx="17">
                  <c:v>12.949924103475999</c:v>
                </c:pt>
                <c:pt idx="18">
                  <c:v>23.422391618831956</c:v>
                </c:pt>
                <c:pt idx="19">
                  <c:v>19.351303191864005</c:v>
                </c:pt>
                <c:pt idx="20">
                  <c:v>20.035221211419987</c:v>
                </c:pt>
                <c:pt idx="21">
                  <c:v>20.451044734118</c:v>
                </c:pt>
                <c:pt idx="22">
                  <c:v>16.25816206799</c:v>
                </c:pt>
                <c:pt idx="23">
                  <c:v>15.157837571999021</c:v>
                </c:pt>
                <c:pt idx="24">
                  <c:v>15.085594825668037</c:v>
                </c:pt>
                <c:pt idx="25">
                  <c:v>14.765941042247</c:v>
                </c:pt>
                <c:pt idx="26">
                  <c:v>8.5204189876634988</c:v>
                </c:pt>
                <c:pt idx="27">
                  <c:v>3.6870351207985999</c:v>
                </c:pt>
                <c:pt idx="28">
                  <c:v>0</c:v>
                </c:pt>
              </c:numCache>
            </c:numRef>
          </c:xVal>
          <c:yVal>
            <c:numRef>
              <c:f>Sheet1!$M$6:$M$34</c:f>
              <c:numCache>
                <c:formatCode>0.00</c:formatCode>
                <c:ptCount val="29"/>
                <c:pt idx="0">
                  <c:v>0.30713769277747038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5.2426724675280001</c:v>
                </c:pt>
                <c:pt idx="6">
                  <c:v>0</c:v>
                </c:pt>
                <c:pt idx="7">
                  <c:v>0.41904001680787062</c:v>
                </c:pt>
                <c:pt idx="8">
                  <c:v>0</c:v>
                </c:pt>
                <c:pt idx="9">
                  <c:v>11.497447609883023</c:v>
                </c:pt>
                <c:pt idx="10">
                  <c:v>24.286482314729923</c:v>
                </c:pt>
                <c:pt idx="11">
                  <c:v>16.897421172009</c:v>
                </c:pt>
                <c:pt idx="12">
                  <c:v>11.505150286377004</c:v>
                </c:pt>
                <c:pt idx="13">
                  <c:v>11.831053676878</c:v>
                </c:pt>
                <c:pt idx="14">
                  <c:v>10.772985129090001</c:v>
                </c:pt>
                <c:pt idx="15">
                  <c:v>14.579203038795002</c:v>
                </c:pt>
                <c:pt idx="16">
                  <c:v>12.949924103475999</c:v>
                </c:pt>
                <c:pt idx="17">
                  <c:v>23.422391618831956</c:v>
                </c:pt>
                <c:pt idx="18">
                  <c:v>19.351303191864005</c:v>
                </c:pt>
                <c:pt idx="19">
                  <c:v>20.035221211419987</c:v>
                </c:pt>
                <c:pt idx="20">
                  <c:v>20.451044734118</c:v>
                </c:pt>
                <c:pt idx="21">
                  <c:v>16.25816206799</c:v>
                </c:pt>
                <c:pt idx="22">
                  <c:v>15.157837571999021</c:v>
                </c:pt>
                <c:pt idx="23">
                  <c:v>15.085594825668037</c:v>
                </c:pt>
                <c:pt idx="24">
                  <c:v>14.765941042247</c:v>
                </c:pt>
                <c:pt idx="25">
                  <c:v>8.5204189876634988</c:v>
                </c:pt>
                <c:pt idx="26">
                  <c:v>3.6870351207985999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592888"/>
        <c:axId val="419589752"/>
      </c:scatterChart>
      <c:valAx>
        <c:axId val="419592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  <a:r>
                  <a:rPr lang="en-US" baseline="-25000"/>
                  <a:t>i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419589752"/>
        <c:crosses val="autoZero"/>
        <c:crossBetween val="midCat"/>
      </c:valAx>
      <c:valAx>
        <c:axId val="419589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>
                    <a:effectLst/>
                  </a:rPr>
                  <a:t>x</a:t>
                </a:r>
                <a:r>
                  <a:rPr lang="en-US" sz="1200" b="1" i="0" baseline="-25000">
                    <a:effectLst/>
                  </a:rPr>
                  <a:t>i+1</a:t>
                </a:r>
                <a:endParaRPr lang="en-US" sz="1200">
                  <a:effectLst/>
                </a:endParaRP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419592888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7638" y="0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r">
              <a:defRPr sz="1200"/>
            </a:lvl1pPr>
          </a:lstStyle>
          <a:p>
            <a:pPr>
              <a:defRPr/>
            </a:pPr>
            <a:fld id="{BD762F5E-B206-43A5-81E5-76B4873827B8}" type="datetimeFigureOut">
              <a:rPr lang="en-US"/>
              <a:pPr>
                <a:defRPr/>
              </a:pPr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7638" y="8816975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r">
              <a:defRPr sz="1200"/>
            </a:lvl1pPr>
          </a:lstStyle>
          <a:p>
            <a:pPr>
              <a:defRPr/>
            </a:pPr>
            <a:fld id="{7DCFAC61-B18E-4081-9DA6-C6CF603B1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13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7638" y="0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r">
              <a:defRPr sz="1200"/>
            </a:lvl1pPr>
          </a:lstStyle>
          <a:p>
            <a:pPr>
              <a:defRPr/>
            </a:pPr>
            <a:fld id="{E23C4595-C6A2-4A4A-8F0E-40C6EBCBE9A5}" type="datetimeFigureOut">
              <a:rPr lang="en-US"/>
              <a:pPr>
                <a:defRPr/>
              </a:pPr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1" tIns="46476" rIns="92951" bIns="4647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6913" y="4408488"/>
            <a:ext cx="5591175" cy="4178300"/>
          </a:xfrm>
          <a:prstGeom prst="rect">
            <a:avLst/>
          </a:prstGeom>
        </p:spPr>
        <p:txBody>
          <a:bodyPr vert="horz" lIns="92951" tIns="46476" rIns="92951" bIns="4647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7638" y="8816975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r">
              <a:defRPr sz="1200"/>
            </a:lvl1pPr>
          </a:lstStyle>
          <a:p>
            <a:pPr>
              <a:defRPr/>
            </a:pPr>
            <a:fld id="{F20D5F48-07E6-4F24-B942-479AE8FA4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51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B3FCF09-233F-4A4A-A825-EB190F426286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16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44963-087A-42C2-917E-8DCA4DE66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56EB-E34A-4650-AEF3-F23B3BD08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DFCB2-935A-4125-9E28-84F1B72B9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4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533A2-13CB-4075-9B22-E59DF78FD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12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1D596-7CBF-408F-9F9A-CE3AF02FD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DFFC4-BB39-4577-9874-7A0F1FC25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47751-EF9F-4468-BECF-A15CB497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33EC6-8C4A-42D1-A4B8-4991D9ABF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6ABD4-3753-4BF4-A2FF-A90B634B3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6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D13F0-B227-41B1-81D0-1236C0FDD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A4E66-7F84-412A-9D54-32585F59E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DE8F-DBCC-448D-A0DB-73805C24F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913FE-D353-4362-9304-7A5B0B7A4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C635B7-1D48-453B-B42A-D0D283F68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  <p:sldLayoutId id="214748413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30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3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34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39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40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9.vml"/><Relationship Id="rId1" Type="http://schemas.openxmlformats.org/officeDocument/2006/relationships/themeOverride" Target="../theme/themeOverride41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1.wmf"/><Relationship Id="rId2" Type="http://schemas.openxmlformats.org/officeDocument/2006/relationships/vmlDrawing" Target="../drawings/vmlDrawing10.vml"/><Relationship Id="rId1" Type="http://schemas.openxmlformats.org/officeDocument/2006/relationships/themeOverride" Target="../theme/themeOverride43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11.vml"/><Relationship Id="rId1" Type="http://schemas.openxmlformats.org/officeDocument/2006/relationships/themeOverride" Target="../theme/themeOverride45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Relationship Id="rId4" Type="http://schemas.openxmlformats.org/officeDocument/2006/relationships/image" Target="../media/image28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54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4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1.wmf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56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2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1.wmf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58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8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66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0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16.vml"/><Relationship Id="rId1" Type="http://schemas.openxmlformats.org/officeDocument/2006/relationships/themeOverride" Target="../theme/themeOverride81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1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Analysis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9A5C6D7-8E39-4824-B23E-12AA50982BFA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Through observation of the system</a:t>
            </a:r>
          </a:p>
          <a:p>
            <a:pPr>
              <a:defRPr/>
            </a:pPr>
            <a:r>
              <a:rPr lang="en-US" dirty="0" smtClean="0"/>
              <a:t>From historical data</a:t>
            </a:r>
            <a:r>
              <a:rPr lang="en-US" dirty="0"/>
              <a:t>	</a:t>
            </a:r>
            <a:endParaRPr lang="en-US" dirty="0" smtClean="0"/>
          </a:p>
          <a:p>
            <a:pPr lvl="1">
              <a:defRPr/>
            </a:pPr>
            <a:r>
              <a:rPr lang="en-US" sz="2800" dirty="0" smtClean="0"/>
              <a:t>Must be cautious about using data from databases without a complete understanding of what is included in the data</a:t>
            </a:r>
          </a:p>
          <a:p>
            <a:pPr lvl="1">
              <a:defRPr/>
            </a:pPr>
            <a:r>
              <a:rPr lang="en-US" sz="2800" dirty="0" smtClean="0"/>
              <a:t>Will often require additional processing</a:t>
            </a:r>
          </a:p>
          <a:p>
            <a:pPr marL="471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417D1A5-F4D0-4CBC-BF27-F49B353C6859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Collecting Data Through Observation - Example</a:t>
            </a: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Simulation of vehicle traffic at an intersection.</a:t>
            </a:r>
          </a:p>
          <a:p>
            <a:pPr lvl="1" eaLnBrk="1" hangingPunct="1"/>
            <a:r>
              <a:rPr lang="en-US" altLang="en-US" sz="2000" smtClean="0"/>
              <a:t>Arrivals of cars to the intersection – what will you collect?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87B0D56-5857-4C85-B8FC-7AB5D306D102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Collecting Data Through Observation - Planning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your data collection scenario</a:t>
            </a:r>
          </a:p>
          <a:p>
            <a:pPr>
              <a:defRPr/>
            </a:pPr>
            <a:r>
              <a:rPr lang="en-US" dirty="0" smtClean="0"/>
              <a:t>Consider</a:t>
            </a:r>
          </a:p>
          <a:p>
            <a:pPr lvl="1">
              <a:defRPr/>
            </a:pPr>
            <a:r>
              <a:rPr lang="en-US" dirty="0" smtClean="0"/>
              <a:t>What data will be recorded</a:t>
            </a:r>
          </a:p>
          <a:p>
            <a:pPr lvl="2">
              <a:defRPr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909637" lvl="2" indent="0">
              <a:buFont typeface="Wingdings" pitchFamily="2" charset="2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smtClean="0"/>
              <a:t>Once data is collected</a:t>
            </a:r>
          </a:p>
          <a:p>
            <a:pPr lvl="2">
              <a:defRPr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2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1A20D2F-5180-4A19-B54E-DCEA01F4436A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Analysis</a:t>
            </a:r>
          </a:p>
        </p:txBody>
      </p:sp>
      <p:sp>
        <p:nvSpPr>
          <p:cNvPr id="102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Assume you have “raw” data collected for some random component of the system. </a:t>
            </a:r>
          </a:p>
          <a:p>
            <a:pPr eaLnBrk="1" hangingPunct="1"/>
            <a:r>
              <a:rPr lang="en-US" altLang="en-US" sz="2400" smtClean="0"/>
              <a:t>Example: Service time data (minutes)</a:t>
            </a:r>
          </a:p>
          <a:p>
            <a:pPr eaLnBrk="1" hangingPunct="1"/>
            <a:endParaRPr lang="en-US" altLang="en-US" sz="240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 </a:t>
            </a:r>
            <a:endParaRPr lang="en-US" altLang="en-US" sz="2000" smtClean="0">
              <a:solidFill>
                <a:srgbClr val="FF0000"/>
              </a:solidFill>
            </a:endParaRPr>
          </a:p>
        </p:txBody>
      </p:sp>
      <p:sp>
        <p:nvSpPr>
          <p:cNvPr id="102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A414758-A58F-470A-9B44-071EB63180F7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pic>
        <p:nvPicPr>
          <p:cNvPr id="102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5791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Analysis</a:t>
            </a:r>
          </a:p>
        </p:txBody>
      </p:sp>
      <p:sp>
        <p:nvSpPr>
          <p:cNvPr id="112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random component of the system will be represented in the simulation model as observations from a probability distribution.</a:t>
            </a:r>
          </a:p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 </a:t>
            </a:r>
            <a:endParaRPr lang="en-US" altLang="en-US" sz="1300" smtClean="0">
              <a:solidFill>
                <a:srgbClr val="FF0000"/>
              </a:solidFill>
            </a:endParaRPr>
          </a:p>
        </p:txBody>
      </p:sp>
      <p:sp>
        <p:nvSpPr>
          <p:cNvPr id="112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6399AA5-A29F-46DF-926B-D4DE2127D64B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Analysis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This process is called “</a:t>
            </a:r>
            <a:r>
              <a:rPr lang="en-US" altLang="en-US" sz="2400" u="sng" smtClean="0"/>
              <a:t>fitting a distribution</a:t>
            </a:r>
            <a:r>
              <a:rPr lang="en-US" altLang="en-US" sz="2400" smtClean="0"/>
              <a:t>”.</a:t>
            </a:r>
          </a:p>
          <a:p>
            <a:pPr lvl="1" eaLnBrk="1" hangingPunct="1"/>
            <a:r>
              <a:rPr lang="en-US" altLang="en-US" sz="2000" smtClean="0"/>
              <a:t>Fitting a distribution - Selecting and justifying the proper distribution to use in the simulation to represent the random system component.</a:t>
            </a:r>
          </a:p>
          <a:p>
            <a:pPr eaLnBrk="1" hangingPunct="1"/>
            <a:r>
              <a:rPr lang="en-US" altLang="en-US" sz="2400" smtClean="0"/>
              <a:t>In general there are two choices for the type of distribution fitted.</a:t>
            </a: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2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2C1FB35-9DD1-48FD-BB3B-BFDFC312C9B3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Analysis</a:t>
            </a:r>
          </a:p>
        </p:txBody>
      </p:sp>
      <p:sp>
        <p:nvSpPr>
          <p:cNvPr id="133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When to use empirical distributions.</a:t>
            </a: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98A5C5B-D4A8-409E-A54E-0B470C45F013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Analysis</a:t>
            </a:r>
          </a:p>
        </p:txBody>
      </p:sp>
      <p:sp>
        <p:nvSpPr>
          <p:cNvPr id="143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Empirical distributions </a:t>
            </a:r>
          </a:p>
          <a:p>
            <a:pPr lvl="1" eaLnBrk="1" hangingPunct="1"/>
            <a:r>
              <a:rPr lang="en-US" altLang="en-US" sz="2000" smtClean="0"/>
              <a:t>Generates observations that match the percentage of different observations in the collected data.</a:t>
            </a:r>
          </a:p>
          <a:p>
            <a:pPr eaLnBrk="1" hangingPunct="1"/>
            <a:r>
              <a:rPr lang="en-US" altLang="en-US" sz="2400" smtClean="0"/>
              <a:t>Example – Discrete case</a:t>
            </a:r>
          </a:p>
        </p:txBody>
      </p:sp>
      <p:sp>
        <p:nvSpPr>
          <p:cNvPr id="14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BE83F2F-2E9B-4D05-85A3-5B5F2B25C689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pic>
        <p:nvPicPr>
          <p:cNvPr id="143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29000"/>
            <a:ext cx="386238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Analysis</a:t>
            </a:r>
          </a:p>
        </p:txBody>
      </p:sp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Good features of empirical distributions.</a:t>
            </a:r>
          </a:p>
          <a:p>
            <a:pPr lvl="1" eaLnBrk="1" hangingPunct="1"/>
            <a:r>
              <a:rPr lang="en-US" altLang="en-US" sz="2000" smtClean="0"/>
              <a:t>Simulated distribution represents actual data collected over a specific period of time, which is good for validation purposes, if performance measures for the same period of time are known.</a:t>
            </a:r>
          </a:p>
          <a:p>
            <a:pPr eaLnBrk="1" hangingPunct="1"/>
            <a:r>
              <a:rPr lang="en-US" altLang="en-US" sz="2400" smtClean="0"/>
              <a:t>Bad features of empirical distributions.</a:t>
            </a:r>
          </a:p>
          <a:p>
            <a:pPr lvl="1" eaLnBrk="1" hangingPunct="1"/>
            <a:r>
              <a:rPr lang="en-US" altLang="en-US" sz="2000" smtClean="0"/>
              <a:t>The data collected only reflects observations over the time period in which it was collected, and may not accurately represent what could occur.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BB6904D-2141-4D69-9B7F-69A72D834895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Analysis</a:t>
            </a:r>
          </a:p>
        </p:txBody>
      </p:sp>
      <p:sp>
        <p:nvSpPr>
          <p:cNvPr id="153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Arena</a:t>
            </a:r>
          </a:p>
          <a:p>
            <a:pPr lvl="1" eaLnBrk="1" hangingPunct="1"/>
            <a:r>
              <a:rPr lang="en-US" altLang="en-US" smtClean="0"/>
              <a:t>Discrete empirical distribution</a:t>
            </a:r>
          </a:p>
        </p:txBody>
      </p:sp>
      <p:sp>
        <p:nvSpPr>
          <p:cNvPr id="15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2A51367-0896-47B2-9D77-5849A0FC3531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15380" name="Rectangle 4"/>
          <p:cNvSpPr>
            <a:spLocks noChangeArrowheads="1"/>
          </p:cNvSpPr>
          <p:nvPr/>
        </p:nvSpPr>
        <p:spPr bwMode="auto">
          <a:xfrm>
            <a:off x="1524000" y="3124200"/>
            <a:ext cx="5102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DISC(0.25, 1, 0.5, 1.25, 0.8, 1.75, 1.0, 2)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Analysis</a:t>
            </a:r>
          </a:p>
        </p:txBody>
      </p:sp>
      <p:sp>
        <p:nvSpPr>
          <p:cNvPr id="10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Initial steps of the simulation study have been completed.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Through a verbal description and/or flow chart of the system operation to be simulated, the random components of the system have been identified.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needed data has been identified and collected.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 random components </a:t>
            </a:r>
            <a:r>
              <a:rPr lang="en-US" altLang="en-US" sz="2400" u="sng" smtClean="0"/>
              <a:t>input analysis</a:t>
            </a:r>
            <a:r>
              <a:rPr lang="en-US" altLang="en-US" sz="2400" smtClean="0"/>
              <a:t> will cover how to specify what distributions should be used in the simulation model.</a:t>
            </a: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1B2E91C-54BD-4FAA-915C-16E76D0FBF7D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Analysis</a:t>
            </a:r>
          </a:p>
        </p:txBody>
      </p:sp>
      <p:sp>
        <p:nvSpPr>
          <p:cNvPr id="163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Arena</a:t>
            </a:r>
          </a:p>
          <a:p>
            <a:pPr lvl="1" eaLnBrk="1" hangingPunct="1"/>
            <a:r>
              <a:rPr lang="en-US" altLang="en-US" smtClean="0"/>
              <a:t>Continuous empirical distribution</a:t>
            </a:r>
          </a:p>
        </p:txBody>
      </p:sp>
      <p:sp>
        <p:nvSpPr>
          <p:cNvPr id="164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5AE8844-A3EA-4034-AC43-CC944B9860F4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16401" name="Rectangle 4"/>
          <p:cNvSpPr>
            <a:spLocks noChangeArrowheads="1"/>
          </p:cNvSpPr>
          <p:nvPr/>
        </p:nvSpPr>
        <p:spPr bwMode="auto">
          <a:xfrm>
            <a:off x="1600200" y="2971800"/>
            <a:ext cx="5165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CONT(0.25, 1, 0.5, 1.25, 0.8, 1.75, 1.0, 2)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Fitting Theoretical Distributions</a:t>
            </a:r>
          </a:p>
        </p:txBody>
      </p:sp>
      <p:sp>
        <p:nvSpPr>
          <p:cNvPr id="174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 sz="2400" smtClean="0"/>
              <a:t>General procedure</a:t>
            </a:r>
          </a:p>
          <a:p>
            <a:pPr marL="966788" lvl="1" indent="-495300" eaLnBrk="1" hangingPunct="1">
              <a:buFont typeface="Wingdings" pitchFamily="2" charset="2"/>
              <a:buAutoNum type="arabicPeriod"/>
            </a:pPr>
            <a:r>
              <a:rPr lang="en-US" altLang="en-US" sz="2000" smtClean="0"/>
              <a:t>Guess/hypothesize an appropriate theoretical distribution with specific parameters.</a:t>
            </a:r>
          </a:p>
          <a:p>
            <a:pPr marL="966788" lvl="1" indent="-495300" eaLnBrk="1" hangingPunct="1">
              <a:buFont typeface="Wingdings" pitchFamily="2" charset="2"/>
              <a:buAutoNum type="arabicPeriod"/>
            </a:pPr>
            <a:r>
              <a:rPr lang="en-US" altLang="en-US" sz="2000" smtClean="0"/>
              <a:t>Apply a statistical test to the hypothesis that the observed data are observations from the theoretical distribution from step 1.</a:t>
            </a:r>
          </a:p>
          <a:p>
            <a:pPr marL="966788" lvl="1" indent="-495300" eaLnBrk="1" hangingPunct="1">
              <a:buFont typeface="Wingdings" pitchFamily="2" charset="2"/>
              <a:buAutoNum type="arabicPeriod"/>
            </a:pPr>
            <a:r>
              <a:rPr lang="en-US" altLang="en-US" sz="2000" smtClean="0"/>
              <a:t>Repeat if necessary.</a:t>
            </a:r>
          </a:p>
          <a:p>
            <a:pPr marL="571500" indent="-571500" eaLnBrk="1" hangingPunct="1">
              <a:buFont typeface="Wingdings" pitchFamily="2" charset="2"/>
              <a:buChar char="n"/>
            </a:pPr>
            <a:r>
              <a:rPr lang="en-US" altLang="en-US" sz="2400" smtClean="0"/>
              <a:t>Software available to quickly perform fitting.</a:t>
            </a:r>
          </a:p>
        </p:txBody>
      </p:sp>
      <p:sp>
        <p:nvSpPr>
          <p:cNvPr id="174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9670B18-776B-4720-87C1-919D81D914E4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Fitting Theoretical Distributions</a:t>
            </a:r>
          </a:p>
        </p:txBody>
      </p:sp>
      <p:sp>
        <p:nvSpPr>
          <p:cNvPr id="184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Step 1 – Suggesting a distribution.</a:t>
            </a:r>
          </a:p>
          <a:p>
            <a:pPr lvl="1" eaLnBrk="1" hangingPunct="1"/>
            <a:r>
              <a:rPr lang="en-US" altLang="en-US" sz="2000" smtClean="0"/>
              <a:t>Use process knowledge/theory.</a:t>
            </a:r>
          </a:p>
          <a:p>
            <a:pPr lvl="1" eaLnBrk="1" hangingPunct="1"/>
            <a:r>
              <a:rPr lang="en-US" altLang="en-US" sz="2000" smtClean="0"/>
              <a:t>Descriptive statistics.</a:t>
            </a:r>
          </a:p>
          <a:p>
            <a:pPr lvl="1" eaLnBrk="1" hangingPunct="1"/>
            <a:r>
              <a:rPr lang="en-US" altLang="en-US" sz="2000" smtClean="0"/>
              <a:t>Histograms.</a:t>
            </a:r>
          </a:p>
          <a:p>
            <a:pPr eaLnBrk="1" hangingPunct="1"/>
            <a:r>
              <a:rPr lang="en-US" altLang="en-US" sz="2400" smtClean="0"/>
              <a:t>Process knowledge/Theory</a:t>
            </a:r>
          </a:p>
          <a:p>
            <a:pPr lvl="1" eaLnBrk="1" hangingPunct="1"/>
            <a:r>
              <a:rPr lang="en-US" altLang="en-US" sz="2000" smtClean="0"/>
              <a:t>Inspections, large population, inspection sample size =n.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Parts processed between failures.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endParaRPr lang="en-US" altLang="en-US" sz="2000" smtClean="0"/>
          </a:p>
          <a:p>
            <a:pPr lvl="1" eaLnBrk="1" hangingPunct="1"/>
            <a:endParaRPr lang="en-US" altLang="en-US" sz="2000" smtClean="0"/>
          </a:p>
        </p:txBody>
      </p:sp>
      <p:sp>
        <p:nvSpPr>
          <p:cNvPr id="184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4F3BA15-8CD2-4EBA-B498-E023BE2252F1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Fitting Theoretical Distributions</a:t>
            </a:r>
          </a:p>
        </p:txBody>
      </p:sp>
      <p:sp>
        <p:nvSpPr>
          <p:cNvPr id="194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Process knowledge/Theory</a:t>
            </a:r>
          </a:p>
          <a:p>
            <a:pPr lvl="1" eaLnBrk="1" hangingPunct="1"/>
            <a:r>
              <a:rPr lang="en-US" altLang="en-US" sz="2000" smtClean="0"/>
              <a:t>Customer arrivals to a system from a large population.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Normal distribution.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endParaRPr lang="en-US" altLang="en-US" sz="2000" smtClean="0"/>
          </a:p>
          <a:p>
            <a:pPr lvl="1" eaLnBrk="1" hangingPunct="1"/>
            <a:endParaRPr lang="en-US" altLang="en-US" sz="2000" smtClean="0"/>
          </a:p>
        </p:txBody>
      </p:sp>
      <p:sp>
        <p:nvSpPr>
          <p:cNvPr id="194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74A4737-893E-4F06-9536-D0AE80804D2B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Fitting Theoretical Distributions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Descriptive statistics</a:t>
            </a:r>
          </a:p>
          <a:p>
            <a:pPr lvl="1" eaLnBrk="1" hangingPunct="1"/>
            <a:r>
              <a:rPr lang="en-US" altLang="en-US" sz="1800" smtClean="0"/>
              <a:t>Coefficient of variation (for X continuous) – CV(X)</a:t>
            </a:r>
          </a:p>
          <a:p>
            <a:pPr lvl="2" eaLnBrk="1" hangingPunct="1"/>
            <a:r>
              <a:rPr lang="en-US" altLang="en-US" sz="1700" smtClean="0"/>
              <a:t>Different theoretical distributions have different values or ranges of possible values.</a:t>
            </a:r>
          </a:p>
          <a:p>
            <a:pPr lvl="1" eaLnBrk="1" hangingPunct="1"/>
            <a:r>
              <a:rPr lang="en-US" altLang="en-US" sz="1800" smtClean="0"/>
              <a:t>X~Exponential : CV= 1.</a:t>
            </a:r>
          </a:p>
          <a:p>
            <a:pPr lvl="1" eaLnBrk="1" hangingPunct="1"/>
            <a:r>
              <a:rPr lang="en-US" altLang="en-US" sz="1800" smtClean="0"/>
              <a:t>X~U(a,b) : 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X~Lognormal : 0 &lt; CV &lt; ∞.</a:t>
            </a:r>
          </a:p>
        </p:txBody>
      </p:sp>
      <p:graphicFrame>
        <p:nvGraphicFramePr>
          <p:cNvPr id="2048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9588" y="3733800"/>
          <a:ext cx="18256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4" imgW="1257300" imgH="431800" progId="Equation.3">
                  <p:embed/>
                </p:oleObj>
              </mc:Choice>
              <mc:Fallback>
                <p:oleObj name="Equation" r:id="rId4" imgW="1257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3733800"/>
                        <a:ext cx="182562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E4E45D5-B6F3-4898-9A03-AC4CBE9D9033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Fitting Theoretical Distributions</a:t>
            </a:r>
          </a:p>
        </p:txBody>
      </p:sp>
      <p:sp>
        <p:nvSpPr>
          <p:cNvPr id="86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Descriptive statistics</a:t>
            </a:r>
          </a:p>
          <a:p>
            <a:pPr lvl="1" eaLnBrk="1" hangingPunct="1"/>
            <a:r>
              <a:rPr lang="en-US" altLang="en-US" sz="1800" smtClean="0"/>
              <a:t>Lexis ratio (for X discrete = Var(X)/E(X)) denoted </a:t>
            </a:r>
            <a:r>
              <a:rPr lang="el-GR" altLang="en-US" sz="1800" smtClean="0"/>
              <a:t>τ</a:t>
            </a:r>
            <a:r>
              <a:rPr lang="en-US" altLang="en-US" sz="1800" smtClean="0"/>
              <a:t>(X)</a:t>
            </a:r>
          </a:p>
          <a:p>
            <a:pPr lvl="2" eaLnBrk="1" hangingPunct="1"/>
            <a:r>
              <a:rPr lang="en-US" altLang="en-US" sz="1700" smtClean="0"/>
              <a:t>Different theoretical distributions have different values or ranges of possible values.</a:t>
            </a:r>
          </a:p>
          <a:p>
            <a:pPr lvl="1" eaLnBrk="1" hangingPunct="1"/>
            <a:r>
              <a:rPr lang="en-US" altLang="en-US" sz="1800" smtClean="0"/>
              <a:t>X~Geometric(p) : </a:t>
            </a:r>
            <a:r>
              <a:rPr lang="el-GR" altLang="en-US" sz="1800" smtClean="0"/>
              <a:t>τ</a:t>
            </a:r>
            <a:r>
              <a:rPr lang="en-US" altLang="en-US" sz="1800" smtClean="0"/>
              <a:t>(X)= 1/p.</a:t>
            </a:r>
          </a:p>
          <a:p>
            <a:pPr lvl="1" eaLnBrk="1" hangingPunct="1"/>
            <a:r>
              <a:rPr lang="en-US" altLang="en-US" sz="1800" smtClean="0"/>
              <a:t>X~Binomial(n,p) : </a:t>
            </a:r>
            <a:r>
              <a:rPr lang="el-GR" altLang="en-US" sz="1800" smtClean="0"/>
              <a:t>τ</a:t>
            </a:r>
            <a:r>
              <a:rPr lang="en-US" altLang="en-US" sz="1800" smtClean="0"/>
              <a:t>(X)= 1-p.</a:t>
            </a:r>
          </a:p>
          <a:p>
            <a:pPr lvl="1" eaLnBrk="1" hangingPunct="1"/>
            <a:r>
              <a:rPr lang="en-US" altLang="en-US" sz="1800" smtClean="0"/>
              <a:t>X~Poisson : </a:t>
            </a:r>
            <a:r>
              <a:rPr lang="el-GR" altLang="en-US" sz="1800" smtClean="0"/>
              <a:t>τ</a:t>
            </a:r>
            <a:r>
              <a:rPr lang="en-US" altLang="en-US" sz="1800" smtClean="0"/>
              <a:t>(X)= 1.</a:t>
            </a:r>
          </a:p>
        </p:txBody>
      </p:sp>
      <p:sp>
        <p:nvSpPr>
          <p:cNvPr id="860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7BA5FF4-8A46-407C-BF0F-EDBB26770A15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Fitting Theoretical Distributions</a:t>
            </a:r>
          </a:p>
        </p:txBody>
      </p:sp>
      <p:sp>
        <p:nvSpPr>
          <p:cNvPr id="215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When data has been collected, the CV or lexis ratio can be estimated from the data using the sample variance/standard deviation, and sample mean.</a:t>
            </a:r>
          </a:p>
        </p:txBody>
      </p:sp>
      <p:sp>
        <p:nvSpPr>
          <p:cNvPr id="215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CA15BDF-39CF-488B-971C-2F166632715B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Fitting Theoretical Distributions</a:t>
            </a:r>
          </a:p>
        </p:txBody>
      </p:sp>
      <p:sp>
        <p:nvSpPr>
          <p:cNvPr id="225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Skewness – A measure of symmetry.</a:t>
            </a:r>
          </a:p>
          <a:p>
            <a:pPr lvl="1" eaLnBrk="1" hangingPunct="1"/>
            <a:r>
              <a:rPr lang="en-US" altLang="en-US" sz="1800" smtClean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2253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0901966"/>
              </p:ext>
            </p:extLst>
          </p:nvPr>
        </p:nvGraphicFramePr>
        <p:xfrm>
          <a:off x="1676400" y="3733800"/>
          <a:ext cx="5052765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4" imgW="3797280" imgH="1307880" progId="Equation.3">
                  <p:embed/>
                </p:oleObj>
              </mc:Choice>
              <mc:Fallback>
                <p:oleObj name="Equation" r:id="rId4" imgW="3797280" imgH="1307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5052765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7E3BFF3-9099-4AF8-AAB6-73DE789043C1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Fitting Theoretical Distributions</a:t>
            </a:r>
          </a:p>
        </p:txBody>
      </p:sp>
      <p:sp>
        <p:nvSpPr>
          <p:cNvPr id="235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 smtClean="0"/>
              <a:t>Histograms</a:t>
            </a:r>
            <a:r>
              <a:rPr lang="en-US" altLang="en-US" sz="2400" smtClean="0"/>
              <a:t> – A graph of the frequency of observations within predefined, non-overlapping intervals.</a:t>
            </a:r>
          </a:p>
          <a:p>
            <a:pPr eaLnBrk="1" hangingPunct="1"/>
            <a:r>
              <a:rPr lang="en-US" altLang="en-US" sz="2400" smtClean="0"/>
              <a:t>It is an estimate of the shape of a random variables probability mass function or density function.</a:t>
            </a:r>
          </a:p>
          <a:p>
            <a:pPr eaLnBrk="1" hangingPunct="1"/>
            <a:r>
              <a:rPr lang="en-US" altLang="en-US" sz="2400" smtClean="0"/>
              <a:t>Density functions/probability mass functions tend to have recognizable shapes.</a:t>
            </a:r>
          </a:p>
        </p:txBody>
      </p:sp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0DB5703-47EA-448A-824B-62BED52378D7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Fitting Theoretical Distributions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EDBECE9-6CAC-4B0A-89EE-9EF935038AFB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pic>
        <p:nvPicPr>
          <p:cNvPr id="24582" name="Picture 5" descr="plot of the standard normal probability density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0"/>
            <a:ext cx="21145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 descr="plot of the uniform probability density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2171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9" descr=" plot of the exponential probability density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871663"/>
            <a:ext cx="211455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1" descr="plot of the Beta probability density function for 4 different values&#10; of the shape paramete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3619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2" descr="plot of the lognormal probability density function for&#10; four values of sigm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3619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06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C7BF162-1D2A-4ECC-AACE-C3A29D94D007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grpSp>
        <p:nvGrpSpPr>
          <p:cNvPr id="2063" name="Group 11"/>
          <p:cNvGrpSpPr>
            <a:grpSpLocks/>
          </p:cNvGrpSpPr>
          <p:nvPr/>
        </p:nvGrpSpPr>
        <p:grpSpPr bwMode="auto">
          <a:xfrm>
            <a:off x="838200" y="2667000"/>
            <a:ext cx="6819900" cy="2149475"/>
            <a:chOff x="838200" y="2667000"/>
            <a:chExt cx="6819900" cy="2149952"/>
          </a:xfrm>
        </p:grpSpPr>
        <p:pic>
          <p:nvPicPr>
            <p:cNvPr id="206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667000"/>
              <a:ext cx="6819900" cy="213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Rectangle 4"/>
            <p:cNvSpPr>
              <a:spLocks noChangeArrowheads="1"/>
            </p:cNvSpPr>
            <p:nvPr/>
          </p:nvSpPr>
          <p:spPr bwMode="auto">
            <a:xfrm>
              <a:off x="1295400" y="3200400"/>
              <a:ext cx="6096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6" name="Rectangle 5"/>
            <p:cNvSpPr>
              <a:spLocks noChangeArrowheads="1"/>
            </p:cNvSpPr>
            <p:nvPr/>
          </p:nvSpPr>
          <p:spPr bwMode="auto">
            <a:xfrm>
              <a:off x="2209800" y="3429000"/>
              <a:ext cx="8382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7" name="Rectangle 6"/>
            <p:cNvSpPr>
              <a:spLocks noChangeArrowheads="1"/>
            </p:cNvSpPr>
            <p:nvPr/>
          </p:nvSpPr>
          <p:spPr bwMode="auto">
            <a:xfrm>
              <a:off x="2197768" y="4588352"/>
              <a:ext cx="8382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8" name="Rectangle 7"/>
            <p:cNvSpPr>
              <a:spLocks noChangeArrowheads="1"/>
            </p:cNvSpPr>
            <p:nvPr/>
          </p:nvSpPr>
          <p:spPr bwMode="auto">
            <a:xfrm>
              <a:off x="1066800" y="4575175"/>
              <a:ext cx="8382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9" name="Rectangle 8"/>
            <p:cNvSpPr>
              <a:spLocks noChangeArrowheads="1"/>
            </p:cNvSpPr>
            <p:nvPr/>
          </p:nvSpPr>
          <p:spPr bwMode="auto">
            <a:xfrm>
              <a:off x="3446045" y="4114800"/>
              <a:ext cx="8382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70" name="Rectangle 9"/>
            <p:cNvSpPr>
              <a:spLocks noChangeArrowheads="1"/>
            </p:cNvSpPr>
            <p:nvPr/>
          </p:nvSpPr>
          <p:spPr bwMode="auto">
            <a:xfrm>
              <a:off x="3581400" y="4487229"/>
              <a:ext cx="8382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71" name="Rectangle 10"/>
            <p:cNvSpPr>
              <a:spLocks noChangeArrowheads="1"/>
            </p:cNvSpPr>
            <p:nvPr/>
          </p:nvSpPr>
          <p:spPr bwMode="auto">
            <a:xfrm>
              <a:off x="5334000" y="3442177"/>
              <a:ext cx="8382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Fitting Theoretical Distributions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 sz="2400" smtClean="0"/>
              <a:t>Making a histogram</a:t>
            </a:r>
          </a:p>
          <a:p>
            <a:pPr marL="966788" lvl="1" indent="-495300" eaLnBrk="1" hangingPunct="1">
              <a:buFont typeface="Wingdings" pitchFamily="2" charset="2"/>
              <a:buAutoNum type="arabicPeriod"/>
            </a:pPr>
            <a:r>
              <a:rPr lang="en-US" altLang="en-US" sz="2000" smtClean="0"/>
              <a:t>Break up the range of values covered by the data into k disjoint intervals [b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,b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), [b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,b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),… ,[b</a:t>
            </a:r>
            <a:r>
              <a:rPr lang="en-US" altLang="en-US" sz="2000" baseline="-25000" smtClean="0"/>
              <a:t>k-1</a:t>
            </a:r>
            <a:r>
              <a:rPr lang="en-US" altLang="en-US" sz="2000" smtClean="0"/>
              <a:t>,b</a:t>
            </a:r>
            <a:r>
              <a:rPr lang="en-US" altLang="en-US" sz="2000" baseline="-25000" smtClean="0"/>
              <a:t>k</a:t>
            </a:r>
            <a:r>
              <a:rPr lang="en-US" altLang="en-US" sz="2000" smtClean="0"/>
              <a:t>). All intervals should be the same width </a:t>
            </a:r>
            <a:r>
              <a:rPr lang="el-GR" altLang="en-US" sz="2000" smtClean="0"/>
              <a:t>Δ</a:t>
            </a:r>
            <a:r>
              <a:rPr lang="en-US" altLang="en-US" sz="2000" smtClean="0"/>
              <a:t>b except for the first and last intervals (if necessary).</a:t>
            </a:r>
          </a:p>
          <a:p>
            <a:pPr marL="966788" lvl="1" indent="-495300" eaLnBrk="1" hangingPunct="1">
              <a:buFont typeface="Wingdings" pitchFamily="2" charset="2"/>
              <a:buAutoNum type="arabicPeriod"/>
            </a:pPr>
            <a:r>
              <a:rPr lang="en-US" altLang="en-US" sz="2000" smtClean="0"/>
              <a:t>For j = 1,2,…,k, let q</a:t>
            </a:r>
            <a:r>
              <a:rPr lang="en-US" altLang="en-US" sz="2000" baseline="-25000" smtClean="0"/>
              <a:t>j</a:t>
            </a:r>
            <a:r>
              <a:rPr lang="en-US" altLang="en-US" sz="2000" smtClean="0"/>
              <a:t> = the proportion of the observations in the jth interval defined in 1.</a:t>
            </a:r>
          </a:p>
          <a:p>
            <a:pPr marL="966788" lvl="1" indent="-495300" eaLnBrk="1" hangingPunct="1">
              <a:buFont typeface="Wingdings" pitchFamily="2" charset="2"/>
              <a:buAutoNum type="arabicPeriod"/>
            </a:pPr>
            <a:r>
              <a:rPr lang="en-US" altLang="en-US" sz="2000" smtClean="0"/>
              <a:t>Histogram value at x, h(x) = 0 if x &lt; b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, q</a:t>
            </a:r>
            <a:r>
              <a:rPr lang="en-US" altLang="en-US" sz="2000" baseline="-25000" smtClean="0"/>
              <a:t>j</a:t>
            </a:r>
            <a:r>
              <a:rPr lang="en-US" altLang="en-US" sz="2000" smtClean="0"/>
              <a:t> if                  b</a:t>
            </a:r>
            <a:r>
              <a:rPr lang="en-US" altLang="en-US" sz="2000" baseline="-25000" smtClean="0"/>
              <a:t>j-1</a:t>
            </a:r>
            <a:r>
              <a:rPr lang="en-US" altLang="en-US" sz="2000" smtClean="0"/>
              <a:t>≤x&lt;b</a:t>
            </a:r>
            <a:r>
              <a:rPr lang="en-US" altLang="en-US" sz="2000" baseline="-25000" smtClean="0"/>
              <a:t>j</a:t>
            </a:r>
            <a:r>
              <a:rPr lang="en-US" altLang="en-US" sz="2000" smtClean="0"/>
              <a:t>, and 0 if x ≥ b</a:t>
            </a:r>
            <a:r>
              <a:rPr lang="en-US" altLang="en-US" sz="2000" baseline="-25000" smtClean="0"/>
              <a:t>k</a:t>
            </a:r>
            <a:r>
              <a:rPr lang="en-US" altLang="en-US" sz="2000" smtClean="0"/>
              <a:t>.</a:t>
            </a: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BD7D0AE-977E-4D0E-8B5C-5BFFB573ACD2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Fitting Theoretical Distributions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Making histograms</a:t>
            </a:r>
          </a:p>
          <a:p>
            <a:pPr lvl="1" eaLnBrk="1" hangingPunct="1"/>
            <a:r>
              <a:rPr lang="en-US" altLang="en-US" sz="2000" smtClean="0"/>
              <a:t>Histograms may be changed subjectively by changing the intervals and </a:t>
            </a:r>
            <a:r>
              <a:rPr lang="el-GR" altLang="en-US" sz="2000" smtClean="0"/>
              <a:t>Δ</a:t>
            </a:r>
            <a:r>
              <a:rPr lang="en-US" altLang="en-US" sz="2000" smtClean="0"/>
              <a:t>b (the interval size).</a:t>
            </a:r>
          </a:p>
          <a:p>
            <a:pPr lvl="1" eaLnBrk="1" hangingPunct="1"/>
            <a:r>
              <a:rPr lang="en-US" altLang="en-US" sz="2000" smtClean="0"/>
              <a:t>Guidelines (Hines, et al. 2003)</a:t>
            </a:r>
          </a:p>
          <a:p>
            <a:pPr lvl="2" eaLnBrk="1" hangingPunct="1"/>
            <a:r>
              <a:rPr lang="en-US" altLang="en-US" sz="1900" smtClean="0"/>
              <a:t>Keep the number of intervals between 5 and 20.</a:t>
            </a:r>
          </a:p>
          <a:p>
            <a:pPr lvl="2" eaLnBrk="1" hangingPunct="1"/>
            <a:r>
              <a:rPr lang="en-US" altLang="en-US" sz="1900" smtClean="0"/>
              <a:t>Set the number of intervals to be about the square root of the number of observations.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7EC727E-DBF2-47FF-8859-11A6BD9D6026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266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42338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For data collected from different random components of a system.</a:t>
            </a:r>
          </a:p>
          <a:p>
            <a:pPr lvl="1" eaLnBrk="1" hangingPunct="1"/>
            <a:r>
              <a:rPr lang="en-US" altLang="en-US" sz="1800" smtClean="0"/>
              <a:t>Estimate the CV.</a:t>
            </a:r>
          </a:p>
          <a:p>
            <a:pPr lvl="1" eaLnBrk="1" hangingPunct="1"/>
            <a:r>
              <a:rPr lang="en-US" altLang="en-US" sz="1800" smtClean="0"/>
              <a:t>Construct a histogram.</a:t>
            </a:r>
          </a:p>
          <a:p>
            <a:pPr lvl="1" eaLnBrk="1" hangingPunct="1"/>
            <a:r>
              <a:rPr lang="en-US" altLang="en-US" sz="1800" smtClean="0"/>
              <a:t>Suggest a theoretical distribution to represent the random component.</a:t>
            </a:r>
          </a:p>
        </p:txBody>
      </p:sp>
      <p:sp>
        <p:nvSpPr>
          <p:cNvPr id="266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CFC9243-EA85-49AD-9005-0C8740D60A10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pic>
        <p:nvPicPr>
          <p:cNvPr id="2663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"/>
            <a:ext cx="318452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276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CD2D5D2-001E-463C-B282-D510D23D966E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286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05C3465-16FE-41C1-853E-29D1F9E99589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 Estimation</a:t>
            </a:r>
          </a:p>
        </p:txBody>
      </p:sp>
      <p:sp>
        <p:nvSpPr>
          <p:cNvPr id="481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41148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2400" dirty="0" smtClean="0"/>
              <a:t>After suggesting a possible theoretical distribution to represent a random system component, the parameters for that distribution must be estimated from the data (</a:t>
            </a:r>
            <a:r>
              <a:rPr lang="en-US" sz="2800" i="1" dirty="0" smtClean="0">
                <a:latin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</a:rPr>
              <a:t>1</a:t>
            </a:r>
            <a:r>
              <a:rPr lang="en-US" sz="2800" i="1" dirty="0" smtClean="0">
                <a:latin typeface="Times New Roman" pitchFamily="18" charset="0"/>
              </a:rPr>
              <a:t>, x</a:t>
            </a:r>
            <a:r>
              <a:rPr lang="en-US" sz="2800" i="1" baseline="-25000" dirty="0" smtClean="0">
                <a:latin typeface="Times New Roman" pitchFamily="18" charset="0"/>
              </a:rPr>
              <a:t>2</a:t>
            </a:r>
            <a:r>
              <a:rPr lang="en-US" sz="2800" i="1" dirty="0" smtClean="0">
                <a:latin typeface="Times New Roman" pitchFamily="18" charset="0"/>
              </a:rPr>
              <a:t>, …, </a:t>
            </a:r>
            <a:r>
              <a:rPr lang="en-US" sz="2800" i="1" dirty="0" err="1" smtClean="0">
                <a:latin typeface="Times New Roman" pitchFamily="18" charset="0"/>
              </a:rPr>
              <a:t>x</a:t>
            </a:r>
            <a:r>
              <a:rPr lang="en-US" sz="2800" i="1" baseline="-25000" dirty="0" err="1" smtClean="0">
                <a:latin typeface="Times New Roman" pitchFamily="18" charset="0"/>
              </a:rPr>
              <a:t>n</a:t>
            </a:r>
            <a:r>
              <a:rPr lang="en-US" sz="2400" dirty="0" smtClean="0"/>
              <a:t>).</a:t>
            </a:r>
          </a:p>
          <a:p>
            <a:pPr eaLnBrk="1" hangingPunct="1">
              <a:defRPr/>
            </a:pPr>
            <a:r>
              <a:rPr lang="en-US" sz="2400" dirty="0" smtClean="0"/>
              <a:t>Different distributions may have a different number of parameters.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defRPr/>
            </a:pPr>
            <a:endParaRPr lang="en-US" sz="20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2400" dirty="0" smtClean="0"/>
              <a:t>Estimating parameters from data for some distributions is intuitive.</a:t>
            </a:r>
          </a:p>
        </p:txBody>
      </p:sp>
      <p:sp>
        <p:nvSpPr>
          <p:cNvPr id="297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5E322FC-0583-4FFF-9FD3-DBB365E69D89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 Estimation</a:t>
            </a:r>
          </a:p>
        </p:txBody>
      </p:sp>
      <p:sp>
        <p:nvSpPr>
          <p:cNvPr id="307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6628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Attention will be restricted to </a:t>
            </a:r>
            <a:r>
              <a:rPr lang="en-US" altLang="en-US" sz="2000" u="sng" smtClean="0"/>
              <a:t>maximum likelihood estimators</a:t>
            </a:r>
            <a:r>
              <a:rPr lang="en-US" altLang="en-US" sz="2000" smtClean="0"/>
              <a:t> or MLEs.</a:t>
            </a:r>
          </a:p>
          <a:p>
            <a:pPr lvl="1" eaLnBrk="1" hangingPunct="1"/>
            <a:r>
              <a:rPr lang="en-US" altLang="en-US" sz="1800" smtClean="0"/>
              <a:t>Good statistical properties (needed as part of a goodness of fit test).</a:t>
            </a:r>
          </a:p>
          <a:p>
            <a:pPr eaLnBrk="1" hangingPunct="1"/>
            <a:r>
              <a:rPr lang="en-US" altLang="en-US" sz="2000" smtClean="0"/>
              <a:t>Examples of MLEs</a:t>
            </a:r>
          </a:p>
          <a:p>
            <a:pPr lvl="1" eaLnBrk="1" hangingPunct="1"/>
            <a:r>
              <a:rPr lang="en-US" altLang="en-US" sz="1800" smtClean="0"/>
              <a:t>X~Exponential(</a:t>
            </a:r>
            <a:r>
              <a:rPr lang="el-GR" altLang="en-US" sz="1800" smtClean="0"/>
              <a:t>λ</a:t>
            </a:r>
            <a:r>
              <a:rPr lang="en-US" altLang="en-US" sz="1800" smtClean="0"/>
              <a:t>)</a:t>
            </a:r>
          </a:p>
          <a:p>
            <a:pPr lvl="2" eaLnBrk="1" hangingPunct="1"/>
            <a:r>
              <a:rPr lang="el-GR" altLang="en-US" sz="1700" smtClean="0"/>
              <a:t>λ</a:t>
            </a:r>
            <a:r>
              <a:rPr lang="en-US" altLang="en-US" sz="1700" smtClean="0"/>
              <a:t> = 1/E[X]</a:t>
            </a:r>
          </a:p>
          <a:p>
            <a:pPr lvl="2" eaLnBrk="1" hangingPunct="1"/>
            <a:r>
              <a:rPr lang="en-US" altLang="en-US" sz="1700" smtClean="0"/>
              <a:t>The MLE for </a:t>
            </a:r>
            <a:r>
              <a:rPr lang="el-GR" altLang="en-US" sz="1700" smtClean="0"/>
              <a:t>λ</a:t>
            </a:r>
            <a:r>
              <a:rPr lang="en-US" altLang="en-US" sz="1700" smtClean="0"/>
              <a:t> is  </a:t>
            </a:r>
            <a:endParaRPr lang="el-GR" altLang="en-US" sz="1700" smtClean="0"/>
          </a:p>
        </p:txBody>
      </p:sp>
      <p:graphicFrame>
        <p:nvGraphicFramePr>
          <p:cNvPr id="307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114800" y="4273550"/>
          <a:ext cx="1041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4" imgW="622030" imgH="622030" progId="Equation.3">
                  <p:embed/>
                </p:oleObj>
              </mc:Choice>
              <mc:Fallback>
                <p:oleObj name="Equation" r:id="rId4" imgW="622030" imgH="6220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273550"/>
                        <a:ext cx="1041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A791D1E-173B-4C8F-8FE8-2B85425F2000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 Estimation</a:t>
            </a:r>
          </a:p>
        </p:txBody>
      </p:sp>
      <p:sp>
        <p:nvSpPr>
          <p:cNvPr id="317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Examples of MLEs</a:t>
            </a:r>
          </a:p>
          <a:p>
            <a:pPr lvl="1" eaLnBrk="1" hangingPunct="1"/>
            <a:r>
              <a:rPr lang="en-US" altLang="en-US" sz="2000" smtClean="0"/>
              <a:t>X~Uniform(a,b)</a:t>
            </a:r>
          </a:p>
          <a:p>
            <a:pPr lvl="2" eaLnBrk="1" hangingPunct="1"/>
            <a:r>
              <a:rPr lang="en-US" altLang="en-US" sz="1900" smtClean="0">
                <a:solidFill>
                  <a:srgbClr val="FF0000"/>
                </a:solidFill>
              </a:rPr>
              <a:t> </a:t>
            </a:r>
          </a:p>
          <a:p>
            <a:pPr lvl="2" eaLnBrk="1" hangingPunct="1"/>
            <a:endParaRPr lang="en-US" altLang="en-US" sz="19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smtClean="0"/>
              <a:t>X~Normal(</a:t>
            </a:r>
            <a:r>
              <a:rPr lang="el-GR" altLang="en-US" sz="2000" smtClean="0"/>
              <a:t>μ</a:t>
            </a:r>
            <a:r>
              <a:rPr lang="en-US" altLang="en-US" sz="2000" smtClean="0"/>
              <a:t>,</a:t>
            </a:r>
            <a:r>
              <a:rPr lang="el-GR" altLang="en-US" sz="2000" smtClean="0"/>
              <a:t>σ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)</a:t>
            </a:r>
          </a:p>
          <a:p>
            <a:pPr lvl="2" eaLnBrk="1" hangingPunct="1"/>
            <a:r>
              <a:rPr lang="en-US" altLang="en-US" sz="1900" smtClean="0">
                <a:solidFill>
                  <a:srgbClr val="FF0000"/>
                </a:solidFill>
              </a:rPr>
              <a:t> </a:t>
            </a:r>
            <a:endParaRPr lang="en-US" altLang="en-US" sz="1900" baseline="3000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baseline="30000" smtClean="0"/>
          </a:p>
        </p:txBody>
      </p:sp>
      <p:sp>
        <p:nvSpPr>
          <p:cNvPr id="31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7F0519-7020-4F3B-8962-99946C63163A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 Estimation</a:t>
            </a:r>
          </a:p>
        </p:txBody>
      </p:sp>
      <p:sp>
        <p:nvSpPr>
          <p:cNvPr id="327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5104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Not all MLEs for distribution parameters are so intuitive.</a:t>
            </a:r>
            <a:endParaRPr lang="el-GR" altLang="en-US" sz="2000" smtClean="0"/>
          </a:p>
          <a:p>
            <a:pPr eaLnBrk="1" hangingPunct="1"/>
            <a:r>
              <a:rPr lang="en-US" altLang="en-US" sz="2000" smtClean="0"/>
              <a:t>Example: X~Lognormal(</a:t>
            </a:r>
            <a:r>
              <a:rPr lang="el-GR" altLang="en-US" sz="2000" smtClean="0"/>
              <a:t>σ</a:t>
            </a:r>
            <a:r>
              <a:rPr lang="en-US" altLang="en-US" sz="2000" smtClean="0"/>
              <a:t>,</a:t>
            </a:r>
            <a:r>
              <a:rPr lang="el-GR" altLang="en-US" sz="2000" smtClean="0"/>
              <a:t>μ</a:t>
            </a:r>
            <a:r>
              <a:rPr lang="en-US" altLang="en-US" sz="2000" smtClean="0"/>
              <a:t>) where </a:t>
            </a:r>
            <a:r>
              <a:rPr lang="el-GR" altLang="en-US" sz="2000" smtClean="0"/>
              <a:t>σ</a:t>
            </a:r>
            <a:r>
              <a:rPr lang="en-US" altLang="en-US" sz="2000" smtClean="0"/>
              <a:t>&gt;0 is called a shape parameter and </a:t>
            </a:r>
            <a:r>
              <a:rPr lang="el-GR" altLang="en-US" sz="2000" smtClean="0"/>
              <a:t>μ</a:t>
            </a:r>
            <a:r>
              <a:rPr lang="en-US" altLang="en-US" sz="2000" smtClean="0"/>
              <a:t> </a:t>
            </a:r>
            <a:r>
              <a:rPr lang="ru-RU" altLang="en-US" sz="2000" smtClean="0"/>
              <a:t>Є</a:t>
            </a:r>
            <a:r>
              <a:rPr lang="en-US" altLang="en-US" sz="2000" smtClean="0"/>
              <a:t> (-∞, ∞) is called a scale parameter.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3657600"/>
          <a:ext cx="50292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4" imgW="2603500" imgH="660400" progId="Equation.3">
                  <p:embed/>
                </p:oleObj>
              </mc:Choice>
              <mc:Fallback>
                <p:oleObj name="Equation" r:id="rId4" imgW="26035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50292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1AB7FCE-140E-4A3D-B649-84199DD72503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Goodness of Fit Tests</a:t>
            </a:r>
          </a:p>
        </p:txBody>
      </p:sp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distribution has been suggested to represent a random component of a system.</a:t>
            </a:r>
          </a:p>
          <a:p>
            <a:pPr eaLnBrk="1" hangingPunct="1"/>
            <a:r>
              <a:rPr lang="en-US" altLang="en-US" sz="2400" smtClean="0"/>
              <a:t>The data has been use to compute estimates (MLE) of the distribution parameters.</a:t>
            </a:r>
          </a:p>
          <a:p>
            <a:pPr eaLnBrk="1" hangingPunct="1"/>
            <a:r>
              <a:rPr lang="en-US" altLang="en-US" sz="2400" smtClean="0"/>
              <a:t>Statistical goodness of fit tests determine whether there is enough evidence to say that the data is not well represented by the suggested distribution.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E81D523-660A-434F-BDAE-E7EB90F39551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Identifying Random System Components</a:t>
            </a:r>
          </a:p>
        </p:txBody>
      </p:sp>
      <p:sp>
        <p:nvSpPr>
          <p:cNvPr id="30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amount of variability/randomness is relative to the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E.g., Machine processing time – not fixed but low variability.</a:t>
            </a:r>
          </a:p>
        </p:txBody>
      </p:sp>
      <p:sp>
        <p:nvSpPr>
          <p:cNvPr id="30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E6DA91F-7038-443A-A65F-A9DDEBE9AF77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Statistical Goodness of Fit Tests</a:t>
            </a:r>
          </a:p>
        </p:txBody>
      </p:sp>
      <p:sp>
        <p:nvSpPr>
          <p:cNvPr id="338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5866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Let     be the suggested distribution with parameters </a:t>
            </a:r>
            <a:r>
              <a:rPr lang="el-GR" altLang="en-US" sz="2000" smtClean="0"/>
              <a:t>θ</a:t>
            </a:r>
            <a:r>
              <a:rPr lang="en-US" altLang="en-US" sz="2000" smtClean="0"/>
              <a:t> obtained from the data using MLE estimators. </a:t>
            </a:r>
          </a:p>
          <a:p>
            <a:pPr eaLnBrk="1" hangingPunct="1"/>
            <a:r>
              <a:rPr lang="en-US" altLang="en-US" sz="2000" smtClean="0"/>
              <a:t>The statistical goodness of fit tests will evaluate the null hypothesis</a:t>
            </a:r>
          </a:p>
          <a:p>
            <a:pPr lvl="1" eaLnBrk="1" hangingPunct="1"/>
            <a:r>
              <a:rPr lang="en-US" altLang="en-US" sz="1800" smtClean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3379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00200" y="1752600"/>
          <a:ext cx="30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4" imgW="164957" imgH="203024" progId="Equation.3">
                  <p:embed/>
                </p:oleObj>
              </mc:Choice>
              <mc:Fallback>
                <p:oleObj name="Equation" r:id="rId4" imgW="164957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309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19C5A58-F054-4B6B-B98F-47144C086F78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Goodness of Fit Tests</a:t>
            </a:r>
          </a:p>
        </p:txBody>
      </p:sp>
      <p:sp>
        <p:nvSpPr>
          <p:cNvPr id="89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 tests will be reviewed.</a:t>
            </a:r>
          </a:p>
          <a:p>
            <a:pPr lvl="1" eaLnBrk="1" hangingPunct="1"/>
            <a:r>
              <a:rPr lang="en-US" altLang="en-US" smtClean="0"/>
              <a:t>Chi-square goodness of fit test.</a:t>
            </a:r>
          </a:p>
          <a:p>
            <a:pPr lvl="1" eaLnBrk="1" hangingPunct="1"/>
            <a:r>
              <a:rPr lang="en-US" altLang="en-US" smtClean="0"/>
              <a:t>Kolmogorov-Smirnov test.</a:t>
            </a:r>
          </a:p>
          <a:p>
            <a:pPr lvl="1" eaLnBrk="1" hangingPunct="1"/>
            <a:r>
              <a:rPr lang="en-US" altLang="en-US" smtClean="0"/>
              <a:t>Anderson-Darling test.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7B899E4-8A75-4F30-B5EE-9780508A0E61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 Goodness of Fit Test</a:t>
            </a:r>
          </a:p>
        </p:txBody>
      </p:sp>
      <p:sp>
        <p:nvSpPr>
          <p:cNvPr id="348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8914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Intuitively think of this test as a formal way to compare a modified histogram to a theoretical distribution.</a:t>
            </a:r>
          </a:p>
        </p:txBody>
      </p:sp>
      <p:sp>
        <p:nvSpPr>
          <p:cNvPr id="348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983D039-9B38-41B9-AA13-1FB42C9A8645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 Goodness of Fit Test</a:t>
            </a:r>
          </a:p>
        </p:txBody>
      </p:sp>
      <p:sp>
        <p:nvSpPr>
          <p:cNvPr id="358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 sz="2400" smtClean="0"/>
              <a:t>Test procedure</a:t>
            </a:r>
          </a:p>
          <a:p>
            <a:pPr marL="966788" lvl="1" indent="-495300" eaLnBrk="1" hangingPunct="1">
              <a:buFont typeface="Wingdings" pitchFamily="2" charset="2"/>
              <a:buAutoNum type="arabicPeriod"/>
            </a:pPr>
            <a:r>
              <a:rPr lang="en-US" altLang="en-US" sz="2000" smtClean="0"/>
              <a:t>Divide the entire range of the hypothesized distribution into </a:t>
            </a:r>
            <a:r>
              <a:rPr lang="en-US" altLang="en-US" sz="2000" i="1" smtClean="0">
                <a:latin typeface="Times New Roman" pitchFamily="18" charset="0"/>
              </a:rPr>
              <a:t>k</a:t>
            </a:r>
            <a:r>
              <a:rPr lang="en-US" altLang="en-US" sz="2000" smtClean="0"/>
              <a:t> adjacent intervals – (a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,a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), [a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,a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),…,[a</a:t>
            </a:r>
            <a:r>
              <a:rPr lang="en-US" altLang="en-US" sz="2000" baseline="-25000" smtClean="0"/>
              <a:t>k-1</a:t>
            </a:r>
            <a:r>
              <a:rPr lang="en-US" altLang="en-US" sz="2000" smtClean="0"/>
              <a:t>,a</a:t>
            </a:r>
            <a:r>
              <a:rPr lang="en-US" altLang="en-US" sz="2000" baseline="-25000" smtClean="0"/>
              <a:t>k</a:t>
            </a:r>
            <a:r>
              <a:rPr lang="en-US" altLang="en-US" sz="2000" smtClean="0"/>
              <a:t>) where a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could be -∞, and a</a:t>
            </a:r>
            <a:r>
              <a:rPr lang="en-US" altLang="en-US" sz="2000" baseline="-25000" smtClean="0"/>
              <a:t>k </a:t>
            </a:r>
            <a:r>
              <a:rPr lang="en-US" altLang="en-US" sz="2000" smtClean="0"/>
              <a:t>could be</a:t>
            </a:r>
            <a:r>
              <a:rPr lang="en-US" altLang="en-US" sz="2000" baseline="-25000" smtClean="0"/>
              <a:t> </a:t>
            </a:r>
            <a:r>
              <a:rPr lang="en-US" altLang="en-US" sz="2000" smtClean="0"/>
              <a:t>+ ∞.</a:t>
            </a:r>
          </a:p>
          <a:p>
            <a:pPr marL="1347788" lvl="2" indent="-438150" eaLnBrk="1" hangingPunct="1">
              <a:buFont typeface="Wingdings" pitchFamily="2" charset="2"/>
              <a:buChar char="n"/>
            </a:pPr>
            <a:r>
              <a:rPr lang="en-US" altLang="en-US" sz="19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8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C332498-8A18-4446-AEF1-76EFDE68EB49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 Goodness of Fit Test</a:t>
            </a:r>
          </a:p>
        </p:txBody>
      </p:sp>
      <p:sp>
        <p:nvSpPr>
          <p:cNvPr id="368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 sz="2400" smtClean="0"/>
              <a:t>Test procedure</a:t>
            </a:r>
          </a:p>
          <a:p>
            <a:pPr marL="966788" lvl="1" indent="-495300" eaLnBrk="1" hangingPunct="1">
              <a:buFont typeface="Wingdings" pitchFamily="2" charset="2"/>
              <a:buAutoNum type="arabicPeriod" startAt="2"/>
            </a:pPr>
            <a:r>
              <a:rPr lang="en-US" altLang="en-US" sz="2000" smtClean="0"/>
              <a:t>Tabulate the number of observations falling in each interval – (a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,a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), [a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,a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),…,[a</a:t>
            </a:r>
            <a:r>
              <a:rPr lang="en-US" altLang="en-US" sz="2000" baseline="-25000" smtClean="0"/>
              <a:t>k-1</a:t>
            </a:r>
            <a:r>
              <a:rPr lang="en-US" altLang="en-US" sz="2000" smtClean="0"/>
              <a:t>,a</a:t>
            </a:r>
            <a:r>
              <a:rPr lang="en-US" altLang="en-US" sz="2000" baseline="-25000" smtClean="0"/>
              <a:t>k</a:t>
            </a:r>
            <a:r>
              <a:rPr lang="en-US" altLang="en-US" sz="2000" smtClean="0"/>
              <a:t>). Let,</a:t>
            </a:r>
          </a:p>
          <a:p>
            <a:pPr marL="1347788" lvl="2" indent="-438150" eaLnBrk="1" hangingPunct="1">
              <a:buFont typeface="Wingdings" pitchFamily="2" charset="2"/>
              <a:buChar char="n"/>
            </a:pPr>
            <a:r>
              <a:rPr lang="en-US" altLang="en-US" sz="2000" i="1" smtClean="0">
                <a:latin typeface="Times New Roman" pitchFamily="18" charset="0"/>
              </a:rPr>
              <a:t>N</a:t>
            </a:r>
            <a:r>
              <a:rPr lang="en-US" altLang="en-US" sz="2000" i="1" baseline="-25000" smtClean="0">
                <a:latin typeface="Times New Roman" pitchFamily="18" charset="0"/>
              </a:rPr>
              <a:t>j</a:t>
            </a:r>
            <a:r>
              <a:rPr lang="en-US" altLang="en-US" sz="2000" i="1" smtClean="0">
                <a:latin typeface="Times New Roman" pitchFamily="18" charset="0"/>
              </a:rPr>
              <a:t> </a:t>
            </a:r>
            <a:r>
              <a:rPr lang="en-US" altLang="en-US" sz="1900" smtClean="0"/>
              <a:t>= The number of observations falling in the </a:t>
            </a:r>
            <a:r>
              <a:rPr lang="en-US" altLang="en-US" sz="1900" i="1" smtClean="0"/>
              <a:t>j</a:t>
            </a:r>
            <a:r>
              <a:rPr lang="en-US" altLang="en-US" sz="1900" smtClean="0"/>
              <a:t>th interval [a</a:t>
            </a:r>
            <a:r>
              <a:rPr lang="en-US" altLang="en-US" sz="1900" baseline="-25000" smtClean="0"/>
              <a:t>j-1</a:t>
            </a:r>
            <a:r>
              <a:rPr lang="en-US" altLang="en-US" sz="1900" smtClean="0"/>
              <a:t>,a</a:t>
            </a:r>
            <a:r>
              <a:rPr lang="en-US" altLang="en-US" sz="1900" baseline="-25000" smtClean="0"/>
              <a:t>j</a:t>
            </a:r>
            <a:r>
              <a:rPr lang="en-US" altLang="en-US" sz="1900" smtClean="0"/>
              <a:t>).</a:t>
            </a:r>
          </a:p>
          <a:p>
            <a:pPr marL="1347788" lvl="2" indent="-438150" eaLnBrk="1" hangingPunct="1">
              <a:buFont typeface="Wingdings" pitchFamily="2" charset="2"/>
              <a:buChar char="n"/>
            </a:pPr>
            <a:r>
              <a:rPr lang="en-US" altLang="en-US" sz="1900" smtClean="0"/>
              <a:t>∑ </a:t>
            </a:r>
            <a:r>
              <a:rPr lang="en-US" altLang="en-US" sz="2000" i="1" smtClean="0">
                <a:latin typeface="Times New Roman" pitchFamily="18" charset="0"/>
              </a:rPr>
              <a:t>N</a:t>
            </a:r>
            <a:r>
              <a:rPr lang="en-US" altLang="en-US" sz="2000" i="1" baseline="-25000" smtClean="0">
                <a:latin typeface="Times New Roman" pitchFamily="18" charset="0"/>
              </a:rPr>
              <a:t>j</a:t>
            </a:r>
            <a:r>
              <a:rPr lang="en-US" altLang="en-US" sz="2000" i="1" smtClean="0">
                <a:latin typeface="Times New Roman" pitchFamily="18" charset="0"/>
              </a:rPr>
              <a:t>  = n :</a:t>
            </a:r>
            <a:r>
              <a:rPr lang="en-US" altLang="en-US" sz="1900" smtClean="0"/>
              <a:t>the total number of observations.</a:t>
            </a:r>
          </a:p>
          <a:p>
            <a:pPr marL="966788" lvl="1" indent="-495300" eaLnBrk="1" hangingPunct="1">
              <a:buFont typeface="Wingdings" pitchFamily="2" charset="2"/>
              <a:buAutoNum type="arabicPeriod" startAt="3"/>
            </a:pPr>
            <a:r>
              <a:rPr lang="en-US" altLang="en-US" sz="2000" smtClean="0"/>
              <a:t>Calculate the expected number of observations in each interval from the suggested distribution and estimated parameters.</a:t>
            </a:r>
          </a:p>
          <a:p>
            <a:pPr marL="1347788" lvl="2" indent="-438150" eaLnBrk="1" hangingPunct="1">
              <a:buFont typeface="Wingdings" pitchFamily="2" charset="2"/>
              <a:buChar char="n"/>
            </a:pPr>
            <a:r>
              <a:rPr lang="en-US" altLang="en-US" sz="1900" smtClean="0"/>
              <a:t>Discrete</a:t>
            </a:r>
          </a:p>
          <a:p>
            <a:pPr marL="1347788" lvl="2" indent="-438150" eaLnBrk="1" hangingPunct="1">
              <a:buFont typeface="Wingdings" pitchFamily="2" charset="2"/>
              <a:buChar char="n"/>
            </a:pPr>
            <a:r>
              <a:rPr lang="en-US" altLang="en-US" sz="1900" smtClean="0"/>
              <a:t>Continuous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4908C5F-E67E-4D0C-AD94-69E4FD982C20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 Goodness of Fit Test</a:t>
            </a:r>
          </a:p>
        </p:txBody>
      </p:sp>
      <p:sp>
        <p:nvSpPr>
          <p:cNvPr id="378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 sz="2000" smtClean="0"/>
              <a:t>Discrete</a:t>
            </a:r>
          </a:p>
        </p:txBody>
      </p:sp>
      <p:graphicFrame>
        <p:nvGraphicFramePr>
          <p:cNvPr id="3789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00150" y="2590800"/>
          <a:ext cx="7123113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4" imgW="3860800" imgH="1168400" progId="Equation.3">
                  <p:embed/>
                </p:oleObj>
              </mc:Choice>
              <mc:Fallback>
                <p:oleObj name="Equation" r:id="rId4" imgW="38608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590800"/>
                        <a:ext cx="7123113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9B5626B-967C-4947-99ED-931AA5435D61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 Goodness of Fit Test</a:t>
            </a:r>
          </a:p>
        </p:txBody>
      </p:sp>
      <p:sp>
        <p:nvSpPr>
          <p:cNvPr id="389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 sz="2000" smtClean="0"/>
              <a:t>Continuous</a:t>
            </a:r>
          </a:p>
        </p:txBody>
      </p:sp>
      <p:graphicFrame>
        <p:nvGraphicFramePr>
          <p:cNvPr id="3891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38288" y="2590800"/>
          <a:ext cx="6446837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4" imgW="3949700" imgH="1320800" progId="Equation.3">
                  <p:embed/>
                </p:oleObj>
              </mc:Choice>
              <mc:Fallback>
                <p:oleObj name="Equation" r:id="rId4" imgW="3949700" imgH="1320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2590800"/>
                        <a:ext cx="6446837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33F7346-84C6-4DA2-A30D-662F8CD51BD7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 Goodness of Fit Test</a:t>
            </a:r>
          </a:p>
        </p:txBody>
      </p:sp>
      <p:sp>
        <p:nvSpPr>
          <p:cNvPr id="399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358062" cy="4267200"/>
          </a:xfrm>
        </p:spPr>
        <p:txBody>
          <a:bodyPr/>
          <a:lstStyle/>
          <a:p>
            <a:pPr marL="571500" indent="-571500" eaLnBrk="1" hangingPunct="1"/>
            <a:r>
              <a:rPr lang="en-US" altLang="en-US" sz="2000" smtClean="0"/>
              <a:t>Test procedure</a:t>
            </a:r>
          </a:p>
          <a:p>
            <a:pPr marL="966788" lvl="1" indent="-495300" eaLnBrk="1" hangingPunct="1">
              <a:buFont typeface="Wingdings" pitchFamily="2" charset="2"/>
              <a:buAutoNum type="arabicPeriod" startAt="4"/>
            </a:pPr>
            <a:r>
              <a:rPr lang="en-US" altLang="en-US" sz="1800" smtClean="0"/>
              <a:t>Calculate the test statistic </a:t>
            </a:r>
            <a:r>
              <a:rPr lang="en-US" altLang="en-US" sz="1800" i="1" smtClean="0">
                <a:latin typeface="Times New Roman" pitchFamily="18" charset="0"/>
              </a:rPr>
              <a:t>TS</a:t>
            </a:r>
          </a:p>
        </p:txBody>
      </p:sp>
      <p:graphicFrame>
        <p:nvGraphicFramePr>
          <p:cNvPr id="3993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42963" y="3048000"/>
          <a:ext cx="72294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4" imgW="4318000" imgH="482600" progId="Equation.3">
                  <p:embed/>
                </p:oleObj>
              </mc:Choice>
              <mc:Fallback>
                <p:oleObj name="Equation" r:id="rId4" imgW="4318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048000"/>
                        <a:ext cx="72294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0B0B904-8938-4C0E-8AC6-0C4EAB74A721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 Goodness of Fit Test</a:t>
            </a:r>
          </a:p>
        </p:txBody>
      </p:sp>
      <p:sp>
        <p:nvSpPr>
          <p:cNvPr id="409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If the distribution tested is a good fit, should TS be large or small?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How do we know what large or small is?</a:t>
            </a:r>
          </a:p>
          <a:p>
            <a:pPr lvl="1" eaLnBrk="1" hangingPunct="1"/>
            <a:r>
              <a:rPr lang="en-US" altLang="en-US" sz="2000" smtClean="0"/>
              <a:t>What do we compare TS to?</a:t>
            </a:r>
          </a:p>
          <a:p>
            <a:pPr lvl="1" eaLnBrk="1" hangingPunct="1"/>
            <a:r>
              <a:rPr lang="en-US" altLang="en-US" sz="2000" smtClean="0"/>
              <a:t>What is the sampling distribution of the test statistic.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E01EBFF-5488-4D12-8149-0CE926EE4D36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Chi-square Goodness of Fit Test</a:t>
            </a:r>
          </a:p>
        </p:txBody>
      </p:sp>
      <p:sp>
        <p:nvSpPr>
          <p:cNvPr id="419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0438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Result – If MLE’s are used to estimate the </a:t>
            </a:r>
            <a:r>
              <a:rPr lang="en-US" altLang="en-US" sz="2000" i="1" smtClean="0"/>
              <a:t>m</a:t>
            </a:r>
            <a:r>
              <a:rPr lang="en-US" altLang="en-US" sz="2000" smtClean="0"/>
              <a:t> parameters of a suggested distribution, then if </a:t>
            </a:r>
            <a:r>
              <a:rPr lang="en-US" altLang="en-US" sz="2000" i="1" smtClean="0">
                <a:latin typeface="Times New Roman" pitchFamily="18" charset="0"/>
              </a:rPr>
              <a:t>H</a:t>
            </a:r>
            <a:r>
              <a:rPr lang="en-US" altLang="en-US" sz="2000" i="1" baseline="-25000" smtClean="0">
                <a:latin typeface="Times New Roman" pitchFamily="18" charset="0"/>
              </a:rPr>
              <a:t>0</a:t>
            </a:r>
            <a:r>
              <a:rPr lang="en-US" altLang="en-US" sz="2000" smtClean="0"/>
              <a:t> is true, as </a:t>
            </a:r>
            <a:r>
              <a:rPr lang="en-US" altLang="en-US" sz="2000" i="1" smtClean="0">
                <a:latin typeface="Times New Roman" pitchFamily="18" charset="0"/>
              </a:rPr>
              <a:t>n→∞</a:t>
            </a:r>
            <a:r>
              <a:rPr lang="en-US" altLang="en-US" sz="2000" smtClean="0"/>
              <a:t>, the distribution of TS (the sampling distribution) converges to a Chi-square distribution that lies between two Chi-square distributions with </a:t>
            </a:r>
            <a:r>
              <a:rPr lang="en-US" altLang="en-US" sz="2000" i="1" smtClean="0">
                <a:latin typeface="Times New Roman" pitchFamily="18" charset="0"/>
              </a:rPr>
              <a:t>k-1</a:t>
            </a:r>
            <a:r>
              <a:rPr lang="en-US" altLang="en-US" sz="2000" smtClean="0"/>
              <a:t> and </a:t>
            </a:r>
            <a:r>
              <a:rPr lang="en-US" altLang="en-US" sz="2000" i="1" smtClean="0">
                <a:latin typeface="Times New Roman" pitchFamily="18" charset="0"/>
              </a:rPr>
              <a:t>k-m-1</a:t>
            </a:r>
            <a:r>
              <a:rPr lang="en-US" altLang="en-US" sz="2000" smtClean="0"/>
              <a:t> degrees of freedom.</a:t>
            </a:r>
          </a:p>
          <a:p>
            <a:pPr eaLnBrk="1" hangingPunct="1"/>
            <a:r>
              <a:rPr lang="en-US" altLang="en-US" sz="2000" smtClean="0"/>
              <a:t>If         represents the value of the Chi-square distribution (</a:t>
            </a:r>
            <a:r>
              <a:rPr lang="en-US" altLang="en-US" sz="2000" i="1" smtClean="0">
                <a:latin typeface="Times New Roman" pitchFamily="18" charset="0"/>
              </a:rPr>
              <a:t>df</a:t>
            </a:r>
            <a:r>
              <a:rPr lang="en-US" altLang="en-US" sz="2000" smtClean="0"/>
              <a:t> = degrees of freedom) such that      of the area under the Chi-square distribution lies to the right of this value, then for the corresponding value for the distribution of TS</a:t>
            </a:r>
          </a:p>
        </p:txBody>
      </p:sp>
      <p:graphicFrame>
        <p:nvGraphicFramePr>
          <p:cNvPr id="4198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71600" y="3581400"/>
          <a:ext cx="685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4" imgW="418918" imgH="253890" progId="Equation.3">
                  <p:embed/>
                </p:oleObj>
              </mc:Choice>
              <mc:Fallback>
                <p:oleObj name="Equation" r:id="rId4" imgW="418918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6858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91400" y="4038600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6" imgW="152334" imgH="139639" progId="Equation.3">
                  <p:embed/>
                </p:oleObj>
              </mc:Choice>
              <mc:Fallback>
                <p:oleObj name="Equation" r:id="rId6" imgW="152334" imgH="13963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038600"/>
                        <a:ext cx="304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B2462FA-43ED-4CD3-9444-68E1F183CFBA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  <p:graphicFrame>
        <p:nvGraphicFramePr>
          <p:cNvPr id="41988" name="Object 8"/>
          <p:cNvGraphicFramePr>
            <a:graphicFrameLocks noChangeAspect="1"/>
          </p:cNvGraphicFramePr>
          <p:nvPr/>
        </p:nvGraphicFramePr>
        <p:xfrm>
          <a:off x="2819400" y="5257800"/>
          <a:ext cx="37274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8" imgW="1625600" imgH="254000" progId="Equation.3">
                  <p:embed/>
                </p:oleObj>
              </mc:Choice>
              <mc:Fallback>
                <p:oleObj name="Equation" r:id="rId8" imgW="16256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57800"/>
                        <a:ext cx="37274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Identifying Random System Components</a:t>
            </a:r>
          </a:p>
        </p:txBody>
      </p:sp>
      <p:sp>
        <p:nvSpPr>
          <p:cNvPr id="41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The concept of relative variability for a random variable </a:t>
            </a:r>
            <a:r>
              <a:rPr lang="en-US" altLang="en-US" sz="2400" i="1" smtClean="0">
                <a:latin typeface="Times New Roman" pitchFamily="18" charset="0"/>
              </a:rPr>
              <a:t>X</a:t>
            </a:r>
            <a:r>
              <a:rPr lang="en-US" altLang="en-US" sz="2000" smtClean="0"/>
              <a:t>, as measured by the </a:t>
            </a:r>
            <a:r>
              <a:rPr lang="en-US" altLang="en-US" sz="2000" u="sng" smtClean="0"/>
              <a:t>coefficient of variation (</a:t>
            </a:r>
            <a:r>
              <a:rPr lang="en-US" altLang="en-US" sz="2400" i="1" u="sng" smtClean="0">
                <a:latin typeface="Times New Roman" pitchFamily="18" charset="0"/>
              </a:rPr>
              <a:t>CV(X)</a:t>
            </a:r>
            <a:r>
              <a:rPr lang="en-US" altLang="en-US" sz="2000" u="sng" smtClean="0"/>
              <a:t>)</a:t>
            </a:r>
            <a:r>
              <a:rPr lang="en-US" altLang="en-US" sz="2000" smtClean="0"/>
              <a:t> may help.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0" y="2895600"/>
          <a:ext cx="20574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1016000" imgH="419100" progId="Equation.3">
                  <p:embed/>
                </p:oleObj>
              </mc:Choice>
              <mc:Fallback>
                <p:oleObj name="Equation" r:id="rId4" imgW="10160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20574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7143D12-774C-4B7A-826F-C8E15983302C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Chi-square Goodness of Fit Test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1D64690-301C-4FA4-8461-45C042335CE8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  <p:pic>
        <p:nvPicPr>
          <p:cNvPr id="901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4114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Text Box 7"/>
          <p:cNvSpPr txBox="1">
            <a:spLocks noChangeArrowheads="1"/>
          </p:cNvSpPr>
          <p:nvPr/>
        </p:nvSpPr>
        <p:spPr bwMode="auto">
          <a:xfrm>
            <a:off x="822325" y="1860550"/>
            <a:ext cx="6365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Density Function Plots for the Chi-Square Distribution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 Goodness of Fit Test</a:t>
            </a:r>
          </a:p>
        </p:txBody>
      </p:sp>
      <p:sp>
        <p:nvSpPr>
          <p:cNvPr id="430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5104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To be conservative, reject </a:t>
            </a:r>
            <a:r>
              <a:rPr lang="en-US" altLang="en-US" sz="2000" i="1" smtClean="0">
                <a:latin typeface="Times New Roman" pitchFamily="18" charset="0"/>
              </a:rPr>
              <a:t>H</a:t>
            </a:r>
            <a:r>
              <a:rPr lang="en-US" altLang="en-US" sz="2000" i="1" baseline="-25000" smtClean="0">
                <a:latin typeface="Times New Roman" pitchFamily="18" charset="0"/>
              </a:rPr>
              <a:t>0</a:t>
            </a:r>
            <a:r>
              <a:rPr lang="en-US" altLang="en-US" sz="2000" smtClean="0"/>
              <a:t> if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Needed values from the chi-square distribution can be found using the CHIINV function in Excel.</a:t>
            </a:r>
          </a:p>
        </p:txBody>
      </p:sp>
      <p:graphicFrame>
        <p:nvGraphicFramePr>
          <p:cNvPr id="4301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65425" y="2743200"/>
          <a:ext cx="22415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4" imgW="774364" imgH="253890" progId="Equation.3">
                  <p:embed/>
                </p:oleObj>
              </mc:Choice>
              <mc:Fallback>
                <p:oleObj name="Equation" r:id="rId4" imgW="774364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2743200"/>
                        <a:ext cx="22415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FA2F148-67DD-4F96-9F89-1AF5257BE945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 Goodness of Fit Test</a:t>
            </a:r>
          </a:p>
        </p:txBody>
      </p:sp>
      <p:sp>
        <p:nvSpPr>
          <p:cNvPr id="44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As with histograms, there are no precise answers for how to create intervals. </a:t>
            </a: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4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6005252-2384-4332-AE41-95DB42D7C915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45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F743A19-69C0-4A2A-BBB4-DB47788F902F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7627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4613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9F76712-2837-488C-A3CF-13F82F1C9818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  <p:pic>
        <p:nvPicPr>
          <p:cNvPr id="461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52578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471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F996EFB-9CFD-4597-9F63-4A1E7D0A8FC0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  <p:pic>
        <p:nvPicPr>
          <p:cNvPr id="471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"/>
            <a:ext cx="269557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5" y="1981200"/>
            <a:ext cx="5014418" cy="2209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481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F3DF717-97F9-48DE-A4DF-0B30DB7BDB8C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492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BB2825B-5811-40C1-B012-94E439F8CBFA}" type="slidenum">
              <a:rPr lang="en-US" altLang="en-US" smtClean="0"/>
              <a:pPr/>
              <a:t>57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Kolmogorov-Smirnov (K-S) Test</a:t>
            </a:r>
          </a:p>
        </p:txBody>
      </p:sp>
      <p:sp>
        <p:nvSpPr>
          <p:cNvPr id="501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Does not require partitioning of the data into intervals.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When the parameters of a distribution are known, it is a more powerful test than the chi-square test (less probability of a type II error).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B7E59FF-E129-43F5-9ABE-01BFF11C7873}" type="slidenum">
              <a:rPr lang="en-US" altLang="en-US" smtClean="0"/>
              <a:pPr/>
              <a:t>58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Kolmogorov-Smirnov (K-S) Test</a:t>
            </a:r>
          </a:p>
        </p:txBody>
      </p:sp>
      <p:sp>
        <p:nvSpPr>
          <p:cNvPr id="91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Usually the parameters of a distribution are estimated.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Critical value (those values to compare to a test statistic) have been estimated for some hypothesized distributions using Monte Carlo simulation.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smtClean="0"/>
              <a:t>Normal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smtClean="0"/>
              <a:t>Exponential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smtClean="0"/>
              <a:t>Others (see Law and Kelton reference)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Difficult to use in the discrete case (ARENA Input Analyzer will generate no K-S test results).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ABD6F34-620E-49B2-AA1F-6E62E64059FB}" type="slidenum">
              <a:rPr lang="en-US" altLang="en-US" smtClean="0"/>
              <a:pPr/>
              <a:t>59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Identifying Random System Components</a:t>
            </a:r>
          </a:p>
        </p:txBody>
      </p:sp>
      <p:sp>
        <p:nvSpPr>
          <p:cNvPr id="51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Consider the single server model with a utilization =0.983. </a:t>
            </a:r>
          </a:p>
          <a:p>
            <a:pPr lvl="1" eaLnBrk="1" hangingPunct="1"/>
            <a:r>
              <a:rPr lang="en-US" altLang="en-US" sz="2000" smtClean="0"/>
              <a:t>Both the service times and interarrival times have a CV=1.</a:t>
            </a:r>
          </a:p>
          <a:p>
            <a:pPr lvl="1" eaLnBrk="1" hangingPunct="1"/>
            <a:r>
              <a:rPr lang="en-US" altLang="en-US" sz="2000" smtClean="0"/>
              <a:t>The average number in queue = 57 jobs.</a:t>
            </a:r>
          </a:p>
          <a:p>
            <a:pPr eaLnBrk="1" hangingPunct="1"/>
            <a:r>
              <a:rPr lang="en-US" altLang="en-US" sz="2400" smtClean="0"/>
              <a:t>If the service time CV=0</a:t>
            </a: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en-US" sz="2400" smtClean="0"/>
              <a:t>If the service time CV = 0.25</a:t>
            </a: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</a:rPr>
              <a:t> </a:t>
            </a:r>
            <a:endParaRPr lang="en-US" altLang="en-US" sz="2000" smtClean="0"/>
          </a:p>
        </p:txBody>
      </p:sp>
      <p:sp>
        <p:nvSpPr>
          <p:cNvPr id="5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3EFBD40-A225-4EE2-BE13-A1AF040C4AF0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Kolmogorov-Smirnov (K-S) Test</a:t>
            </a:r>
          </a:p>
        </p:txBody>
      </p:sp>
      <p:sp>
        <p:nvSpPr>
          <p:cNvPr id="512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parameters known case is used when the distribution parameters are estimated, and estimated critical values are not available.</a:t>
            </a:r>
          </a:p>
          <a:p>
            <a:pPr lvl="1" eaLnBrk="1" hangingPunct="1"/>
            <a:r>
              <a:rPr lang="en-US" altLang="en-US" sz="2000" smtClean="0"/>
              <a:t>This is conservative – The type I error is smaller than specified.</a:t>
            </a:r>
          </a:p>
        </p:txBody>
      </p:sp>
      <p:sp>
        <p:nvSpPr>
          <p:cNvPr id="51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E79ACB1-8924-48B9-A13B-984C8E8A18B1}" type="slidenum">
              <a:rPr lang="en-US" altLang="en-US" smtClean="0"/>
              <a:pPr/>
              <a:t>60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Kolmogorov-Smirnov (K-S) Test</a:t>
            </a:r>
          </a:p>
        </p:txBody>
      </p:sp>
      <p:sp>
        <p:nvSpPr>
          <p:cNvPr id="522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8152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The K-S test uses the empirical probability distribution function generated from the data as a basis for computing a test statistic.</a:t>
            </a:r>
          </a:p>
          <a:p>
            <a:pPr lvl="1" eaLnBrk="1" hangingPunct="1"/>
            <a:r>
              <a:rPr lang="en-US" altLang="en-US" sz="1800" smtClean="0"/>
              <a:t>Suppose there are n data observations collected, </a:t>
            </a:r>
            <a:r>
              <a:rPr lang="en-US" altLang="en-US" sz="2000" i="1" smtClean="0">
                <a:latin typeface="Times New Roman" pitchFamily="18" charset="0"/>
              </a:rPr>
              <a:t>x</a:t>
            </a:r>
            <a:r>
              <a:rPr lang="en-US" altLang="en-US" sz="2000" i="1" baseline="-25000" smtClean="0">
                <a:latin typeface="Times New Roman" pitchFamily="18" charset="0"/>
              </a:rPr>
              <a:t>1</a:t>
            </a:r>
            <a:r>
              <a:rPr lang="en-US" altLang="en-US" sz="2000" i="1" smtClean="0">
                <a:latin typeface="Times New Roman" pitchFamily="18" charset="0"/>
              </a:rPr>
              <a:t>,…,x</a:t>
            </a:r>
            <a:r>
              <a:rPr lang="en-US" altLang="en-US" sz="2000" i="1" baseline="-25000" smtClean="0">
                <a:latin typeface="Times New Roman" pitchFamily="18" charset="0"/>
              </a:rPr>
              <a:t>n</a:t>
            </a:r>
            <a:r>
              <a:rPr lang="en-US" altLang="en-US" sz="1800" smtClean="0"/>
              <a:t>.</a:t>
            </a:r>
          </a:p>
          <a:p>
            <a:pPr lvl="1" eaLnBrk="1" hangingPunct="1"/>
            <a:r>
              <a:rPr lang="en-US" altLang="en-US" sz="1800" smtClean="0"/>
              <a:t>The empirical distribution function </a:t>
            </a:r>
            <a:r>
              <a:rPr lang="en-US" altLang="en-US" sz="2000" i="1" smtClean="0">
                <a:latin typeface="Times New Roman" pitchFamily="18" charset="0"/>
              </a:rPr>
              <a:t>F</a:t>
            </a:r>
            <a:r>
              <a:rPr lang="en-US" altLang="en-US" sz="2000" i="1" baseline="-25000" smtClean="0">
                <a:latin typeface="Times New Roman" pitchFamily="18" charset="0"/>
              </a:rPr>
              <a:t>n</a:t>
            </a:r>
            <a:r>
              <a:rPr lang="en-US" altLang="en-US" sz="2000" i="1" smtClean="0">
                <a:latin typeface="Times New Roman" pitchFamily="18" charset="0"/>
              </a:rPr>
              <a:t>(x)</a:t>
            </a:r>
            <a:r>
              <a:rPr lang="en-US" altLang="en-US" sz="1800" smtClean="0"/>
              <a:t> is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This is a right continuous step function.</a:t>
            </a:r>
          </a:p>
        </p:txBody>
      </p:sp>
      <p:graphicFrame>
        <p:nvGraphicFramePr>
          <p:cNvPr id="522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3657600"/>
          <a:ext cx="3200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4" imgW="1688367" imgH="393529" progId="Equation.3">
                  <p:embed/>
                </p:oleObj>
              </mc:Choice>
              <mc:Fallback>
                <p:oleObj name="Equation" r:id="rId4" imgW="168836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0"/>
                        <a:ext cx="3200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B12E1D2-0553-45A8-8E66-C544556F5DF9}" type="slidenum">
              <a:rPr lang="en-US" altLang="en-US" smtClean="0"/>
              <a:pPr/>
              <a:t>61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532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C938EEB-7250-4E1A-A5C2-D227EC35B311}" type="slidenum">
              <a:rPr lang="en-US" altLang="en-US" smtClean="0"/>
              <a:pPr/>
              <a:t>62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Kolmogorov-Smirnov (K-S) Test</a:t>
            </a:r>
          </a:p>
        </p:txBody>
      </p:sp>
      <p:sp>
        <p:nvSpPr>
          <p:cNvPr id="542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7739063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Intuitive description of the K-S test – Let      be the distribution function of the suggested distribution. Overlay      on </a:t>
            </a:r>
            <a:r>
              <a:rPr lang="en-US" altLang="en-US" sz="2400" i="1" smtClean="0">
                <a:latin typeface="Times New Roman" pitchFamily="18" charset="0"/>
              </a:rPr>
              <a:t>F</a:t>
            </a:r>
            <a:r>
              <a:rPr lang="en-US" altLang="en-US" sz="2400" i="1" baseline="-25000" smtClean="0">
                <a:latin typeface="Times New Roman" pitchFamily="18" charset="0"/>
              </a:rPr>
              <a:t>n</a:t>
            </a:r>
            <a:r>
              <a:rPr lang="en-US" altLang="en-US" sz="2400" i="1" smtClean="0">
                <a:latin typeface="Times New Roman" pitchFamily="18" charset="0"/>
              </a:rPr>
              <a:t>(x)</a:t>
            </a:r>
            <a:r>
              <a:rPr lang="en-US" altLang="en-US" sz="2000" smtClean="0"/>
              <a:t> and find the maximum absolute difference.</a:t>
            </a:r>
          </a:p>
          <a:p>
            <a:pPr eaLnBrk="1" hangingPunct="1"/>
            <a:r>
              <a:rPr lang="en-US" altLang="en-US" sz="2000" smtClean="0"/>
              <a:t>K-S test statistic </a:t>
            </a:r>
            <a:r>
              <a:rPr lang="en-US" altLang="en-US" sz="2000" i="1" smtClean="0">
                <a:latin typeface="Times New Roman" pitchFamily="18" charset="0"/>
              </a:rPr>
              <a:t>D</a:t>
            </a:r>
            <a:r>
              <a:rPr lang="en-US" altLang="en-US" sz="2000" i="1" baseline="-25000" smtClean="0">
                <a:latin typeface="Times New Roman" pitchFamily="18" charset="0"/>
              </a:rPr>
              <a:t>n:</a:t>
            </a:r>
          </a:p>
        </p:txBody>
      </p:sp>
      <p:graphicFrame>
        <p:nvGraphicFramePr>
          <p:cNvPr id="542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09800" y="2286000"/>
          <a:ext cx="30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4" imgW="164957" imgH="203024" progId="Equation.3">
                  <p:embed/>
                </p:oleObj>
              </mc:Choice>
              <mc:Fallback>
                <p:oleObj name="Equation" r:id="rId4" imgW="164957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0"/>
                        <a:ext cx="309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00800" y="1676400"/>
          <a:ext cx="30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6" imgW="164957" imgH="203024" progId="Equation.3">
                  <p:embed/>
                </p:oleObj>
              </mc:Choice>
              <mc:Fallback>
                <p:oleObj name="Equation" r:id="rId6" imgW="164957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309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D9E11B4-0AC7-4C1C-B42D-CBB0FA9E0986}" type="slidenum">
              <a:rPr lang="en-US" altLang="en-US" smtClean="0"/>
              <a:pPr/>
              <a:t>63</a:t>
            </a:fld>
            <a:endParaRPr lang="en-US" altLang="en-US" smtClean="0"/>
          </a:p>
        </p:txBody>
      </p:sp>
      <p:graphicFrame>
        <p:nvGraphicFramePr>
          <p:cNvPr id="54276" name="Object 8"/>
          <p:cNvGraphicFramePr>
            <a:graphicFrameLocks noChangeAspect="1"/>
          </p:cNvGraphicFramePr>
          <p:nvPr/>
        </p:nvGraphicFramePr>
        <p:xfrm>
          <a:off x="3581400" y="2728913"/>
          <a:ext cx="3276600" cy="412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8" imgW="1955800" imgH="2463800" progId="Equation.3">
                  <p:embed/>
                </p:oleObj>
              </mc:Choice>
              <mc:Fallback>
                <p:oleObj name="Equation" r:id="rId8" imgW="1955800" imgH="246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28913"/>
                        <a:ext cx="3276600" cy="412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Kolmogorov-Smirnov (K-S) Test</a:t>
            </a:r>
          </a:p>
        </p:txBody>
      </p:sp>
      <p:sp>
        <p:nvSpPr>
          <p:cNvPr id="55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524A48-6D8B-4919-BE40-79D07708D786}" type="slidenum">
              <a:rPr lang="en-US" altLang="en-US" smtClean="0"/>
              <a:pPr/>
              <a:t>64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Kolmogorov-Smirnov (K-S) Test</a:t>
            </a:r>
          </a:p>
        </p:txBody>
      </p:sp>
      <p:sp>
        <p:nvSpPr>
          <p:cNvPr id="56354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Test – Reject      if </a:t>
            </a:r>
          </a:p>
        </p:txBody>
      </p:sp>
      <p:graphicFrame>
        <p:nvGraphicFramePr>
          <p:cNvPr id="5632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524125" y="2438400"/>
          <a:ext cx="310515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4" imgW="2133600" imgH="2057400" progId="Equation.3">
                  <p:embed/>
                </p:oleObj>
              </mc:Choice>
              <mc:Fallback>
                <p:oleObj name="Equation" r:id="rId4" imgW="2133600" imgH="205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438400"/>
                        <a:ext cx="3105150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B257AEF-5480-4A5A-93F3-61A886AEBD51}" type="slidenum">
              <a:rPr lang="en-US" altLang="en-US" smtClean="0"/>
              <a:pPr/>
              <a:t>65</a:t>
            </a:fld>
            <a:endParaRPr lang="en-US" altLang="en-US" smtClean="0"/>
          </a:p>
        </p:txBody>
      </p:sp>
      <p:graphicFrame>
        <p:nvGraphicFramePr>
          <p:cNvPr id="56323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895600" y="1676400"/>
          <a:ext cx="392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6" imgW="164957" imgH="203024" progId="Equation.3">
                  <p:embed/>
                </p:oleObj>
              </mc:Choice>
              <mc:Fallback>
                <p:oleObj name="Equation" r:id="rId6" imgW="164957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392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380D3A-370E-4498-B723-232A98FD59E3}" type="slidenum">
              <a:rPr lang="en-US" altLang="en-US" smtClean="0"/>
              <a:pPr/>
              <a:t>66</a:t>
            </a:fld>
            <a:endParaRPr lang="en-US" altLang="en-US" smtClean="0"/>
          </a:p>
        </p:txBody>
      </p:sp>
      <p:pic>
        <p:nvPicPr>
          <p:cNvPr id="5739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34377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3078326-B62D-4B5B-8751-49197F51B181}" type="slidenum">
              <a:rPr lang="en-US" altLang="en-US" smtClean="0"/>
              <a:pPr/>
              <a:t>67</a:t>
            </a:fld>
            <a:endParaRPr lang="en-US" altLang="en-US" smtClean="0"/>
          </a:p>
        </p:txBody>
      </p:sp>
      <p:pic>
        <p:nvPicPr>
          <p:cNvPr id="921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0104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5845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6C7E7B6-33F6-42D4-A79F-B846431C59F2}" type="slidenum">
              <a:rPr lang="en-US" altLang="en-US" smtClean="0"/>
              <a:pPr/>
              <a:t>68</a:t>
            </a:fld>
            <a:endParaRPr lang="en-US" altLang="en-US" smtClean="0"/>
          </a:p>
        </p:txBody>
      </p:sp>
      <p:pic>
        <p:nvPicPr>
          <p:cNvPr id="5845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792480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54" name="Text Box 5"/>
          <p:cNvSpPr txBox="1">
            <a:spLocks noChangeArrowheads="1"/>
          </p:cNvSpPr>
          <p:nvPr/>
        </p:nvSpPr>
        <p:spPr bwMode="auto">
          <a:xfrm>
            <a:off x="517525" y="1682750"/>
            <a:ext cx="7712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400" b="1"/>
              <a:t>Conduct a K-S test to test the hypothesis that the data are observations from a U(0,10) distribution.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Anderson-Darling Test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Think of as a weighted K-S test.</a:t>
            </a:r>
          </a:p>
          <a:p>
            <a:r>
              <a:rPr lang="en-US" altLang="en-US" smtClean="0"/>
              <a:t>More weight given to differences when the hypothesized probabilities are low – similar to percentage differences vs. absolute differences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1C60F07-6663-46FA-B75F-664BCBE569BE}" type="slidenum">
              <a:rPr lang="en-US" altLang="en-US" smtClean="0"/>
              <a:pPr/>
              <a:t>69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Identifying Random System Components</a:t>
            </a:r>
          </a:p>
        </p:txBody>
      </p:sp>
      <p:sp>
        <p:nvSpPr>
          <p:cNvPr id="61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167C6B9-53CA-4AD9-8690-BD033F0F3E1F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pic>
        <p:nvPicPr>
          <p:cNvPr id="61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5791200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Anderson-Darling Test</a:t>
            </a:r>
          </a:p>
        </p:txBody>
      </p:sp>
      <p:sp>
        <p:nvSpPr>
          <p:cNvPr id="594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Critical values have been estimated for some hypothesized distributions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94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96236A2-1312-454F-8B3E-D95812702941}" type="slidenum">
              <a:rPr lang="en-US" altLang="en-US" smtClean="0"/>
              <a:pPr/>
              <a:t>70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Goodness of Fit Tests</a:t>
            </a:r>
          </a:p>
        </p:txBody>
      </p:sp>
      <p:sp>
        <p:nvSpPr>
          <p:cNvPr id="604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a p-value is computed</a:t>
            </a:r>
          </a:p>
          <a:p>
            <a:pPr lvl="1"/>
            <a:r>
              <a:rPr lang="en-US" altLang="en-US" smtClean="0"/>
              <a:t>Low p-values (&lt; 0.05) indicate a poor fit.</a:t>
            </a:r>
          </a:p>
        </p:txBody>
      </p:sp>
      <p:sp>
        <p:nvSpPr>
          <p:cNvPr id="60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063AB5A-4B35-4604-A91E-855B52AA4BB4}" type="slidenum">
              <a:rPr lang="en-US" altLang="en-US" smtClean="0"/>
              <a:pPr/>
              <a:t>71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Assessing Independence</a:t>
            </a:r>
          </a:p>
        </p:txBody>
      </p:sp>
      <p:sp>
        <p:nvSpPr>
          <p:cNvPr id="9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It has been assumed that all observations of data for some random system component are independent. </a:t>
            </a:r>
          </a:p>
          <a:p>
            <a:pPr eaLnBrk="1" hangingPunct="1"/>
            <a:r>
              <a:rPr lang="en-US" altLang="en-US" sz="2400" smtClean="0"/>
              <a:t>The chi-square, K-S, and A-D tests are testing for independent identically distributed random variables.</a:t>
            </a:r>
          </a:p>
          <a:p>
            <a:pPr eaLnBrk="1" hangingPunct="1"/>
            <a:r>
              <a:rPr lang="en-US" altLang="en-US" sz="2400" smtClean="0"/>
              <a:t>Most discrete event simulation models and software assume random components are independent.</a:t>
            </a:r>
          </a:p>
        </p:txBody>
      </p:sp>
      <p:sp>
        <p:nvSpPr>
          <p:cNvPr id="942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392E317-6ABC-49AC-AEAF-D8AF3C96B0BA}" type="slidenum">
              <a:rPr lang="en-US" altLang="en-US" smtClean="0"/>
              <a:pPr/>
              <a:t>72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Assessing Independence</a:t>
            </a:r>
          </a:p>
        </p:txBody>
      </p:sp>
      <p:sp>
        <p:nvSpPr>
          <p:cNvPr id="95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When presenting Monte Carlo simulation we talked about correlation.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Two or more random components of a simulation (e.g., engineering economic calculation) may be correlated.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E.g., Repair costs in year one and year two.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There was no simulated time component in these simulations.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discrete event simulation correlation may occur,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Between different random components.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Within the same random component.</a:t>
            </a:r>
          </a:p>
        </p:txBody>
      </p:sp>
      <p:sp>
        <p:nvSpPr>
          <p:cNvPr id="952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B10DC72-3D62-4812-8BE1-5599215DF60A}" type="slidenum">
              <a:rPr lang="en-US" altLang="en-US" smtClean="0"/>
              <a:pPr/>
              <a:t>73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Assessing Independence</a:t>
            </a:r>
          </a:p>
        </p:txBody>
      </p:sp>
      <p:sp>
        <p:nvSpPr>
          <p:cNvPr id="614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Examples</a:t>
            </a:r>
          </a:p>
          <a:p>
            <a:pPr lvl="1" eaLnBrk="1" hangingPunct="1"/>
            <a:r>
              <a:rPr lang="en-US" altLang="en-US" sz="2000" smtClean="0"/>
              <a:t>Different random components.</a:t>
            </a:r>
          </a:p>
          <a:p>
            <a:pPr lvl="2" eaLnBrk="1" hangingPunct="1"/>
            <a:r>
              <a:rPr lang="en-US" altLang="en-US" sz="1900" smtClean="0">
                <a:solidFill>
                  <a:srgbClr val="FF0000"/>
                </a:solidFill>
              </a:rPr>
              <a:t> </a:t>
            </a:r>
          </a:p>
          <a:p>
            <a:pPr lvl="2" eaLnBrk="1" hangingPunct="1"/>
            <a:endParaRPr lang="en-US" altLang="en-US" sz="1900" smtClean="0">
              <a:solidFill>
                <a:srgbClr val="FF0000"/>
              </a:solidFill>
            </a:endParaRPr>
          </a:p>
          <a:p>
            <a:pPr lvl="2" eaLnBrk="1" hangingPunct="1"/>
            <a:endParaRPr lang="en-US" altLang="en-US" sz="19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smtClean="0"/>
              <a:t>Within the same random component.</a:t>
            </a:r>
          </a:p>
          <a:p>
            <a:pPr lvl="2" eaLnBrk="1" hangingPunct="1"/>
            <a:r>
              <a:rPr lang="en-US" altLang="en-US" sz="19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14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34E8CF6-99BC-499E-888D-E3DD3C9218F4}" type="slidenum">
              <a:rPr lang="en-US" altLang="en-US" smtClean="0"/>
              <a:pPr/>
              <a:t>74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Recognizing Non-independence</a:t>
            </a:r>
          </a:p>
        </p:txBody>
      </p:sp>
      <p:sp>
        <p:nvSpPr>
          <p:cNvPr id="624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Method 1 – Correlation estimates and hypothesis testing.</a:t>
            </a:r>
          </a:p>
          <a:p>
            <a:pPr lvl="1" eaLnBrk="1" hangingPunct="1"/>
            <a:r>
              <a:rPr lang="en-US" altLang="en-US" sz="2000" smtClean="0"/>
              <a:t>E.g., Rank correlation estimates.</a:t>
            </a:r>
          </a:p>
          <a:p>
            <a:pPr eaLnBrk="1" hangingPunct="1"/>
            <a:r>
              <a:rPr lang="en-US" altLang="en-US" sz="2400" smtClean="0"/>
              <a:t>Method 2 – Correlation plot.</a:t>
            </a:r>
          </a:p>
          <a:p>
            <a:pPr eaLnBrk="1" hangingPunct="1"/>
            <a:r>
              <a:rPr lang="en-US" altLang="en-US" sz="2400" smtClean="0"/>
              <a:t>Method 3 – Scatter diagram.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D3C0E63-8CDA-4BA2-986B-7F39F4D696B7}" type="slidenum">
              <a:rPr lang="en-US" altLang="en-US" smtClean="0"/>
              <a:pPr/>
              <a:t>75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Recognizing Non-independence</a:t>
            </a:r>
          </a:p>
        </p:txBody>
      </p:sp>
      <p:sp>
        <p:nvSpPr>
          <p:cNvPr id="635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2818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Let </a:t>
            </a:r>
            <a:r>
              <a:rPr lang="en-US" altLang="en-US" sz="2400" i="1" smtClean="0">
                <a:latin typeface="Times New Roman" pitchFamily="18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</a:rPr>
              <a:t>1</a:t>
            </a:r>
            <a:r>
              <a:rPr lang="en-US" altLang="en-US" sz="2000" smtClean="0"/>
              <a:t>, </a:t>
            </a:r>
            <a:r>
              <a:rPr lang="en-US" altLang="en-US" sz="2400" i="1" smtClean="0">
                <a:latin typeface="Times New Roman" pitchFamily="18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</a:rPr>
              <a:t>2</a:t>
            </a:r>
            <a:r>
              <a:rPr lang="en-US" altLang="en-US" sz="2400" i="1" smtClean="0">
                <a:latin typeface="Times New Roman" pitchFamily="18" charset="0"/>
              </a:rPr>
              <a:t>,…, x</a:t>
            </a:r>
            <a:r>
              <a:rPr lang="en-US" altLang="en-US" sz="2400" i="1" baseline="-25000" smtClean="0">
                <a:latin typeface="Times New Roman" pitchFamily="18" charset="0"/>
              </a:rPr>
              <a:t>n</a:t>
            </a:r>
            <a:r>
              <a:rPr lang="en-US" altLang="en-US" sz="2000" smtClean="0"/>
              <a:t> be collected data listed in the time order of collection.</a:t>
            </a:r>
          </a:p>
          <a:p>
            <a:pPr eaLnBrk="1" hangingPunct="1"/>
            <a:r>
              <a:rPr lang="en-US" altLang="en-US" sz="2000" smtClean="0"/>
              <a:t>Sample correlation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As </a:t>
            </a:r>
            <a:r>
              <a:rPr lang="en-US" altLang="en-US" sz="2000" i="1" smtClean="0">
                <a:latin typeface="Times New Roman" pitchFamily="18" charset="0"/>
              </a:rPr>
              <a:t>j</a:t>
            </a:r>
            <a:r>
              <a:rPr lang="en-US" altLang="en-US" sz="2000" smtClean="0"/>
              <a:t> approaches </a:t>
            </a:r>
            <a:r>
              <a:rPr lang="en-US" altLang="en-US" sz="2000" i="1" smtClean="0">
                <a:latin typeface="Times New Roman" pitchFamily="18" charset="0"/>
              </a:rPr>
              <a:t>n</a:t>
            </a:r>
            <a:r>
              <a:rPr lang="en-US" altLang="en-US" sz="2000" smtClean="0"/>
              <a:t> this estimate is very poor since the number of values used for the estimate is small.</a:t>
            </a:r>
            <a:endParaRPr lang="en-US" altLang="en-US" sz="2400" i="1" baseline="-25000" smtClean="0">
              <a:latin typeface="Times New Roman" pitchFamily="18" charset="0"/>
            </a:endParaRPr>
          </a:p>
        </p:txBody>
      </p:sp>
      <p:graphicFrame>
        <p:nvGraphicFramePr>
          <p:cNvPr id="6349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854450" y="2286000"/>
          <a:ext cx="269875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4" imgW="1562100" imgH="1181100" progId="Equation.3">
                  <p:embed/>
                </p:oleObj>
              </mc:Choice>
              <mc:Fallback>
                <p:oleObj name="Equation" r:id="rId4" imgW="1562100" imgH="1181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286000"/>
                        <a:ext cx="2698750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7518CEE-4B99-4CC5-80CC-33DAF928D08D}" type="slidenum">
              <a:rPr lang="en-US" altLang="en-US" smtClean="0"/>
              <a:pPr/>
              <a:t>76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Recognizing Non-independence</a:t>
            </a:r>
          </a:p>
        </p:txBody>
      </p:sp>
      <p:sp>
        <p:nvSpPr>
          <p:cNvPr id="645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Scatter plot.</a:t>
            </a:r>
          </a:p>
          <a:p>
            <a:pPr lvl="1" eaLnBrk="1" hangingPunct="1"/>
            <a:r>
              <a:rPr lang="en-US" altLang="en-US" sz="2000" smtClean="0"/>
              <a:t>Plot of (</a:t>
            </a:r>
            <a:r>
              <a:rPr lang="en-US" altLang="en-US" sz="2400" i="1" smtClean="0">
                <a:latin typeface="Times New Roman" pitchFamily="18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</a:rPr>
              <a:t>i</a:t>
            </a:r>
            <a:r>
              <a:rPr lang="en-US" altLang="en-US" sz="2400" i="1" smtClean="0">
                <a:latin typeface="Times New Roman" pitchFamily="18" charset="0"/>
              </a:rPr>
              <a:t>, x</a:t>
            </a:r>
            <a:r>
              <a:rPr lang="en-US" altLang="en-US" sz="2400" i="1" baseline="-25000" smtClean="0">
                <a:latin typeface="Times New Roman" pitchFamily="18" charset="0"/>
              </a:rPr>
              <a:t>i+1</a:t>
            </a:r>
            <a:r>
              <a:rPr lang="en-US" altLang="en-US" sz="2000" smtClean="0"/>
              <a:t>) or (</a:t>
            </a:r>
            <a:r>
              <a:rPr lang="en-US" altLang="en-US" sz="2400" i="1" smtClean="0">
                <a:latin typeface="Times New Roman" pitchFamily="18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</a:rPr>
              <a:t>i</a:t>
            </a:r>
            <a:r>
              <a:rPr lang="en-US" altLang="en-US" sz="2400" i="1" smtClean="0">
                <a:latin typeface="Times New Roman" pitchFamily="18" charset="0"/>
              </a:rPr>
              <a:t>,y</a:t>
            </a:r>
            <a:r>
              <a:rPr lang="en-US" altLang="en-US" sz="2400" i="1" baseline="-25000" smtClean="0">
                <a:latin typeface="Times New Roman" pitchFamily="18" charset="0"/>
              </a:rPr>
              <a:t>i</a:t>
            </a:r>
            <a:r>
              <a:rPr lang="en-US" altLang="en-US" sz="2000" smtClean="0"/>
              <a:t>).</a:t>
            </a:r>
          </a:p>
          <a:p>
            <a:pPr lvl="1" eaLnBrk="1" hangingPunct="1"/>
            <a:r>
              <a:rPr lang="en-US" altLang="en-US" sz="2000" smtClean="0"/>
              <a:t>Visual subjective interpretation.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64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C5F75-580C-49F3-81C9-AEA48AFF8701}" type="slidenum">
              <a:rPr lang="en-US" altLang="en-US" smtClean="0"/>
              <a:pPr/>
              <a:t>77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Recognizing Non-independence</a:t>
            </a:r>
          </a:p>
        </p:txBody>
      </p:sp>
      <p:sp>
        <p:nvSpPr>
          <p:cNvPr id="655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Correlation plot – Applicable when examining correlation within a single random component.</a:t>
            </a:r>
          </a:p>
          <a:p>
            <a:pPr lvl="1" eaLnBrk="1" hangingPunct="1"/>
            <a:r>
              <a:rPr lang="en-US" altLang="en-US" sz="2000" smtClean="0"/>
              <a:t>Plot </a:t>
            </a:r>
            <a:r>
              <a:rPr lang="en-US" altLang="en-US" sz="2400" i="1" smtClean="0">
                <a:latin typeface="Times New Roman" pitchFamily="18" charset="0"/>
              </a:rPr>
              <a:t>C</a:t>
            </a:r>
            <a:r>
              <a:rPr lang="en-US" altLang="en-US" sz="2400" i="1" baseline="-25000" smtClean="0">
                <a:latin typeface="Times New Roman" pitchFamily="18" charset="0"/>
              </a:rPr>
              <a:t>j</a:t>
            </a:r>
            <a:r>
              <a:rPr lang="en-US" altLang="en-US" sz="2400" i="1" smtClean="0">
                <a:latin typeface="Times New Roman" pitchFamily="18" charset="0"/>
              </a:rPr>
              <a:t> </a:t>
            </a:r>
            <a:r>
              <a:rPr lang="en-US" altLang="en-US" sz="2000" smtClean="0"/>
              <a:t>vs. </a:t>
            </a:r>
            <a:r>
              <a:rPr lang="en-US" altLang="en-US" sz="2400" i="1" smtClean="0">
                <a:latin typeface="Times New Roman" pitchFamily="18" charset="0"/>
              </a:rPr>
              <a:t>j</a:t>
            </a:r>
            <a:r>
              <a:rPr lang="en-US" altLang="en-US" sz="2000" smtClean="0"/>
              <a:t>.</a:t>
            </a:r>
          </a:p>
        </p:txBody>
      </p:sp>
      <p:sp>
        <p:nvSpPr>
          <p:cNvPr id="655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302DA27-AD03-4FFA-9CAC-E40B805E9070}" type="slidenum">
              <a:rPr lang="en-US" altLang="en-US" smtClean="0"/>
              <a:pPr/>
              <a:t>78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Wait in queue. Correlated?</a:t>
            </a:r>
          </a:p>
          <a:p>
            <a:pPr lvl="1"/>
            <a:r>
              <a:rPr lang="en-US" altLang="en-US" sz="2000" smtClean="0"/>
              <a:t>Single server system – Utilization = 0.98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8FCC48C-D870-4463-BE44-84F811EA82E4}" type="slidenum">
              <a:rPr lang="en-US" altLang="en-US" smtClean="0"/>
              <a:pPr/>
              <a:t>79</a:t>
            </a:fld>
            <a:endParaRPr lang="en-US" altLang="en-US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828800" y="2895600"/>
          <a:ext cx="5334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Identifying Random System Components</a:t>
            </a:r>
            <a:endParaRPr lang="en-US" altLang="en-US" smtClean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the system contains many different random components, and data collection resources are limited focus on random components with higher CVs.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301A45F-EC77-4549-8F3C-12D841D7DDDE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758825"/>
          </a:xfrm>
        </p:spPr>
        <p:txBody>
          <a:bodyPr/>
          <a:lstStyle/>
          <a:p>
            <a:r>
              <a:rPr lang="en-US" altLang="en-US" sz="3600" smtClean="0"/>
              <a:t>Example – Correlation Estimates</a:t>
            </a:r>
          </a:p>
        </p:txBody>
      </p:sp>
      <p:sp>
        <p:nvSpPr>
          <p:cNvPr id="665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A1BD577-D533-4608-94F3-5D133316DD59}" type="slidenum">
              <a:rPr lang="en-US" altLang="en-US" smtClean="0"/>
              <a:pPr/>
              <a:t>80</a:t>
            </a:fld>
            <a:endParaRPr lang="en-US" altLang="en-US" smtClean="0"/>
          </a:p>
        </p:txBody>
      </p:sp>
      <p:pic>
        <p:nvPicPr>
          <p:cNvPr id="665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035050"/>
            <a:ext cx="6283325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– Scatter Diagram</a:t>
            </a:r>
          </a:p>
        </p:txBody>
      </p:sp>
      <p:sp>
        <p:nvSpPr>
          <p:cNvPr id="6758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A67C030-5C38-4ED0-8AD6-17D0003E1140}" type="slidenum">
              <a:rPr lang="en-US" altLang="en-US" smtClean="0"/>
              <a:pPr/>
              <a:t>81</a:t>
            </a:fld>
            <a:endParaRPr lang="en-US" altLang="en-US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685800" y="1905000"/>
          <a:ext cx="7010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Example Scatter Diagram – Zero Correlation</a:t>
            </a: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9E92475-11E7-4819-B71C-A7E3B2AAE101}" type="slidenum">
              <a:rPr lang="en-US" altLang="en-US" smtClean="0"/>
              <a:pPr/>
              <a:t>82</a:t>
            </a:fld>
            <a:endParaRPr lang="en-US" altLang="en-US" smtClean="0"/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59436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27DA9AC-8C7C-49F0-86A4-7B89A068980B}" type="slidenum">
              <a:rPr lang="en-US" altLang="en-US" smtClean="0"/>
              <a:pPr/>
              <a:t>83</a:t>
            </a:fld>
            <a:endParaRPr lang="en-US" altLang="en-US" smtClean="0"/>
          </a:p>
        </p:txBody>
      </p:sp>
      <p:pic>
        <p:nvPicPr>
          <p:cNvPr id="686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0850"/>
            <a:ext cx="6324600" cy="602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Recognizing Non-independence</a:t>
            </a:r>
          </a:p>
        </p:txBody>
      </p:sp>
      <p:sp>
        <p:nvSpPr>
          <p:cNvPr id="696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If you determine that correlations exist, what do you do?</a:t>
            </a: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96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6F6ABCB-0617-47AA-8BBF-3D732290A5ED}" type="slidenum">
              <a:rPr lang="en-US" altLang="en-US" smtClean="0"/>
              <a:pPr/>
              <a:t>84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What to do with Minimal Information?</a:t>
            </a:r>
          </a:p>
        </p:txBody>
      </p:sp>
      <p:sp>
        <p:nvSpPr>
          <p:cNvPr id="98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Suppose you cannot collect data or that none is available.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Suggested no data distributions.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5BF54CE-A7A5-468F-A821-3E73D057E5EF}" type="slidenum">
              <a:rPr lang="en-US" altLang="en-US" smtClean="0"/>
              <a:pPr/>
              <a:t>85</a:t>
            </a:fld>
            <a:endParaRPr lang="en-US" altLang="en-US" smtClean="0"/>
          </a:p>
        </p:txBody>
      </p:sp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5791200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What to do with Minimal Information?</a:t>
            </a:r>
          </a:p>
        </p:txBody>
      </p:sp>
      <p:sp>
        <p:nvSpPr>
          <p:cNvPr id="70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Getting information about distribution parameters.</a:t>
            </a: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</a:rPr>
              <a:t> </a:t>
            </a:r>
            <a:endParaRPr lang="en-US" altLang="en-US" sz="1900" smtClean="0">
              <a:solidFill>
                <a:srgbClr val="FF0000"/>
              </a:solidFill>
            </a:endParaRPr>
          </a:p>
        </p:txBody>
      </p:sp>
      <p:sp>
        <p:nvSpPr>
          <p:cNvPr id="70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8D8BF1-7CEB-4593-AFB3-53D926A40D10}" type="slidenum">
              <a:rPr lang="en-US" altLang="en-US" smtClean="0"/>
              <a:pPr/>
              <a:t>86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Non-stationary Arrival Processes</a:t>
            </a:r>
          </a:p>
        </p:txBody>
      </p:sp>
      <p:sp>
        <p:nvSpPr>
          <p:cNvPr id="716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A very common feature of many systems (in particular service systems) is that the arrival rate (e.g., customers) varies as a function of time.</a:t>
            </a:r>
          </a:p>
          <a:p>
            <a:pPr lvl="1" eaLnBrk="1" hangingPunct="1"/>
            <a:r>
              <a:rPr lang="en-US" altLang="en-US" sz="1800" smtClean="0"/>
              <a:t>The arrival process is called </a:t>
            </a:r>
            <a:r>
              <a:rPr lang="en-US" altLang="en-US" sz="1800" u="sng" smtClean="0"/>
              <a:t>non-stationary</a:t>
            </a:r>
            <a:r>
              <a:rPr lang="en-US" altLang="en-US" sz="1800" smtClean="0"/>
              <a:t>.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</p:txBody>
      </p:sp>
      <p:sp>
        <p:nvSpPr>
          <p:cNvPr id="71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9BCCDE2-BB64-4AC3-A3B7-974D2E497CFB}" type="slidenum">
              <a:rPr lang="en-US" altLang="en-US" smtClean="0"/>
              <a:pPr/>
              <a:t>87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Non-stationary Arrival Processes</a:t>
            </a:r>
          </a:p>
        </p:txBody>
      </p:sp>
      <p:sp>
        <p:nvSpPr>
          <p:cNvPr id="727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practical method to approximate a non-stationary arrival process is to use a “piecewise constant” rate function.</a:t>
            </a:r>
          </a:p>
          <a:p>
            <a:pPr eaLnBrk="1" hangingPunct="1"/>
            <a:r>
              <a:rPr lang="en-US" altLang="en-US" sz="2400" smtClean="0"/>
              <a:t>Over predefined time intervals assume a constant (and different) arrival rate.</a:t>
            </a:r>
          </a:p>
        </p:txBody>
      </p:sp>
      <p:sp>
        <p:nvSpPr>
          <p:cNvPr id="727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37BE0C7-C2B2-42D3-964F-2D33E18605C5}" type="slidenum">
              <a:rPr lang="en-US" altLang="en-US" smtClean="0"/>
              <a:pPr/>
              <a:t>88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Non-stationary Arrival Processes</a:t>
            </a:r>
          </a:p>
        </p:txBody>
      </p:sp>
      <p:sp>
        <p:nvSpPr>
          <p:cNvPr id="737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 – A very common arrival process used in simulation is the Poisson process.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</a:rPr>
              <a:t> </a:t>
            </a:r>
            <a:endParaRPr lang="en-US" altLang="en-US" sz="190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37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3AB2FD8-27BA-4538-BA2F-0223B41A0C8D}" type="slidenum">
              <a:rPr lang="en-US" altLang="en-US" smtClean="0"/>
              <a:pPr/>
              <a:t>89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Collecting Data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Collect data that corresponds to what will be simulated.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More is better.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Customer/job arrivals.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700" dirty="0" smtClean="0"/>
              <a:t>Collect the number of customer arrivals or</a:t>
            </a:r>
          </a:p>
          <a:p>
            <a:pPr marL="909637" lvl="2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700" dirty="0" smtClean="0"/>
              <a:t>      collect customer </a:t>
            </a:r>
            <a:r>
              <a:rPr lang="en-US" sz="1700" dirty="0" err="1" smtClean="0"/>
              <a:t>interarrival</a:t>
            </a:r>
            <a:r>
              <a:rPr lang="en-US" sz="1700" dirty="0" smtClean="0"/>
              <a:t> times?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Job processing times.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700" dirty="0" smtClean="0"/>
              <a:t>What does the time between jobs include?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5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C99D431-C09C-402C-8929-839B65D61F89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Non-stationary Arrival Processes</a:t>
            </a:r>
          </a:p>
        </p:txBody>
      </p:sp>
      <p:sp>
        <p:nvSpPr>
          <p:cNvPr id="99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Implementation of a non-stationary Poisson process.</a:t>
            </a:r>
          </a:p>
          <a:p>
            <a:pPr lvl="1" eaLnBrk="1" hangingPunct="1"/>
            <a:r>
              <a:rPr lang="en-US" altLang="en-US" sz="2000" smtClean="0"/>
              <a:t>Common but incorrect approach.</a:t>
            </a:r>
          </a:p>
          <a:p>
            <a:pPr lvl="2" eaLnBrk="1" hangingPunct="1"/>
            <a:r>
              <a:rPr lang="en-US" altLang="en-US" sz="1900" smtClean="0"/>
              <a:t>Have the mean interarrival time (or interarrival rates) be represented with a variable. Change the value of this variable for each interval.</a:t>
            </a:r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101B156-35DF-45EE-BB74-D37C63FEA243}" type="slidenum">
              <a:rPr lang="en-US" altLang="en-US" smtClean="0"/>
              <a:pPr/>
              <a:t>90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Non-stationary Arrival Processes</a:t>
            </a:r>
          </a:p>
        </p:txBody>
      </p:sp>
      <p:sp>
        <p:nvSpPr>
          <p:cNvPr id="747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What’s wrong with this approach?</a:t>
            </a:r>
          </a:p>
        </p:txBody>
      </p:sp>
      <p:sp>
        <p:nvSpPr>
          <p:cNvPr id="747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9D9F53A-5921-47A3-B0B0-FD2C280DAF2A}" type="slidenum">
              <a:rPr lang="en-US" altLang="en-US" smtClean="0"/>
              <a:pPr/>
              <a:t>91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Non-stationary Arrival Processes</a:t>
            </a:r>
          </a:p>
        </p:txBody>
      </p:sp>
      <p:sp>
        <p:nvSpPr>
          <p:cNvPr id="7578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2818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One correct approach for implementing a non-stationary Poisson Process is called </a:t>
            </a:r>
            <a:r>
              <a:rPr lang="en-US" altLang="en-US" sz="2000" u="sng" smtClean="0"/>
              <a:t>thinning</a:t>
            </a:r>
            <a:r>
              <a:rPr lang="en-US" altLang="en-US" sz="2000" smtClean="0"/>
              <a:t>.</a:t>
            </a:r>
          </a:p>
        </p:txBody>
      </p:sp>
      <p:graphicFrame>
        <p:nvGraphicFramePr>
          <p:cNvPr id="7577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5400" y="3048000"/>
          <a:ext cx="57912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4" imgW="3467100" imgH="1358900" progId="Equation.3">
                  <p:embed/>
                </p:oleObj>
              </mc:Choice>
              <mc:Fallback>
                <p:oleObj name="Equation" r:id="rId4" imgW="3467100" imgH="1358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57912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FE1BF66-2107-4FD5-9DD6-E15FF7F24426}" type="slidenum">
              <a:rPr lang="en-US" altLang="en-US" smtClean="0"/>
              <a:pPr/>
              <a:t>92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Non-stationary Arrival Processes</a:t>
            </a:r>
          </a:p>
        </p:txBody>
      </p:sp>
      <p:sp>
        <p:nvSpPr>
          <p:cNvPr id="768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C27A776-06B8-47FC-B9A8-19C232881125}" type="slidenum">
              <a:rPr lang="en-US" altLang="en-US" smtClean="0"/>
              <a:pPr/>
              <a:t>93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Non-stationary Arrival Processes</a:t>
            </a:r>
          </a:p>
        </p:txBody>
      </p:sp>
      <p:sp>
        <p:nvSpPr>
          <p:cNvPr id="778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29384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Arena implements a correct non-stationary Poisson arrival process.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000" smtClean="0"/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0F2F41F-A9F2-42B1-B2F4-7149E98476D0}" type="slidenum">
              <a:rPr lang="en-US" altLang="en-US" smtClean="0"/>
              <a:pPr/>
              <a:t>94</a:t>
            </a:fld>
            <a:endParaRPr lang="en-US" altLang="en-US" smtClean="0"/>
          </a:p>
        </p:txBody>
      </p:sp>
      <p:pic>
        <p:nvPicPr>
          <p:cNvPr id="77831" name="Picture 1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Non-stationary Arrival Processes</a:t>
            </a:r>
          </a:p>
        </p:txBody>
      </p:sp>
      <p:pic>
        <p:nvPicPr>
          <p:cNvPr id="7885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438400"/>
            <a:ext cx="4995863" cy="2663825"/>
          </a:xfrm>
        </p:spPr>
      </p:pic>
      <p:sp>
        <p:nvSpPr>
          <p:cNvPr id="788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FBCD017-5841-4F5F-B9A9-5EB2FE078F86}" type="slidenum">
              <a:rPr lang="en-US" altLang="en-US" smtClean="0"/>
              <a:pPr/>
              <a:t>95</a:t>
            </a:fld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10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1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1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1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1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1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16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17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18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19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0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6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7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8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9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0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6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7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8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9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0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6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7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8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9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0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6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7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8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9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0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6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7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8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9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  <a:fontScheme name="Profil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70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  <a:fontScheme name="Profil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7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7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7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7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76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77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78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79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8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80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8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8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8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8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9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2649</Words>
  <Application>Microsoft Office PowerPoint</Application>
  <PresentationFormat>On-screen Show (4:3)</PresentationFormat>
  <Paragraphs>484</Paragraphs>
  <Slides>95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Calibri</vt:lpstr>
      <vt:lpstr>Times New Roman</vt:lpstr>
      <vt:lpstr>Verdana</vt:lpstr>
      <vt:lpstr>Wingdings</vt:lpstr>
      <vt:lpstr>Profile</vt:lpstr>
      <vt:lpstr>Equation</vt:lpstr>
      <vt:lpstr>Input Analysis</vt:lpstr>
      <vt:lpstr>Input Analysis</vt:lpstr>
      <vt:lpstr>Example</vt:lpstr>
      <vt:lpstr>Identifying Random System Components</vt:lpstr>
      <vt:lpstr>Identifying Random System Components</vt:lpstr>
      <vt:lpstr>Identifying Random System Components</vt:lpstr>
      <vt:lpstr>Identifying Random System Components</vt:lpstr>
      <vt:lpstr>Identifying Random System Components</vt:lpstr>
      <vt:lpstr>Collecting Data</vt:lpstr>
      <vt:lpstr>Collecting Data</vt:lpstr>
      <vt:lpstr>Collecting Data Through Observation - Example</vt:lpstr>
      <vt:lpstr>Collecting Data Through Observation - Planning</vt:lpstr>
      <vt:lpstr>Input Analysis</vt:lpstr>
      <vt:lpstr>Input Analysis</vt:lpstr>
      <vt:lpstr>Input Analysis</vt:lpstr>
      <vt:lpstr>Input Analysis</vt:lpstr>
      <vt:lpstr>Input Analysis</vt:lpstr>
      <vt:lpstr>Input Analysis</vt:lpstr>
      <vt:lpstr>Input Analysis</vt:lpstr>
      <vt:lpstr>Input Analysis</vt:lpstr>
      <vt:lpstr>Fitting Theoretical Distributions</vt:lpstr>
      <vt:lpstr>Fitting Theoretical Distributions</vt:lpstr>
      <vt:lpstr>Fitting Theoretical Distributions</vt:lpstr>
      <vt:lpstr>Fitting Theoretical Distributions</vt:lpstr>
      <vt:lpstr>Fitting Theoretical Distributions</vt:lpstr>
      <vt:lpstr>Fitting Theoretical Distributions</vt:lpstr>
      <vt:lpstr>Fitting Theoretical Distributions</vt:lpstr>
      <vt:lpstr>Fitting Theoretical Distributions</vt:lpstr>
      <vt:lpstr>Fitting Theoretical Distributions</vt:lpstr>
      <vt:lpstr>Fitting Theoretical Distributions</vt:lpstr>
      <vt:lpstr>Fitting Theoretical Distributions</vt:lpstr>
      <vt:lpstr>In-class Exercise</vt:lpstr>
      <vt:lpstr>In-class Exercise</vt:lpstr>
      <vt:lpstr>In-class Exercise</vt:lpstr>
      <vt:lpstr>Parameter Estimation</vt:lpstr>
      <vt:lpstr>Parameter Estimation</vt:lpstr>
      <vt:lpstr>Parameter Estimation</vt:lpstr>
      <vt:lpstr>Parameter Estimation</vt:lpstr>
      <vt:lpstr>Statistical Goodness of Fit Tests</vt:lpstr>
      <vt:lpstr>Statistical Goodness of Fit Tests</vt:lpstr>
      <vt:lpstr>Statistical Goodness of Fit Tests</vt:lpstr>
      <vt:lpstr>Chi-square Goodness of Fit Test</vt:lpstr>
      <vt:lpstr>Chi-square Goodness of Fit Test</vt:lpstr>
      <vt:lpstr>Chi-square Goodness of Fit Test</vt:lpstr>
      <vt:lpstr>Chi-square Goodness of Fit Test</vt:lpstr>
      <vt:lpstr>Chi-square Goodness of Fit Test</vt:lpstr>
      <vt:lpstr>Chi-square Goodness of Fit Test</vt:lpstr>
      <vt:lpstr>Chi-square Goodness of Fit Test</vt:lpstr>
      <vt:lpstr>Chi-square Goodness of Fit Test</vt:lpstr>
      <vt:lpstr>Chi-square Goodness of Fit Test</vt:lpstr>
      <vt:lpstr>Chi-square Goodness of Fit Test</vt:lpstr>
      <vt:lpstr>Chi-square Goodness of Fit Test</vt:lpstr>
      <vt:lpstr>Example</vt:lpstr>
      <vt:lpstr>Example</vt:lpstr>
      <vt:lpstr>In-class Exercise</vt:lpstr>
      <vt:lpstr>In-class Exercise</vt:lpstr>
      <vt:lpstr>In-class Exercise</vt:lpstr>
      <vt:lpstr>Kolmogorov-Smirnov (K-S) Test</vt:lpstr>
      <vt:lpstr>Kolmogorov-Smirnov (K-S) Test</vt:lpstr>
      <vt:lpstr>Kolmogorov-Smirnov (K-S) Test</vt:lpstr>
      <vt:lpstr>Kolmogorov-Smirnov (K-S) Test</vt:lpstr>
      <vt:lpstr>Example</vt:lpstr>
      <vt:lpstr>Kolmogorov-Smirnov (K-S) Test</vt:lpstr>
      <vt:lpstr>Kolmogorov-Smirnov (K-S) Test</vt:lpstr>
      <vt:lpstr>Kolmogorov-Smirnov (K-S) Test</vt:lpstr>
      <vt:lpstr>PowerPoint Presentation</vt:lpstr>
      <vt:lpstr>PowerPoint Presentation</vt:lpstr>
      <vt:lpstr>In-class Exercise</vt:lpstr>
      <vt:lpstr>Anderson-Darling Test</vt:lpstr>
      <vt:lpstr>Anderson-Darling Test</vt:lpstr>
      <vt:lpstr>Goodness of Fit Tests</vt:lpstr>
      <vt:lpstr>Assessing Independence</vt:lpstr>
      <vt:lpstr>Assessing Independence</vt:lpstr>
      <vt:lpstr>Assessing Independence</vt:lpstr>
      <vt:lpstr>Recognizing Non-independence</vt:lpstr>
      <vt:lpstr>Recognizing Non-independence</vt:lpstr>
      <vt:lpstr>Recognizing Non-independence</vt:lpstr>
      <vt:lpstr>Recognizing Non-independence</vt:lpstr>
      <vt:lpstr>Example</vt:lpstr>
      <vt:lpstr>Example – Correlation Estimates</vt:lpstr>
      <vt:lpstr>Example – Scatter Diagram</vt:lpstr>
      <vt:lpstr>Example Scatter Diagram – Zero Correlation</vt:lpstr>
      <vt:lpstr>PowerPoint Presentation</vt:lpstr>
      <vt:lpstr>Recognizing Non-independence</vt:lpstr>
      <vt:lpstr>What to do with Minimal Information?</vt:lpstr>
      <vt:lpstr>What to do with Minimal Information?</vt:lpstr>
      <vt:lpstr>Non-stationary Arrival Processes</vt:lpstr>
      <vt:lpstr>Non-stationary Arrival Processes</vt:lpstr>
      <vt:lpstr>Non-stationary Arrival Processes</vt:lpstr>
      <vt:lpstr>Non-stationary Arrival Processes</vt:lpstr>
      <vt:lpstr>Non-stationary Arrival Processes</vt:lpstr>
      <vt:lpstr>Non-stationary Arrival Processes</vt:lpstr>
      <vt:lpstr>Non-stationary Arrival Processes</vt:lpstr>
      <vt:lpstr>Non-stationary Arrival Processes</vt:lpstr>
      <vt:lpstr>Non-stationary Arrival Processes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2014-02-01T01:16:48Z</dcterms:created>
  <dcterms:modified xsi:type="dcterms:W3CDTF">2015-02-08T20:20:43Z</dcterms:modified>
</cp:coreProperties>
</file>