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5" r:id="rId3"/>
    <p:sldId id="268" r:id="rId4"/>
    <p:sldId id="360" r:id="rId5"/>
    <p:sldId id="266" r:id="rId6"/>
    <p:sldId id="391" r:id="rId7"/>
    <p:sldId id="393" r:id="rId8"/>
    <p:sldId id="394" r:id="rId9"/>
    <p:sldId id="267" r:id="rId10"/>
    <p:sldId id="347" r:id="rId11"/>
    <p:sldId id="271" r:id="rId12"/>
    <p:sldId id="270" r:id="rId13"/>
    <p:sldId id="355" r:id="rId14"/>
    <p:sldId id="396" r:id="rId15"/>
    <p:sldId id="397" r:id="rId16"/>
    <p:sldId id="358" r:id="rId17"/>
    <p:sldId id="357" r:id="rId18"/>
    <p:sldId id="35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99" r:id="rId27"/>
    <p:sldId id="400" r:id="rId28"/>
    <p:sldId id="279" r:id="rId29"/>
    <p:sldId id="401" r:id="rId30"/>
    <p:sldId id="282" r:id="rId31"/>
    <p:sldId id="284" r:id="rId32"/>
    <p:sldId id="285" r:id="rId33"/>
    <p:sldId id="403" r:id="rId34"/>
    <p:sldId id="286" r:id="rId35"/>
    <p:sldId id="287" r:id="rId36"/>
    <p:sldId id="402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295" r:id="rId45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3496" autoAdjust="0"/>
    <p:restoredTop sz="86410" autoAdjust="0"/>
  </p:normalViewPr>
  <p:slideViewPr>
    <p:cSldViewPr>
      <p:cViewPr varScale="1">
        <p:scale>
          <a:sx n="120" d="100"/>
          <a:sy n="120" d="100"/>
        </p:scale>
        <p:origin x="8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5775" cy="465138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7638" y="0"/>
            <a:ext cx="3025775" cy="465138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r">
              <a:defRPr sz="1200"/>
            </a:lvl1pPr>
          </a:lstStyle>
          <a:p>
            <a:pPr>
              <a:defRPr/>
            </a:pPr>
            <a:fld id="{B92BB7F6-5555-4EE4-B5D6-3DEEF7567CD2}" type="datetimeFigureOut">
              <a:rPr lang="en-US"/>
              <a:pPr>
                <a:defRPr/>
              </a:pPr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6975"/>
            <a:ext cx="3025775" cy="465138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7638" y="8816975"/>
            <a:ext cx="3025775" cy="465138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r">
              <a:defRPr sz="1200"/>
            </a:lvl1pPr>
          </a:lstStyle>
          <a:p>
            <a:pPr>
              <a:defRPr/>
            </a:pPr>
            <a:fld id="{6B2097E9-D64A-4D2F-99C3-A65A8A72D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7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5775" cy="465138"/>
          </a:xfrm>
          <a:prstGeom prst="rect">
            <a:avLst/>
          </a:prstGeom>
        </p:spPr>
        <p:txBody>
          <a:bodyPr vert="horz" lIns="91111" tIns="45555" rIns="91111" bIns="4555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7638" y="0"/>
            <a:ext cx="3025775" cy="465138"/>
          </a:xfrm>
          <a:prstGeom prst="rect">
            <a:avLst/>
          </a:prstGeom>
        </p:spPr>
        <p:txBody>
          <a:bodyPr vert="horz" lIns="91111" tIns="45555" rIns="91111" bIns="45555" rtlCol="0"/>
          <a:lstStyle>
            <a:lvl1pPr algn="r">
              <a:defRPr sz="1200"/>
            </a:lvl1pPr>
          </a:lstStyle>
          <a:p>
            <a:pPr>
              <a:defRPr/>
            </a:pPr>
            <a:fld id="{5BE97A7A-DDB0-48A8-9E26-2587AE301A40}" type="datetimeFigureOut">
              <a:rPr lang="en-US"/>
              <a:pPr>
                <a:defRPr/>
              </a:pPr>
              <a:t>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11" tIns="45555" rIns="91111" bIns="4555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6913" y="4408488"/>
            <a:ext cx="5591175" cy="4178300"/>
          </a:xfrm>
          <a:prstGeom prst="rect">
            <a:avLst/>
          </a:prstGeom>
        </p:spPr>
        <p:txBody>
          <a:bodyPr vert="horz" lIns="91111" tIns="45555" rIns="91111" bIns="4555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5775" cy="465138"/>
          </a:xfrm>
          <a:prstGeom prst="rect">
            <a:avLst/>
          </a:prstGeom>
        </p:spPr>
        <p:txBody>
          <a:bodyPr vert="horz" lIns="91111" tIns="45555" rIns="91111" bIns="4555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7638" y="8816975"/>
            <a:ext cx="3025775" cy="465138"/>
          </a:xfrm>
          <a:prstGeom prst="rect">
            <a:avLst/>
          </a:prstGeom>
        </p:spPr>
        <p:txBody>
          <a:bodyPr vert="horz" lIns="91111" tIns="45555" rIns="91111" bIns="45555" rtlCol="0" anchor="b"/>
          <a:lstStyle>
            <a:lvl1pPr algn="r">
              <a:defRPr sz="1200"/>
            </a:lvl1pPr>
          </a:lstStyle>
          <a:p>
            <a:pPr>
              <a:defRPr/>
            </a:pPr>
            <a:fld id="{528C617E-2575-4E54-8A93-B9A51FA02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48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1AE4E-A136-4110-9B62-2360FA357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2323F-5362-4E8C-8E60-921E8F43D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B2E92-92EA-437F-A3D1-79257EC5E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63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445BD-578B-4D1B-AA1D-77993DCA4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6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46817-2811-4612-A22C-EFD618D1E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4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F608A-6932-41D5-975C-7B46DC40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4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DCDFE-2D42-4CE2-8FED-FF7D51452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0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A8E08-8C98-4BE6-A459-5939E0CA4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18585-10ED-4911-B9CE-17984F4C2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9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CC285-FC8F-403D-83F6-90664DFFF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01BD-DFA9-4C2C-9BA7-88813C50A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614D7-1963-44F6-BF67-0514B9A5F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664DB-B7DF-4CAF-853A-E844CA859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2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BEA7C33-37E0-40AA-A45C-BDA28EA1D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Monte Carlo Simulation</a:t>
            </a:r>
          </a:p>
        </p:txBody>
      </p:sp>
      <p:sp>
        <p:nvSpPr>
          <p:cNvPr id="30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0D0E91C-8BD0-4709-BE79-F91B24A326B9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Summarizing/Characterizing Risk in Engineering Economic Calculations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Much of the cash flow data used in engineering economic analysis are “best estimates”.</a:t>
            </a:r>
          </a:p>
          <a:p>
            <a:pPr eaLnBrk="1" hangingPunct="1"/>
            <a:r>
              <a:rPr lang="en-US" altLang="en-US" sz="2800" smtClean="0"/>
              <a:t>In reality, we do not know what the actual cash flows will be.</a:t>
            </a:r>
          </a:p>
          <a:p>
            <a:endParaRPr lang="en-US" altLang="en-US" sz="280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C676AF0-4730-4998-BB44-EB4B869E1EEF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Terminology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Risk –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Uncertainty –</a:t>
            </a:r>
          </a:p>
          <a:p>
            <a:pPr eaLnBrk="1" hangingPunct="1"/>
            <a:endParaRPr lang="en-US" altLang="en-US" sz="2400" i="1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i="1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i="1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i="1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E805746-5BA7-45D5-9A94-F30D067EFEC7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Quick Review of NPV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NPV – Net Present Value</a:t>
            </a:r>
          </a:p>
          <a:p>
            <a:pPr lvl="1" eaLnBrk="1" hangingPunct="1"/>
            <a:r>
              <a:rPr lang="en-US" altLang="en-US" sz="2000" smtClean="0"/>
              <a:t>Applicable to a series of cash flows over time.</a:t>
            </a:r>
          </a:p>
          <a:p>
            <a:pPr lvl="1" eaLnBrk="1" hangingPunct="1"/>
            <a:r>
              <a:rPr lang="en-US" altLang="en-US" sz="2000" smtClean="0"/>
              <a:t>Computes the value of all cash flows today (the present).</a:t>
            </a:r>
          </a:p>
          <a:p>
            <a:pPr eaLnBrk="1" hangingPunct="1"/>
            <a:r>
              <a:rPr lang="en-US" altLang="en-US" smtClean="0"/>
              <a:t>We will only consider years as time periods with given annual interest rates.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1E02977-BA4E-4BED-BA9D-981C183A6D4D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1216025"/>
          </a:xfrm>
        </p:spPr>
        <p:txBody>
          <a:bodyPr/>
          <a:lstStyle/>
          <a:p>
            <a:r>
              <a:rPr lang="en-US" altLang="en-US" sz="3600" smtClean="0"/>
              <a:t>Quick Review of NPV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37DE17A-C601-4867-979E-12C2C6437CB2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1216025"/>
          </a:xfrm>
        </p:spPr>
        <p:txBody>
          <a:bodyPr/>
          <a:lstStyle/>
          <a:p>
            <a:r>
              <a:rPr lang="en-US" altLang="en-US" sz="3600" smtClean="0"/>
              <a:t>Quick Review of NPV</a:t>
            </a:r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ABD1050-FBB0-4BB3-935E-E80A13E0B5CB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1216025"/>
          </a:xfrm>
        </p:spPr>
        <p:txBody>
          <a:bodyPr/>
          <a:lstStyle/>
          <a:p>
            <a:r>
              <a:rPr lang="en-US" altLang="en-US" sz="3600" smtClean="0"/>
              <a:t>Quick Review of NPV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6999778-171B-4E0D-A2CD-B399D99F2FE0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In-Class Exercise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Two alternative heating systems are being considered, gas and electric, for a temporary building to be used for 5 years. The gas system will cost $6K to install (at year 0). It is estimated that this system will have a salvage value of $500 after 5 years, and will have annual fuel and maintenance costs of $1K. The electric system will cost $8K to install and has an estimated 5 year salvage value of $1.5K. The estimated annual fuel and maintenance costs are $750 per year. The assumed MARR (interest rate) = 6%.</a:t>
            </a:r>
          </a:p>
          <a:p>
            <a:endParaRPr lang="en-US" altLang="en-US" sz="1800" smtClean="0"/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239EC23-67B0-4209-A9B8-20F8FAB0B09C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B6B4045-FDDE-4EAA-BB64-51357B1050C3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8FDCDD5-C2A9-4F20-B5AD-76265E9987F3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Should you purchase a service contract with a new vehicle?</a:t>
            </a:r>
          </a:p>
          <a:p>
            <a:pPr lvl="1" eaLnBrk="1" hangingPunct="1"/>
            <a:r>
              <a:rPr lang="en-US" altLang="en-US" smtClean="0"/>
              <a:t>Your plan is to keep the vehicle for 8 years.</a:t>
            </a:r>
          </a:p>
          <a:p>
            <a:pPr lvl="1" eaLnBrk="1" hangingPunct="1"/>
            <a:r>
              <a:rPr lang="en-US" altLang="en-US" smtClean="0"/>
              <a:t>The service contract begins after the warranty expires (5 yrs.) and it lasts for 5 years. It covers the same items as the manufacturers warranty.</a:t>
            </a:r>
          </a:p>
          <a:p>
            <a:pPr lvl="1" eaLnBrk="1" hangingPunct="1"/>
            <a:r>
              <a:rPr lang="en-US" altLang="en-US" smtClean="0"/>
              <a:t>The cost is $750 at the time of purchase and it is transferable when the vehicle is sold.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AF6EED2-210F-40D1-B553-447F479057AF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Monte Carlo Simulation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Simulations where random values are used but the explicit passage of time is not modeled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Static simulation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Introduction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Simulation of the maximum value when rolling two fair die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D1A6A64-FB70-43E9-981D-9CFCED46A296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cash flows do you need to consider?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Why only these cash flows?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56BE357-D05A-48CB-825E-8D74BDDC8C8E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Analysis using best estimates of cash flow.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219200" y="4572000"/>
            <a:ext cx="6781800" cy="457200"/>
            <a:chOff x="768" y="1488"/>
            <a:chExt cx="4272" cy="288"/>
          </a:xfrm>
        </p:grpSpPr>
        <p:grpSp>
          <p:nvGrpSpPr>
            <p:cNvPr id="23596" name="Group 5"/>
            <p:cNvGrpSpPr>
              <a:grpSpLocks/>
            </p:cNvGrpSpPr>
            <p:nvPr/>
          </p:nvGrpSpPr>
          <p:grpSpPr bwMode="auto">
            <a:xfrm>
              <a:off x="864" y="1680"/>
              <a:ext cx="4176" cy="96"/>
              <a:chOff x="1008" y="1920"/>
              <a:chExt cx="4176" cy="96"/>
            </a:xfrm>
          </p:grpSpPr>
          <p:sp>
            <p:nvSpPr>
              <p:cNvPr id="23606" name="Line 6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41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7" name="Line 7"/>
              <p:cNvSpPr>
                <a:spLocks noChangeShapeType="1"/>
              </p:cNvSpPr>
              <p:nvPr/>
            </p:nvSpPr>
            <p:spPr bwMode="auto">
              <a:xfrm>
                <a:off x="1008" y="19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8" name="Line 8"/>
              <p:cNvSpPr>
                <a:spLocks noChangeShapeType="1"/>
              </p:cNvSpPr>
              <p:nvPr/>
            </p:nvSpPr>
            <p:spPr bwMode="auto">
              <a:xfrm>
                <a:off x="1440" y="19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9" name="Line 9"/>
              <p:cNvSpPr>
                <a:spLocks noChangeShapeType="1"/>
              </p:cNvSpPr>
              <p:nvPr/>
            </p:nvSpPr>
            <p:spPr bwMode="auto">
              <a:xfrm>
                <a:off x="1872" y="19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0" name="Line 10"/>
              <p:cNvSpPr>
                <a:spLocks noChangeShapeType="1"/>
              </p:cNvSpPr>
              <p:nvPr/>
            </p:nvSpPr>
            <p:spPr bwMode="auto">
              <a:xfrm>
                <a:off x="2304" y="19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1" name="Line 11"/>
              <p:cNvSpPr>
                <a:spLocks noChangeShapeType="1"/>
              </p:cNvSpPr>
              <p:nvPr/>
            </p:nvSpPr>
            <p:spPr bwMode="auto">
              <a:xfrm>
                <a:off x="2736" y="19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2" name="Line 12"/>
              <p:cNvSpPr>
                <a:spLocks noChangeShapeType="1"/>
              </p:cNvSpPr>
              <p:nvPr/>
            </p:nvSpPr>
            <p:spPr bwMode="auto">
              <a:xfrm>
                <a:off x="3168" y="19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3" name="Line 13"/>
              <p:cNvSpPr>
                <a:spLocks noChangeShapeType="1"/>
              </p:cNvSpPr>
              <p:nvPr/>
            </p:nvSpPr>
            <p:spPr bwMode="auto">
              <a:xfrm>
                <a:off x="4464" y="19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4" name="Line 14"/>
              <p:cNvSpPr>
                <a:spLocks noChangeShapeType="1"/>
              </p:cNvSpPr>
              <p:nvPr/>
            </p:nvSpPr>
            <p:spPr bwMode="auto">
              <a:xfrm>
                <a:off x="4896" y="19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5" name="Line 15"/>
              <p:cNvSpPr>
                <a:spLocks noChangeShapeType="1"/>
              </p:cNvSpPr>
              <p:nvPr/>
            </p:nvSpPr>
            <p:spPr bwMode="auto">
              <a:xfrm>
                <a:off x="4032" y="19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6" name="Line 16"/>
              <p:cNvSpPr>
                <a:spLocks noChangeShapeType="1"/>
              </p:cNvSpPr>
              <p:nvPr/>
            </p:nvSpPr>
            <p:spPr bwMode="auto">
              <a:xfrm>
                <a:off x="3600" y="19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97" name="Text Box 17"/>
            <p:cNvSpPr txBox="1">
              <a:spLocks noChangeArrowheads="1"/>
            </p:cNvSpPr>
            <p:nvPr/>
          </p:nvSpPr>
          <p:spPr bwMode="auto">
            <a:xfrm>
              <a:off x="1200" y="1488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</a:rPr>
                <a:t>1</a:t>
              </a:r>
            </a:p>
          </p:txBody>
        </p:sp>
        <p:sp>
          <p:nvSpPr>
            <p:cNvPr id="23598" name="Text Box 18"/>
            <p:cNvSpPr txBox="1">
              <a:spLocks noChangeArrowheads="1"/>
            </p:cNvSpPr>
            <p:nvPr/>
          </p:nvSpPr>
          <p:spPr bwMode="auto">
            <a:xfrm>
              <a:off x="1632" y="1488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</a:rPr>
                <a:t>2</a:t>
              </a:r>
            </a:p>
          </p:txBody>
        </p:sp>
        <p:sp>
          <p:nvSpPr>
            <p:cNvPr id="23599" name="Text Box 19"/>
            <p:cNvSpPr txBox="1">
              <a:spLocks noChangeArrowheads="1"/>
            </p:cNvSpPr>
            <p:nvPr/>
          </p:nvSpPr>
          <p:spPr bwMode="auto">
            <a:xfrm>
              <a:off x="2064" y="1488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</a:rPr>
                <a:t>3</a:t>
              </a:r>
            </a:p>
          </p:txBody>
        </p:sp>
        <p:sp>
          <p:nvSpPr>
            <p:cNvPr id="23600" name="Text Box 20"/>
            <p:cNvSpPr txBox="1">
              <a:spLocks noChangeArrowheads="1"/>
            </p:cNvSpPr>
            <p:nvPr/>
          </p:nvSpPr>
          <p:spPr bwMode="auto">
            <a:xfrm>
              <a:off x="2496" y="1488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</a:rPr>
                <a:t>4</a:t>
              </a:r>
            </a:p>
          </p:txBody>
        </p:sp>
        <p:sp>
          <p:nvSpPr>
            <p:cNvPr id="23601" name="Text Box 21"/>
            <p:cNvSpPr txBox="1">
              <a:spLocks noChangeArrowheads="1"/>
            </p:cNvSpPr>
            <p:nvPr/>
          </p:nvSpPr>
          <p:spPr bwMode="auto">
            <a:xfrm>
              <a:off x="768" y="1488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</a:rPr>
                <a:t>0</a:t>
              </a:r>
            </a:p>
          </p:txBody>
        </p:sp>
        <p:sp>
          <p:nvSpPr>
            <p:cNvPr id="23602" name="Text Box 22"/>
            <p:cNvSpPr txBox="1">
              <a:spLocks noChangeArrowheads="1"/>
            </p:cNvSpPr>
            <p:nvPr/>
          </p:nvSpPr>
          <p:spPr bwMode="auto">
            <a:xfrm>
              <a:off x="2928" y="1488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</a:rPr>
                <a:t>5</a:t>
              </a:r>
            </a:p>
          </p:txBody>
        </p:sp>
        <p:sp>
          <p:nvSpPr>
            <p:cNvPr id="23603" name="Text Box 23"/>
            <p:cNvSpPr txBox="1">
              <a:spLocks noChangeArrowheads="1"/>
            </p:cNvSpPr>
            <p:nvPr/>
          </p:nvSpPr>
          <p:spPr bwMode="auto">
            <a:xfrm>
              <a:off x="3360" y="1488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</a:rPr>
                <a:t>6</a:t>
              </a:r>
            </a:p>
          </p:txBody>
        </p:sp>
        <p:sp>
          <p:nvSpPr>
            <p:cNvPr id="23604" name="Text Box 24"/>
            <p:cNvSpPr txBox="1">
              <a:spLocks noChangeArrowheads="1"/>
            </p:cNvSpPr>
            <p:nvPr/>
          </p:nvSpPr>
          <p:spPr bwMode="auto">
            <a:xfrm>
              <a:off x="3792" y="1488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</a:rPr>
                <a:t>7</a:t>
              </a:r>
            </a:p>
          </p:txBody>
        </p:sp>
        <p:sp>
          <p:nvSpPr>
            <p:cNvPr id="23605" name="Text Box 25"/>
            <p:cNvSpPr txBox="1">
              <a:spLocks noChangeArrowheads="1"/>
            </p:cNvSpPr>
            <p:nvPr/>
          </p:nvSpPr>
          <p:spPr bwMode="auto">
            <a:xfrm>
              <a:off x="4214" y="1488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</a:rPr>
                <a:t>8</a:t>
              </a:r>
            </a:p>
          </p:txBody>
        </p:sp>
      </p:grpSp>
      <p:grpSp>
        <p:nvGrpSpPr>
          <p:cNvPr id="23557" name="Group 26"/>
          <p:cNvGrpSpPr>
            <a:grpSpLocks/>
          </p:cNvGrpSpPr>
          <p:nvPr/>
        </p:nvGrpSpPr>
        <p:grpSpPr bwMode="auto">
          <a:xfrm>
            <a:off x="1219200" y="2743200"/>
            <a:ext cx="6781800" cy="1298575"/>
            <a:chOff x="768" y="1488"/>
            <a:chExt cx="4272" cy="818"/>
          </a:xfrm>
        </p:grpSpPr>
        <p:grpSp>
          <p:nvGrpSpPr>
            <p:cNvPr id="23571" name="Group 27"/>
            <p:cNvGrpSpPr>
              <a:grpSpLocks/>
            </p:cNvGrpSpPr>
            <p:nvPr/>
          </p:nvGrpSpPr>
          <p:grpSpPr bwMode="auto">
            <a:xfrm>
              <a:off x="768" y="1488"/>
              <a:ext cx="4272" cy="288"/>
              <a:chOff x="768" y="1488"/>
              <a:chExt cx="4272" cy="288"/>
            </a:xfrm>
          </p:grpSpPr>
          <p:grpSp>
            <p:nvGrpSpPr>
              <p:cNvPr id="23575" name="Group 28"/>
              <p:cNvGrpSpPr>
                <a:grpSpLocks/>
              </p:cNvGrpSpPr>
              <p:nvPr/>
            </p:nvGrpSpPr>
            <p:grpSpPr bwMode="auto">
              <a:xfrm>
                <a:off x="864" y="1680"/>
                <a:ext cx="4176" cy="96"/>
                <a:chOff x="1008" y="1920"/>
                <a:chExt cx="4176" cy="96"/>
              </a:xfrm>
            </p:grpSpPr>
            <p:sp>
              <p:nvSpPr>
                <p:cNvPr id="23585" name="Line 29"/>
                <p:cNvSpPr>
                  <a:spLocks noChangeShapeType="1"/>
                </p:cNvSpPr>
                <p:nvPr/>
              </p:nvSpPr>
              <p:spPr bwMode="auto">
                <a:xfrm>
                  <a:off x="1008" y="1968"/>
                  <a:ext cx="41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6" name="Line 30"/>
                <p:cNvSpPr>
                  <a:spLocks noChangeShapeType="1"/>
                </p:cNvSpPr>
                <p:nvPr/>
              </p:nvSpPr>
              <p:spPr bwMode="auto">
                <a:xfrm>
                  <a:off x="1008" y="19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7" name="Line 31"/>
                <p:cNvSpPr>
                  <a:spLocks noChangeShapeType="1"/>
                </p:cNvSpPr>
                <p:nvPr/>
              </p:nvSpPr>
              <p:spPr bwMode="auto">
                <a:xfrm>
                  <a:off x="1440" y="19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8" name="Line 32"/>
                <p:cNvSpPr>
                  <a:spLocks noChangeShapeType="1"/>
                </p:cNvSpPr>
                <p:nvPr/>
              </p:nvSpPr>
              <p:spPr bwMode="auto">
                <a:xfrm>
                  <a:off x="1872" y="19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9" name="Line 33"/>
                <p:cNvSpPr>
                  <a:spLocks noChangeShapeType="1"/>
                </p:cNvSpPr>
                <p:nvPr/>
              </p:nvSpPr>
              <p:spPr bwMode="auto">
                <a:xfrm>
                  <a:off x="2304" y="19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0" name="Line 34"/>
                <p:cNvSpPr>
                  <a:spLocks noChangeShapeType="1"/>
                </p:cNvSpPr>
                <p:nvPr/>
              </p:nvSpPr>
              <p:spPr bwMode="auto">
                <a:xfrm>
                  <a:off x="2736" y="19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1" name="Line 35"/>
                <p:cNvSpPr>
                  <a:spLocks noChangeShapeType="1"/>
                </p:cNvSpPr>
                <p:nvPr/>
              </p:nvSpPr>
              <p:spPr bwMode="auto">
                <a:xfrm>
                  <a:off x="3168" y="19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2" name="Line 36"/>
                <p:cNvSpPr>
                  <a:spLocks noChangeShapeType="1"/>
                </p:cNvSpPr>
                <p:nvPr/>
              </p:nvSpPr>
              <p:spPr bwMode="auto">
                <a:xfrm>
                  <a:off x="4464" y="19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3" name="Line 37"/>
                <p:cNvSpPr>
                  <a:spLocks noChangeShapeType="1"/>
                </p:cNvSpPr>
                <p:nvPr/>
              </p:nvSpPr>
              <p:spPr bwMode="auto">
                <a:xfrm>
                  <a:off x="4896" y="19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4" name="Line 38"/>
                <p:cNvSpPr>
                  <a:spLocks noChangeShapeType="1"/>
                </p:cNvSpPr>
                <p:nvPr/>
              </p:nvSpPr>
              <p:spPr bwMode="auto">
                <a:xfrm>
                  <a:off x="4032" y="19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5" name="Line 39"/>
                <p:cNvSpPr>
                  <a:spLocks noChangeShapeType="1"/>
                </p:cNvSpPr>
                <p:nvPr/>
              </p:nvSpPr>
              <p:spPr bwMode="auto">
                <a:xfrm>
                  <a:off x="3600" y="19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576" name="Text Box 40"/>
              <p:cNvSpPr txBox="1">
                <a:spLocks noChangeArrowheads="1"/>
              </p:cNvSpPr>
              <p:nvPr/>
            </p:nvSpPr>
            <p:spPr bwMode="auto">
              <a:xfrm>
                <a:off x="1200" y="1488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Arial" charset="0"/>
                  </a:rPr>
                  <a:t>1</a:t>
                </a:r>
              </a:p>
            </p:txBody>
          </p:sp>
          <p:sp>
            <p:nvSpPr>
              <p:cNvPr id="23577" name="Text Box 41"/>
              <p:cNvSpPr txBox="1">
                <a:spLocks noChangeArrowheads="1"/>
              </p:cNvSpPr>
              <p:nvPr/>
            </p:nvSpPr>
            <p:spPr bwMode="auto">
              <a:xfrm>
                <a:off x="1632" y="1488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Arial" charset="0"/>
                  </a:rPr>
                  <a:t>2</a:t>
                </a:r>
              </a:p>
            </p:txBody>
          </p:sp>
          <p:sp>
            <p:nvSpPr>
              <p:cNvPr id="23578" name="Text Box 42"/>
              <p:cNvSpPr txBox="1">
                <a:spLocks noChangeArrowheads="1"/>
              </p:cNvSpPr>
              <p:nvPr/>
            </p:nvSpPr>
            <p:spPr bwMode="auto">
              <a:xfrm>
                <a:off x="2064" y="1488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Arial" charset="0"/>
                  </a:rPr>
                  <a:t>3</a:t>
                </a:r>
              </a:p>
            </p:txBody>
          </p:sp>
          <p:sp>
            <p:nvSpPr>
              <p:cNvPr id="23579" name="Text Box 43"/>
              <p:cNvSpPr txBox="1">
                <a:spLocks noChangeArrowheads="1"/>
              </p:cNvSpPr>
              <p:nvPr/>
            </p:nvSpPr>
            <p:spPr bwMode="auto">
              <a:xfrm>
                <a:off x="2496" y="1488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Arial" charset="0"/>
                  </a:rPr>
                  <a:t>4</a:t>
                </a:r>
              </a:p>
            </p:txBody>
          </p:sp>
          <p:sp>
            <p:nvSpPr>
              <p:cNvPr id="23580" name="Text Box 44"/>
              <p:cNvSpPr txBox="1">
                <a:spLocks noChangeArrowheads="1"/>
              </p:cNvSpPr>
              <p:nvPr/>
            </p:nvSpPr>
            <p:spPr bwMode="auto">
              <a:xfrm>
                <a:off x="768" y="1488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Arial" charset="0"/>
                  </a:rPr>
                  <a:t>0</a:t>
                </a:r>
              </a:p>
            </p:txBody>
          </p:sp>
          <p:sp>
            <p:nvSpPr>
              <p:cNvPr id="23581" name="Text Box 45"/>
              <p:cNvSpPr txBox="1">
                <a:spLocks noChangeArrowheads="1"/>
              </p:cNvSpPr>
              <p:nvPr/>
            </p:nvSpPr>
            <p:spPr bwMode="auto">
              <a:xfrm>
                <a:off x="2928" y="1488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Arial" charset="0"/>
                  </a:rPr>
                  <a:t>5</a:t>
                </a:r>
              </a:p>
            </p:txBody>
          </p:sp>
          <p:sp>
            <p:nvSpPr>
              <p:cNvPr id="23582" name="Text Box 46"/>
              <p:cNvSpPr txBox="1">
                <a:spLocks noChangeArrowheads="1"/>
              </p:cNvSpPr>
              <p:nvPr/>
            </p:nvSpPr>
            <p:spPr bwMode="auto">
              <a:xfrm>
                <a:off x="3360" y="1488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Arial" charset="0"/>
                  </a:rPr>
                  <a:t>6</a:t>
                </a:r>
              </a:p>
            </p:txBody>
          </p:sp>
          <p:sp>
            <p:nvSpPr>
              <p:cNvPr id="23583" name="Text Box 47"/>
              <p:cNvSpPr txBox="1">
                <a:spLocks noChangeArrowheads="1"/>
              </p:cNvSpPr>
              <p:nvPr/>
            </p:nvSpPr>
            <p:spPr bwMode="auto">
              <a:xfrm>
                <a:off x="3792" y="1488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Arial" charset="0"/>
                  </a:rPr>
                  <a:t>7</a:t>
                </a:r>
              </a:p>
            </p:txBody>
          </p:sp>
          <p:sp>
            <p:nvSpPr>
              <p:cNvPr id="23584" name="Text Box 48"/>
              <p:cNvSpPr txBox="1">
                <a:spLocks noChangeArrowheads="1"/>
              </p:cNvSpPr>
              <p:nvPr/>
            </p:nvSpPr>
            <p:spPr bwMode="auto">
              <a:xfrm>
                <a:off x="4214" y="1488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Arial" charset="0"/>
                  </a:rPr>
                  <a:t>8</a:t>
                </a:r>
              </a:p>
            </p:txBody>
          </p:sp>
        </p:grpSp>
        <p:sp>
          <p:nvSpPr>
            <p:cNvPr id="23572" name="Line 49"/>
            <p:cNvSpPr>
              <a:spLocks noChangeShapeType="1"/>
            </p:cNvSpPr>
            <p:nvPr/>
          </p:nvSpPr>
          <p:spPr bwMode="auto">
            <a:xfrm>
              <a:off x="3456" y="17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50"/>
            <p:cNvSpPr>
              <a:spLocks noChangeShapeType="1"/>
            </p:cNvSpPr>
            <p:nvPr/>
          </p:nvSpPr>
          <p:spPr bwMode="auto">
            <a:xfrm>
              <a:off x="388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Text Box 51"/>
            <p:cNvSpPr txBox="1">
              <a:spLocks noChangeArrowheads="1"/>
            </p:cNvSpPr>
            <p:nvPr/>
          </p:nvSpPr>
          <p:spPr bwMode="auto">
            <a:xfrm>
              <a:off x="3264" y="2133"/>
              <a:ext cx="3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</a:rPr>
                <a:t>$700</a:t>
              </a:r>
            </a:p>
          </p:txBody>
        </p:sp>
      </p:grpSp>
      <p:sp>
        <p:nvSpPr>
          <p:cNvPr id="23558" name="Line 52"/>
          <p:cNvSpPr>
            <a:spLocks noChangeShapeType="1"/>
          </p:cNvSpPr>
          <p:nvPr/>
        </p:nvSpPr>
        <p:spPr bwMode="auto">
          <a:xfrm flipV="1">
            <a:off x="68580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53"/>
          <p:cNvSpPr>
            <a:spLocks noChangeShapeType="1"/>
          </p:cNvSpPr>
          <p:nvPr/>
        </p:nvSpPr>
        <p:spPr bwMode="auto">
          <a:xfrm flipV="1">
            <a:off x="68580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 Box 54"/>
          <p:cNvSpPr txBox="1">
            <a:spLocks noChangeArrowheads="1"/>
          </p:cNvSpPr>
          <p:nvPr/>
        </p:nvSpPr>
        <p:spPr bwMode="auto">
          <a:xfrm>
            <a:off x="6629400" y="2057400"/>
            <a:ext cx="454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charset="0"/>
              </a:rPr>
              <a:t>$5K</a:t>
            </a:r>
          </a:p>
        </p:txBody>
      </p:sp>
      <p:sp>
        <p:nvSpPr>
          <p:cNvPr id="23561" name="Text Box 55"/>
          <p:cNvSpPr txBox="1">
            <a:spLocks noChangeArrowheads="1"/>
          </p:cNvSpPr>
          <p:nvPr/>
        </p:nvSpPr>
        <p:spPr bwMode="auto">
          <a:xfrm>
            <a:off x="441325" y="2246313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No Contract</a:t>
            </a:r>
          </a:p>
        </p:txBody>
      </p:sp>
      <p:sp>
        <p:nvSpPr>
          <p:cNvPr id="23562" name="Text Box 56"/>
          <p:cNvSpPr txBox="1">
            <a:spLocks noChangeArrowheads="1"/>
          </p:cNvSpPr>
          <p:nvPr/>
        </p:nvSpPr>
        <p:spPr bwMode="auto">
          <a:xfrm>
            <a:off x="412750" y="4075113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With Contract</a:t>
            </a:r>
          </a:p>
        </p:txBody>
      </p:sp>
      <p:sp>
        <p:nvSpPr>
          <p:cNvPr id="23563" name="Line 57"/>
          <p:cNvSpPr>
            <a:spLocks noChangeShapeType="1"/>
          </p:cNvSpPr>
          <p:nvPr/>
        </p:nvSpPr>
        <p:spPr bwMode="auto">
          <a:xfrm flipV="1">
            <a:off x="68580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58"/>
          <p:cNvSpPr>
            <a:spLocks noChangeShapeType="1"/>
          </p:cNvSpPr>
          <p:nvPr/>
        </p:nvSpPr>
        <p:spPr bwMode="auto">
          <a:xfrm flipV="1">
            <a:off x="68580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Text Box 59"/>
          <p:cNvSpPr txBox="1">
            <a:spLocks noChangeArrowheads="1"/>
          </p:cNvSpPr>
          <p:nvPr/>
        </p:nvSpPr>
        <p:spPr bwMode="auto">
          <a:xfrm>
            <a:off x="6689725" y="3995738"/>
            <a:ext cx="581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charset="0"/>
              </a:rPr>
              <a:t>$5.5K</a:t>
            </a:r>
          </a:p>
        </p:txBody>
      </p:sp>
      <p:sp>
        <p:nvSpPr>
          <p:cNvPr id="23566" name="Line 60"/>
          <p:cNvSpPr>
            <a:spLocks noChangeShapeType="1"/>
          </p:cNvSpPr>
          <p:nvPr/>
        </p:nvSpPr>
        <p:spPr bwMode="auto">
          <a:xfrm>
            <a:off x="1371600" y="4953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Text Box 61"/>
          <p:cNvSpPr txBox="1">
            <a:spLocks noChangeArrowheads="1"/>
          </p:cNvSpPr>
          <p:nvPr/>
        </p:nvSpPr>
        <p:spPr bwMode="auto">
          <a:xfrm>
            <a:off x="1066800" y="5638800"/>
            <a:ext cx="520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charset="0"/>
              </a:rPr>
              <a:t>$750</a:t>
            </a:r>
          </a:p>
        </p:txBody>
      </p:sp>
      <p:sp>
        <p:nvSpPr>
          <p:cNvPr id="23568" name="Text Box 62"/>
          <p:cNvSpPr txBox="1">
            <a:spLocks noChangeArrowheads="1"/>
          </p:cNvSpPr>
          <p:nvPr/>
        </p:nvSpPr>
        <p:spPr bwMode="auto">
          <a:xfrm>
            <a:off x="2743200" y="5751513"/>
            <a:ext cx="387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Best estimate MARR (Interest) = 5%</a:t>
            </a:r>
          </a:p>
        </p:txBody>
      </p:sp>
      <p:sp>
        <p:nvSpPr>
          <p:cNvPr id="23569" name="Text Box 63"/>
          <p:cNvSpPr txBox="1">
            <a:spLocks noChangeArrowheads="1"/>
          </p:cNvSpPr>
          <p:nvPr/>
        </p:nvSpPr>
        <p:spPr bwMode="auto">
          <a:xfrm>
            <a:off x="5880100" y="3386138"/>
            <a:ext cx="520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charset="0"/>
              </a:rPr>
              <a:t>$150</a:t>
            </a:r>
          </a:p>
        </p:txBody>
      </p:sp>
      <p:sp>
        <p:nvSpPr>
          <p:cNvPr id="23570" name="Slide Number Placeholder 6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232222D-5200-4D7A-BE8F-02AB9056AEAB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800" smtClean="0">
              <a:solidFill>
                <a:srgbClr val="FF0000"/>
              </a:solidFill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D608D25-A583-4C08-A7AD-89DEA97EBBE2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do we know and don’t know with certainty?</a:t>
            </a:r>
          </a:p>
          <a:p>
            <a:pPr lvl="1" eaLnBrk="1" hangingPunct="1"/>
            <a:r>
              <a:rPr lang="en-US" altLang="en-US" smtClean="0"/>
              <a:t>Known</a:t>
            </a:r>
          </a:p>
          <a:p>
            <a:pPr lvl="2" eaLnBrk="1" hangingPunct="1"/>
            <a:r>
              <a:rPr lang="en-US" altLang="en-US" smtClean="0">
                <a:solidFill>
                  <a:srgbClr val="FF0000"/>
                </a:solidFill>
              </a:rPr>
              <a:t> </a:t>
            </a:r>
          </a:p>
          <a:p>
            <a:pPr lvl="1" eaLnBrk="1" hangingPunct="1"/>
            <a:r>
              <a:rPr lang="en-US" altLang="en-US" smtClean="0"/>
              <a:t>Unknown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78A3C72-9972-4E61-ACBB-00B833EA7B06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Addressing Risk Using Monte Carlo Simulation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Approach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 </a:t>
            </a:r>
          </a:p>
          <a:p>
            <a:pPr lvl="1" eaLnBrk="1" hangingPunct="1"/>
            <a:endParaRPr lang="en-US" altLang="en-US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 </a:t>
            </a:r>
          </a:p>
          <a:p>
            <a:pPr lvl="1" eaLnBrk="1" hangingPunct="1"/>
            <a:endParaRPr lang="en-US" altLang="en-US" smtClean="0">
              <a:solidFill>
                <a:srgbClr val="FF0000"/>
              </a:solidFill>
            </a:endParaRPr>
          </a:p>
          <a:p>
            <a:pPr lvl="1" eaLnBrk="1" hangingPunct="1"/>
            <a:endParaRPr lang="en-US" altLang="en-US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mtClean="0"/>
              <a:t>No approach can eliminate risk/uncertainty.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175A028-7CD1-466E-A15F-34AE736962C7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smtClean="0"/>
              <a:t>Addressing Risk Using Monte Carlo Simulation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Replace best estimates with probability distributions.</a:t>
            </a:r>
          </a:p>
          <a:p>
            <a:pPr eaLnBrk="1" hangingPunct="1"/>
            <a:r>
              <a:rPr lang="en-US" altLang="en-US" smtClean="0"/>
              <a:t>Generate an observation from each distribution and perform the engineering economic calculation – repeat.</a:t>
            </a:r>
          </a:p>
          <a:p>
            <a:pPr eaLnBrk="1" hangingPunct="1"/>
            <a:r>
              <a:rPr lang="en-US" altLang="en-US" smtClean="0"/>
              <a:t>The answer is now in the form of a histogram.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BFBDA0D-C573-479C-A3ED-F0EC0474A619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001000" cy="4267200"/>
          </a:xfrm>
        </p:spPr>
        <p:txBody>
          <a:bodyPr/>
          <a:lstStyle/>
          <a:p>
            <a:r>
              <a:rPr lang="en-US" altLang="en-US" smtClean="0"/>
              <a:t>What is required to make implementation practical? 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41BA0C6-E110-48F0-A72B-BEB529151C9E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 Excel Capability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Data Tab</a:t>
            </a:r>
          </a:p>
          <a:p>
            <a:pPr lvl="1"/>
            <a:r>
              <a:rPr lang="en-US" altLang="en-US" sz="2200" smtClean="0"/>
              <a:t>Data Analysis </a:t>
            </a: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en-US" sz="2200" smtClean="0">
                <a:cs typeface="Times New Roman" pitchFamily="18" charset="0"/>
              </a:rPr>
              <a:t>Random Number Generation</a:t>
            </a:r>
          </a:p>
          <a:p>
            <a:pPr lvl="1"/>
            <a:endParaRPr lang="en-US" altLang="en-US" sz="2200" smtClean="0">
              <a:cs typeface="Times New Roman" pitchFamily="18" charset="0"/>
            </a:endParaRPr>
          </a:p>
          <a:p>
            <a:pPr lvl="1"/>
            <a:r>
              <a:rPr lang="en-US" altLang="en-US" sz="2200" smtClean="0">
                <a:cs typeface="Times New Roman" pitchFamily="18" charset="0"/>
              </a:rPr>
              <a:t>Requires Analysis ToolPak installation</a:t>
            </a:r>
            <a:endParaRPr lang="en-US" altLang="en-US" sz="220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698785B-0BF3-4037-B117-26F9D2B4DC7D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Simulation Demonstration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Excel</a:t>
            </a:r>
          </a:p>
          <a:p>
            <a:pPr lvl="1" eaLnBrk="1" hangingPunct="1"/>
            <a:r>
              <a:rPr lang="en-US" altLang="en-US" smtClean="0"/>
              <a:t>Year 6 maintenance cost</a:t>
            </a:r>
          </a:p>
          <a:p>
            <a:pPr lvl="2" eaLnBrk="1" hangingPunct="1"/>
            <a:r>
              <a:rPr lang="en-US" altLang="en-US" smtClean="0"/>
              <a:t>Uniform(       )</a:t>
            </a:r>
          </a:p>
          <a:p>
            <a:pPr lvl="1" eaLnBrk="1" hangingPunct="1"/>
            <a:r>
              <a:rPr lang="en-US" altLang="en-US" smtClean="0"/>
              <a:t>Year 7 maintenance cost</a:t>
            </a:r>
          </a:p>
          <a:p>
            <a:pPr lvl="2" eaLnBrk="1" hangingPunct="1"/>
            <a:r>
              <a:rPr lang="en-US" altLang="en-US" smtClean="0"/>
              <a:t>Uniform(       )</a:t>
            </a:r>
          </a:p>
          <a:p>
            <a:pPr lvl="1" eaLnBrk="1" hangingPunct="1"/>
            <a:r>
              <a:rPr lang="en-US" altLang="en-US" smtClean="0"/>
              <a:t>Salvage Value</a:t>
            </a:r>
          </a:p>
          <a:p>
            <a:pPr lvl="2" eaLnBrk="1" hangingPunct="1"/>
            <a:r>
              <a:rPr lang="en-US" altLang="en-US" smtClean="0"/>
              <a:t>Normal(       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06979BB-BCDF-43FB-A9D3-BA61B5703361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Simulation Demonstration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Excel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Crystal Ball</a:t>
            </a:r>
          </a:p>
          <a:p>
            <a:pPr lvl="1" eaLnBrk="1" hangingPunct="1"/>
            <a:r>
              <a:rPr lang="en-US" altLang="en-US" smtClean="0"/>
              <a:t>Automates/expands the capabilities within Excel to conduct Monte Carlo simulations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A02C2EF-7945-43E4-8B4A-CC6887381D5C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Monte Carlo Simulation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IE 425 – Function optimization</a:t>
            </a:r>
          </a:p>
          <a:p>
            <a:pPr lvl="1" eaLnBrk="1" hangingPunct="1"/>
            <a:r>
              <a:rPr lang="en-US" altLang="en-US" smtClean="0"/>
              <a:t>Simulated annealing</a:t>
            </a:r>
          </a:p>
          <a:p>
            <a:pPr lvl="1" eaLnBrk="1" hangingPunct="1"/>
            <a:r>
              <a:rPr lang="en-US" altLang="en-US" smtClean="0"/>
              <a:t>Genetic algorithms</a:t>
            </a:r>
          </a:p>
          <a:p>
            <a:pPr eaLnBrk="1" hangingPunct="1"/>
            <a:r>
              <a:rPr lang="en-US" altLang="en-US" smtClean="0"/>
              <a:t>IE 415/515</a:t>
            </a:r>
          </a:p>
          <a:p>
            <a:pPr lvl="1" eaLnBrk="1" hangingPunct="1"/>
            <a:r>
              <a:rPr lang="en-US" altLang="en-US" smtClean="0"/>
              <a:t>Engineering economic analysis</a:t>
            </a:r>
          </a:p>
          <a:p>
            <a:pPr lvl="1" eaLnBrk="1" hangingPunct="1"/>
            <a:r>
              <a:rPr lang="en-US" altLang="en-US" smtClean="0"/>
              <a:t>Probability models</a:t>
            </a:r>
          </a:p>
          <a:p>
            <a:pPr lvl="1" eaLnBrk="1" hangingPunct="1"/>
            <a:r>
              <a:rPr lang="en-US" altLang="en-US" smtClean="0"/>
              <a:t>Integration</a:t>
            </a:r>
          </a:p>
          <a:p>
            <a:pPr lvl="1" eaLnBrk="1" hangingPunct="1"/>
            <a:r>
              <a:rPr lang="en-US" altLang="en-US" smtClean="0"/>
              <a:t>Project network simulation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35D906E-B324-4678-8BBC-4F8E8ACA0A86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In-Class Discussion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Generate ideas for making this simulation “better” (more realistic).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B2E319-F274-47B3-975F-83F07C28D66D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Independent Random Variables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Two random variables </a:t>
            </a:r>
            <a:r>
              <a:rPr lang="en-US" altLang="en-US" sz="2600" i="1" smtClean="0">
                <a:latin typeface="Times New Roman" pitchFamily="18" charset="0"/>
              </a:rPr>
              <a:t>X</a:t>
            </a:r>
            <a:r>
              <a:rPr lang="en-US" altLang="en-US" sz="2600" smtClean="0"/>
              <a:t> and </a:t>
            </a:r>
            <a:r>
              <a:rPr lang="en-US" altLang="en-US" sz="2600" i="1" smtClean="0">
                <a:latin typeface="Times New Roman" pitchFamily="18" charset="0"/>
              </a:rPr>
              <a:t>Y</a:t>
            </a:r>
            <a:r>
              <a:rPr lang="en-US" altLang="en-US" sz="2600" smtClean="0"/>
              <a:t> are independent if </a:t>
            </a:r>
          </a:p>
          <a:p>
            <a:pPr eaLnBrk="1" hangingPunct="1"/>
            <a:endParaRPr lang="en-US" altLang="en-US" sz="2600" smtClean="0"/>
          </a:p>
          <a:p>
            <a:pPr eaLnBrk="1" hangingPunct="1"/>
            <a:endParaRPr lang="en-US" altLang="en-US" sz="2600" smtClean="0"/>
          </a:p>
          <a:p>
            <a:pPr lvl="1" eaLnBrk="1" hangingPunct="1"/>
            <a:endParaRPr lang="en-US" altLang="en-US" sz="2200" smtClean="0"/>
          </a:p>
          <a:p>
            <a:pPr lvl="1" eaLnBrk="1" hangingPunct="1"/>
            <a:r>
              <a:rPr lang="en-US" altLang="en-US" sz="2200" smtClean="0"/>
              <a:t>Continuous random variables</a:t>
            </a:r>
          </a:p>
          <a:p>
            <a:pPr lvl="1" eaLnBrk="1" hangingPunct="1"/>
            <a:endParaRPr lang="en-US" altLang="en-US" sz="2200" smtClean="0"/>
          </a:p>
          <a:p>
            <a:pPr lvl="1" eaLnBrk="1" hangingPunct="1"/>
            <a:endParaRPr lang="en-US" altLang="en-US" sz="2200" smtClean="0"/>
          </a:p>
          <a:p>
            <a:pPr lvl="1" eaLnBrk="1" hangingPunct="1"/>
            <a:r>
              <a:rPr lang="en-US" altLang="en-US" sz="2200" smtClean="0"/>
              <a:t>Discrete random variables</a:t>
            </a:r>
          </a:p>
        </p:txBody>
      </p:sp>
      <p:graphicFrame>
        <p:nvGraphicFramePr>
          <p:cNvPr id="337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0" y="2771775"/>
          <a:ext cx="44196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3" imgW="2641600" imgH="558800" progId="Equation.3">
                  <p:embed/>
                </p:oleObj>
              </mc:Choice>
              <mc:Fallback>
                <p:oleObj name="Equation" r:id="rId3" imgW="26416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71775"/>
                        <a:ext cx="44196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33600" y="4527550"/>
          <a:ext cx="2819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5" imgW="1600200" imgH="241300" progId="Equation.3">
                  <p:embed/>
                </p:oleObj>
              </mc:Choice>
              <mc:Fallback>
                <p:oleObj name="Equation" r:id="rId5" imgW="16002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27550"/>
                        <a:ext cx="28194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8"/>
          <p:cNvGraphicFramePr>
            <a:graphicFrameLocks noChangeAspect="1"/>
          </p:cNvGraphicFramePr>
          <p:nvPr/>
        </p:nvGraphicFramePr>
        <p:xfrm>
          <a:off x="2057400" y="5638800"/>
          <a:ext cx="50292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7" imgW="2717800" imgH="241300" progId="Equation.3">
                  <p:embed/>
                </p:oleObj>
              </mc:Choice>
              <mc:Fallback>
                <p:oleObj name="Equation" r:id="rId7" imgW="27178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38800"/>
                        <a:ext cx="50292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61DB6BC-5407-4634-AF1F-C2E65297D2F7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Independent Random Variables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7662" cy="42672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Properties of simple functions of independent random variables </a:t>
            </a:r>
            <a:r>
              <a:rPr lang="en-US" altLang="en-US" sz="2600" i="1" dirty="0" smtClean="0">
                <a:latin typeface="Times New Roman" pitchFamily="18" charset="0"/>
              </a:rPr>
              <a:t>X</a:t>
            </a:r>
            <a:r>
              <a:rPr lang="en-US" altLang="en-US" sz="2600" dirty="0" smtClean="0"/>
              <a:t> and </a:t>
            </a:r>
            <a:r>
              <a:rPr lang="en-US" altLang="en-US" sz="2600" i="1" dirty="0" smtClean="0">
                <a:latin typeface="Times New Roman" pitchFamily="18" charset="0"/>
              </a:rPr>
              <a:t>Y, </a:t>
            </a:r>
            <a:r>
              <a:rPr lang="en-US" altLang="en-US" sz="2600" dirty="0" smtClean="0"/>
              <a:t>(which are also random variables).</a:t>
            </a:r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0555004"/>
              </p:ext>
            </p:extLst>
          </p:nvPr>
        </p:nvGraphicFramePr>
        <p:xfrm>
          <a:off x="2209800" y="3359150"/>
          <a:ext cx="3924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3" imgW="1511300" imgH="203200" progId="Equation.3">
                  <p:embed/>
                </p:oleObj>
              </mc:Choice>
              <mc:Fallback>
                <p:oleObj name="Equation" r:id="rId3" imgW="15113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9150"/>
                        <a:ext cx="39243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5834F6F-8871-4785-AB1C-BCB5E496C22A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</a:t>
            </a:r>
            <a:r>
              <a:rPr lang="en-US" altLang="en-US" dirty="0" smtClean="0"/>
              <a:t>ependent Random Variables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7662" cy="42672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Properties of simple functions of dependent random variables </a:t>
            </a:r>
            <a:r>
              <a:rPr lang="en-US" altLang="en-US" sz="2600" i="1" dirty="0" smtClean="0">
                <a:latin typeface="Times New Roman" pitchFamily="18" charset="0"/>
              </a:rPr>
              <a:t>X</a:t>
            </a:r>
            <a:r>
              <a:rPr lang="en-US" altLang="en-US" sz="2600" dirty="0" smtClean="0"/>
              <a:t> and </a:t>
            </a:r>
            <a:r>
              <a:rPr lang="en-US" altLang="en-US" sz="2600" i="1" dirty="0" smtClean="0">
                <a:latin typeface="Times New Roman" pitchFamily="18" charset="0"/>
              </a:rPr>
              <a:t>Y</a:t>
            </a:r>
            <a:r>
              <a:rPr lang="en-US" altLang="en-US" sz="2600" dirty="0" smtClean="0"/>
              <a:t>.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5834F6F-8871-4785-AB1C-BCB5E496C22A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71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Correlations Between Variables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348662" cy="4267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Covariance </a:t>
            </a:r>
            <a:r>
              <a:rPr lang="en-US" altLang="en-US" sz="2400" i="1" dirty="0" err="1" smtClean="0">
                <a:latin typeface="Times New Roman" pitchFamily="18" charset="0"/>
              </a:rPr>
              <a:t>Cov</a:t>
            </a:r>
            <a:r>
              <a:rPr lang="en-US" altLang="en-US" sz="2400" i="1" baseline="-25000" dirty="0" err="1" smtClean="0">
                <a:latin typeface="Times New Roman" pitchFamily="18" charset="0"/>
              </a:rPr>
              <a:t>XY</a:t>
            </a:r>
            <a:r>
              <a:rPr lang="en-US" altLang="en-US" sz="2400" dirty="0" smtClean="0"/>
              <a:t> is a measure of the </a:t>
            </a:r>
            <a:r>
              <a:rPr lang="en-US" altLang="en-US" sz="2400" dirty="0" smtClean="0"/>
              <a:t>linear dependence </a:t>
            </a:r>
            <a:r>
              <a:rPr lang="en-US" altLang="en-US" sz="2400" dirty="0" smtClean="0"/>
              <a:t>between two random variables</a:t>
            </a:r>
          </a:p>
          <a:p>
            <a:pPr eaLnBrk="1" hangingPunct="1"/>
            <a:endParaRPr lang="en-US" altLang="en-US" sz="2600" dirty="0" smtClean="0"/>
          </a:p>
          <a:p>
            <a:pPr lvl="1" eaLnBrk="1" hangingPunct="1"/>
            <a:endParaRPr lang="en-US" altLang="en-US" sz="1800" i="1" dirty="0" smtClean="0">
              <a:latin typeface="Times New Roman" pitchFamily="18" charset="0"/>
            </a:endParaRPr>
          </a:p>
          <a:p>
            <a:pPr lvl="1" eaLnBrk="1" hangingPunct="1"/>
            <a:r>
              <a:rPr lang="en-US" altLang="en-US" sz="2000" i="1" dirty="0" err="1" smtClean="0">
                <a:latin typeface="Times New Roman" pitchFamily="18" charset="0"/>
              </a:rPr>
              <a:t>Cov</a:t>
            </a:r>
            <a:r>
              <a:rPr lang="en-US" altLang="en-US" sz="2000" i="1" baseline="-25000" dirty="0" err="1" smtClean="0">
                <a:latin typeface="Times New Roman" pitchFamily="18" charset="0"/>
              </a:rPr>
              <a:t>XY</a:t>
            </a:r>
            <a:r>
              <a:rPr lang="en-US" altLang="en-US" sz="2000" i="1" baseline="-25000" dirty="0" smtClean="0">
                <a:latin typeface="Times New Roman" pitchFamily="18" charset="0"/>
              </a:rPr>
              <a:t> </a:t>
            </a:r>
            <a:r>
              <a:rPr lang="en-US" altLang="en-US" sz="2000" dirty="0" smtClean="0"/>
              <a:t> can be positive or negative.</a:t>
            </a:r>
          </a:p>
          <a:p>
            <a:pPr lvl="1" eaLnBrk="1" hangingPunct="1"/>
            <a:r>
              <a:rPr lang="en-US" altLang="en-US" sz="2000" dirty="0" smtClean="0"/>
              <a:t>Since </a:t>
            </a:r>
            <a:r>
              <a:rPr lang="en-US" altLang="en-US" sz="2000" i="1" dirty="0" err="1" smtClean="0">
                <a:latin typeface="Times New Roman" pitchFamily="18" charset="0"/>
              </a:rPr>
              <a:t>Cov</a:t>
            </a:r>
            <a:r>
              <a:rPr lang="en-US" altLang="en-US" sz="2000" i="1" baseline="-25000" dirty="0" err="1" smtClean="0">
                <a:latin typeface="Times New Roman" pitchFamily="18" charset="0"/>
              </a:rPr>
              <a:t>XY</a:t>
            </a:r>
            <a:r>
              <a:rPr lang="en-US" altLang="en-US" sz="2000" i="1" baseline="-25000" dirty="0" smtClean="0">
                <a:latin typeface="Times New Roman" pitchFamily="18" charset="0"/>
              </a:rPr>
              <a:t> </a:t>
            </a:r>
            <a:r>
              <a:rPr lang="en-US" altLang="en-US" sz="2000" dirty="0" smtClean="0"/>
              <a:t> is not dimensionless, it’s magnitude is relative. </a:t>
            </a:r>
            <a:r>
              <a:rPr lang="en-US" altLang="en-US" sz="2000" u="sng" dirty="0" smtClean="0"/>
              <a:t>Correlation</a:t>
            </a:r>
            <a:r>
              <a:rPr lang="en-US" altLang="en-US" sz="2000" dirty="0" smtClean="0"/>
              <a:t> is “normalized” covariance.</a:t>
            </a:r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057400" y="2740025"/>
          <a:ext cx="3886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3" imgW="2070100" imgH="241300" progId="Equation.3">
                  <p:embed/>
                </p:oleObj>
              </mc:Choice>
              <mc:Fallback>
                <p:oleObj name="Equation" r:id="rId3" imgW="20701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0025"/>
                        <a:ext cx="3886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0" y="4583113"/>
          <a:ext cx="3124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5" imgW="1435100" imgH="469900" progId="Equation.3">
                  <p:embed/>
                </p:oleObj>
              </mc:Choice>
              <mc:Fallback>
                <p:oleObj name="Equation" r:id="rId5" imgW="14351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83113"/>
                        <a:ext cx="3124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A512D0D-AEB3-4939-8A88-9B9124C4A262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Estimates of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6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66738" y="1752600"/>
                <a:ext cx="7967662" cy="42672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600" dirty="0" smtClean="0"/>
                  <a:t>Pearson’s correlation coefficient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6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6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6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200" dirty="0" smtClean="0"/>
                  <a:t>A </a:t>
                </a:r>
                <a:r>
                  <a:rPr lang="en-US" altLang="en-US" sz="2200" dirty="0" smtClean="0"/>
                  <a:t>measure of the linear </a:t>
                </a:r>
                <a:r>
                  <a:rPr lang="en-US" altLang="en-US" sz="2200" dirty="0" smtClean="0"/>
                  <a:t>relationship in observed 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 smtClean="0"/>
                  <a:t>.</a:t>
                </a:r>
                <a:endParaRPr lang="en-US" altLang="en-US" sz="220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200" dirty="0" smtClean="0"/>
                  <a:t>MS Excel function CORREL(…)</a:t>
                </a:r>
              </a:p>
            </p:txBody>
          </p:sp>
        </mc:Choice>
        <mc:Fallback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66738" y="1752600"/>
                <a:ext cx="7967662" cy="4267200"/>
              </a:xfrm>
              <a:blipFill rotWithShape="0">
                <a:blip r:embed="rId3"/>
                <a:stretch>
                  <a:fillRect l="-1224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B076648-1602-42C1-9A28-21E4F17DEB85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graphicFrame>
        <p:nvGraphicFramePr>
          <p:cNvPr id="36869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743200" y="2362200"/>
          <a:ext cx="26352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4" imgW="1917700" imgH="736600" progId="Equation.3">
                  <p:embed/>
                </p:oleObj>
              </mc:Choice>
              <mc:Fallback>
                <p:oleObj name="Equation" r:id="rId4" imgW="1917700" imgH="736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62200"/>
                        <a:ext cx="26352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Estimates of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9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600" dirty="0" smtClean="0"/>
                  <a:t>Pearson’s correlation coefficient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200" dirty="0" smtClean="0"/>
                  <a:t>Can determine </a:t>
                </a:r>
                <a:r>
                  <a:rPr lang="en-US" altLang="en-US" sz="2200" dirty="0" smtClean="0"/>
                  <a:t>statistical significance of the </a:t>
                </a:r>
                <a:r>
                  <a:rPr lang="en-US" altLang="en-US" sz="2200" dirty="0" smtClean="0"/>
                  <a:t>correlation if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 smtClean="0"/>
                  <a:t> has a bivariate normal distribution</a:t>
                </a:r>
                <a:endParaRPr lang="en-US" altLang="en-US" sz="2200" dirty="0" smtClean="0"/>
              </a:p>
            </p:txBody>
          </p:sp>
        </mc:Choice>
        <mc:Fallback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20" t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0EEB8C-A8E1-4D39-BBED-8D86ADD3877C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600717"/>
              </p:ext>
            </p:extLst>
          </p:nvPr>
        </p:nvGraphicFramePr>
        <p:xfrm>
          <a:off x="1752600" y="3352800"/>
          <a:ext cx="528796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Equation" r:id="rId4" imgW="4025880" imgH="952200" progId="Equation.3">
                  <p:embed/>
                </p:oleObj>
              </mc:Choice>
              <mc:Fallback>
                <p:oleObj name="Equation" r:id="rId4" imgW="40258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52800"/>
                        <a:ext cx="5287963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Estimates of Correlation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Rank correlation – Spearman’s rank-order correlation coefficient.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Estimates of Correlation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20062" cy="4267200"/>
          </a:xfrm>
        </p:spPr>
        <p:txBody>
          <a:bodyPr/>
          <a:lstStyle/>
          <a:p>
            <a:r>
              <a:rPr lang="en-US" altLang="en-US" sz="2000" smtClean="0"/>
              <a:t>Estimating rank correlation – Spearman’s rank-order correlation coefficient estimated from data.</a:t>
            </a:r>
          </a:p>
          <a:p>
            <a:pPr lvl="1"/>
            <a:r>
              <a:rPr lang="en-US" altLang="en-US" sz="1800" smtClean="0"/>
              <a:t>Pearson’s correlation coefficient estimate applied to the ranks.</a:t>
            </a:r>
          </a:p>
        </p:txBody>
      </p:sp>
      <p:graphicFrame>
        <p:nvGraphicFramePr>
          <p:cNvPr id="3994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828800" y="3048000"/>
          <a:ext cx="5481638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3" imgW="3454400" imgH="1536700" progId="Equation.3">
                  <p:embed/>
                </p:oleObj>
              </mc:Choice>
              <mc:Fallback>
                <p:oleObj name="Equation" r:id="rId3" imgW="3454400" imgH="1536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5481638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Estimates of Correlation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891462" cy="4267200"/>
          </a:xfrm>
        </p:spPr>
        <p:txBody>
          <a:bodyPr/>
          <a:lstStyle/>
          <a:p>
            <a:r>
              <a:rPr lang="en-US" altLang="en-US" sz="2600" smtClean="0"/>
              <a:t>Another formula for an estimate</a:t>
            </a:r>
          </a:p>
        </p:txBody>
      </p:sp>
      <p:graphicFrame>
        <p:nvGraphicFramePr>
          <p:cNvPr id="40964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551113" y="2438400"/>
          <a:ext cx="3200400" cy="285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3" imgW="2743200" imgH="2451100" progId="Equation.3">
                  <p:embed/>
                </p:oleObj>
              </mc:Choice>
              <mc:Fallback>
                <p:oleObj name="Equation" r:id="rId3" imgW="2743200" imgH="2451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2438400"/>
                        <a:ext cx="3200400" cy="285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Monte Carlo Simulation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Lab 1 – use Monte Carlo simulation to estimate the true confidence level of confidence intervals.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EEAE853-66F7-4957-A30A-36F73674FD6D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Example</a:t>
            </a:r>
          </a:p>
        </p:txBody>
      </p:sp>
      <p:pic>
        <p:nvPicPr>
          <p:cNvPr id="4198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6800"/>
            <a:ext cx="6015038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3581400" y="6248400"/>
            <a:ext cx="292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Last 25 rows not shown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In-class Exercise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smtClean="0"/>
              <a:t>Compute Spearman’s rank-order correlation coefficient for the following paired </a:t>
            </a:r>
            <a:r>
              <a:rPr lang="en-US" altLang="en-US" sz="2000" i="1" smtClean="0">
                <a:latin typeface="Times New Roman" pitchFamily="18" charset="0"/>
              </a:rPr>
              <a:t>X,Y</a:t>
            </a:r>
            <a:r>
              <a:rPr lang="en-US" altLang="en-US" sz="2000" smtClean="0"/>
              <a:t> observations.</a:t>
            </a:r>
          </a:p>
          <a:p>
            <a:endParaRPr lang="en-US" altLang="en-US" sz="2000" smtClean="0"/>
          </a:p>
        </p:txBody>
      </p:sp>
      <p:pic>
        <p:nvPicPr>
          <p:cNvPr id="43012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289560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Estimates of Correlation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7662" cy="4267200"/>
          </a:xfrm>
        </p:spPr>
        <p:txBody>
          <a:bodyPr/>
          <a:lstStyle/>
          <a:p>
            <a:r>
              <a:rPr lang="en-US" altLang="en-US" sz="2600" smtClean="0"/>
              <a:t>The test of a non-zero </a:t>
            </a:r>
            <a:r>
              <a:rPr lang="en-US" altLang="en-US" sz="2600" i="1" smtClean="0">
                <a:latin typeface="Times New Roman" pitchFamily="18" charset="0"/>
              </a:rPr>
              <a:t>r</a:t>
            </a:r>
            <a:r>
              <a:rPr lang="en-US" altLang="en-US" sz="2600" i="1" baseline="-25000" smtClean="0">
                <a:latin typeface="Times New Roman" pitchFamily="18" charset="0"/>
              </a:rPr>
              <a:t>S</a:t>
            </a:r>
            <a:r>
              <a:rPr lang="en-US" altLang="en-US" sz="2600" smtClean="0"/>
              <a:t> uses the test statistic</a:t>
            </a:r>
          </a:p>
        </p:txBody>
      </p:sp>
      <p:graphicFrame>
        <p:nvGraphicFramePr>
          <p:cNvPr id="44036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524625"/>
              </p:ext>
            </p:extLst>
          </p:nvPr>
        </p:nvGraphicFramePr>
        <p:xfrm>
          <a:off x="1741488" y="2819400"/>
          <a:ext cx="5354637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Equation" r:id="rId3" imgW="4076640" imgH="927000" progId="Equation.3">
                  <p:embed/>
                </p:oleObj>
              </mc:Choice>
              <mc:Fallback>
                <p:oleObj name="Equation" r:id="rId3" imgW="4076640" imgH="927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2819400"/>
                        <a:ext cx="5354637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In-class Exercise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smtClean="0"/>
              <a:t>Test whether the </a:t>
            </a:r>
            <a:r>
              <a:rPr lang="en-US" altLang="en-US" sz="2000" i="1" smtClean="0">
                <a:latin typeface="Times New Roman" pitchFamily="18" charset="0"/>
              </a:rPr>
              <a:t>r</a:t>
            </a:r>
            <a:r>
              <a:rPr lang="en-US" altLang="en-US" sz="2000" i="1" baseline="-25000" smtClean="0">
                <a:latin typeface="Times New Roman" pitchFamily="18" charset="0"/>
              </a:rPr>
              <a:t>S</a:t>
            </a:r>
            <a:r>
              <a:rPr lang="en-US" altLang="en-US" sz="2000" smtClean="0"/>
              <a:t> value computed in the last in-class exercise is significantly different from zero at alpha=0.05 (t</a:t>
            </a:r>
            <a:r>
              <a:rPr lang="en-US" altLang="en-US" sz="2000" baseline="-25000" smtClean="0"/>
              <a:t>8,0.025</a:t>
            </a:r>
            <a:r>
              <a:rPr lang="en-US" altLang="en-US" sz="2000" smtClean="0"/>
              <a:t>= 2.31).</a:t>
            </a:r>
            <a:endParaRPr lang="el-GR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Extended Warranty 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Crystal Ball simulates correlation using rank correlation.</a:t>
            </a:r>
          </a:p>
          <a:p>
            <a:pPr lvl="1" eaLnBrk="1" hangingPunct="1"/>
            <a:r>
              <a:rPr lang="en-US" altLang="en-US" smtClean="0"/>
              <a:t>Demo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9DEF2A0-3523-43B9-BAAA-DD9D6615EF36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Developed by Manhattan Project scientists near the end of WWII.</a:t>
            </a:r>
          </a:p>
          <a:p>
            <a:pPr eaLnBrk="1" hangingPunct="1"/>
            <a:r>
              <a:rPr lang="en-US" altLang="en-US" sz="2600" smtClean="0"/>
              <a:t>Monte Carlo, Monaco has been associated with casino gambling, which is based on randomization procedures and games of chance.</a:t>
            </a:r>
          </a:p>
          <a:p>
            <a:pPr eaLnBrk="1" hangingPunct="1"/>
            <a:r>
              <a:rPr lang="en-US" altLang="en-US" sz="2600" smtClean="0"/>
              <a:t>Since the new simulation techniques relied on randomization procedures it was given the name “Monte Carlo” simulation.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DCA40B0-81AF-4632-BDD6-261321B6D3CE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Monte Carlo Simulation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Inputs to an “analysis” are unpredictable</a:t>
            </a:r>
          </a:p>
          <a:p>
            <a:r>
              <a:rPr lang="en-US" altLang="en-US" smtClean="0"/>
              <a:t>Outputs of the analysis are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EF3480E-96F8-4B22-A57E-45E059D38DA7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Monte Carlo Simulation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How do we represent unpredictability?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94ECD6A-867C-41DE-869A-EEA3FD5DCDED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Monte Carlo Simulation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88AD823-54AE-42BF-9EB0-F2A50B599B6A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10244" name="TextBox 1"/>
          <p:cNvSpPr txBox="1">
            <a:spLocks noChangeArrowheads="1"/>
          </p:cNvSpPr>
          <p:nvPr/>
        </p:nvSpPr>
        <p:spPr bwMode="auto">
          <a:xfrm>
            <a:off x="609600" y="1839913"/>
            <a:ext cx="116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Assumptions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Assume that we have methods for generating observations from different probability distributions.</a:t>
            </a:r>
          </a:p>
          <a:p>
            <a:pPr lvl="1" eaLnBrk="1" hangingPunct="1"/>
            <a:r>
              <a:rPr lang="en-US" altLang="en-US" smtClean="0"/>
              <a:t>How this is accomplished will be covered later.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F038DAB-A13D-41FB-BF4C-B16124508221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4799</TotalTime>
  <Words>962</Words>
  <Application>Microsoft Office PowerPoint</Application>
  <PresentationFormat>On-screen Show (4:3)</PresentationFormat>
  <Paragraphs>218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 Math</vt:lpstr>
      <vt:lpstr>Times New Roman</vt:lpstr>
      <vt:lpstr>Verdana</vt:lpstr>
      <vt:lpstr>Wingdings</vt:lpstr>
      <vt:lpstr>Profile</vt:lpstr>
      <vt:lpstr>Equation</vt:lpstr>
      <vt:lpstr>Microsoft Equation 3.0</vt:lpstr>
      <vt:lpstr>Monte Carlo Simulation</vt:lpstr>
      <vt:lpstr>Monte Carlo Simulation</vt:lpstr>
      <vt:lpstr>Monte Carlo Simulation</vt:lpstr>
      <vt:lpstr>Monte Carlo Simulation</vt:lpstr>
      <vt:lpstr>History</vt:lpstr>
      <vt:lpstr>Monte Carlo Simulation</vt:lpstr>
      <vt:lpstr>Monte Carlo Simulation</vt:lpstr>
      <vt:lpstr>Monte Carlo Simulation</vt:lpstr>
      <vt:lpstr>Assumptions</vt:lpstr>
      <vt:lpstr>Summarizing/Characterizing Risk in Engineering Economic Calculations</vt:lpstr>
      <vt:lpstr>Terminology</vt:lpstr>
      <vt:lpstr>Quick Review of NPV</vt:lpstr>
      <vt:lpstr>Quick Review of NPV</vt:lpstr>
      <vt:lpstr>Quick Review of NPV</vt:lpstr>
      <vt:lpstr>Quick Review of NPV</vt:lpstr>
      <vt:lpstr>In-Class Exercise</vt:lpstr>
      <vt:lpstr>PowerPoint Presentation</vt:lpstr>
      <vt:lpstr>PowerPoint Presentation</vt:lpstr>
      <vt:lpstr>Example</vt:lpstr>
      <vt:lpstr>Example</vt:lpstr>
      <vt:lpstr>Example</vt:lpstr>
      <vt:lpstr>Example</vt:lpstr>
      <vt:lpstr>Example</vt:lpstr>
      <vt:lpstr>Addressing Risk Using Monte Carlo Simulation</vt:lpstr>
      <vt:lpstr>Addressing Risk Using Monte Carlo Simulation</vt:lpstr>
      <vt:lpstr>Implementation</vt:lpstr>
      <vt:lpstr>MS Excel Capability</vt:lpstr>
      <vt:lpstr>Simulation Demonstration</vt:lpstr>
      <vt:lpstr>Simulation Demonstration</vt:lpstr>
      <vt:lpstr>In-Class Discussion</vt:lpstr>
      <vt:lpstr>Independent Random Variables</vt:lpstr>
      <vt:lpstr>Independent Random Variables</vt:lpstr>
      <vt:lpstr>Dependent Random Variables</vt:lpstr>
      <vt:lpstr>Correlations Between Variables</vt:lpstr>
      <vt:lpstr>Estimates of Correlation</vt:lpstr>
      <vt:lpstr>Estimates of Correlation</vt:lpstr>
      <vt:lpstr>Estimates of Correlation</vt:lpstr>
      <vt:lpstr>Estimates of Correlation</vt:lpstr>
      <vt:lpstr>Estimates of Correlation</vt:lpstr>
      <vt:lpstr>Example</vt:lpstr>
      <vt:lpstr>In-class Exercise</vt:lpstr>
      <vt:lpstr>Estimates of Correlation</vt:lpstr>
      <vt:lpstr>In-class Exercise</vt:lpstr>
      <vt:lpstr>Extended Warranty Example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Simulation</dc:title>
  <dc:creator>kimda</dc:creator>
  <cp:lastModifiedBy>David Kim</cp:lastModifiedBy>
  <cp:revision>233</cp:revision>
  <cp:lastPrinted>2013-01-22T21:26:01Z</cp:lastPrinted>
  <dcterms:created xsi:type="dcterms:W3CDTF">2006-01-06T01:15:38Z</dcterms:created>
  <dcterms:modified xsi:type="dcterms:W3CDTF">2015-01-12T19:00:25Z</dcterms:modified>
</cp:coreProperties>
</file>