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91" r:id="rId2"/>
    <p:sldId id="361" r:id="rId3"/>
    <p:sldId id="362" r:id="rId4"/>
    <p:sldId id="363" r:id="rId5"/>
    <p:sldId id="364" r:id="rId6"/>
    <p:sldId id="366" r:id="rId7"/>
    <p:sldId id="367" r:id="rId8"/>
    <p:sldId id="392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93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5" r:id="rId33"/>
    <p:sldId id="394" r:id="rId34"/>
    <p:sldId id="390" r:id="rId3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3496" autoAdjust="0"/>
    <p:restoredTop sz="86410" autoAdjust="0"/>
  </p:normalViewPr>
  <p:slideViewPr>
    <p:cSldViewPr>
      <p:cViewPr varScale="1">
        <p:scale>
          <a:sx n="130" d="100"/>
          <a:sy n="130" d="100"/>
        </p:scale>
        <p:origin x="7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pPr>
              <a:defRPr/>
            </a:pPr>
            <a:fld id="{234E82EB-79C0-4E3D-9BE4-FC14B712690B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pPr>
              <a:defRPr/>
            </a:pPr>
            <a:fld id="{E67299AF-157D-477A-9B22-0409D025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r">
              <a:defRPr sz="1200"/>
            </a:lvl1pPr>
          </a:lstStyle>
          <a:p>
            <a:pPr>
              <a:defRPr/>
            </a:pPr>
            <a:fld id="{64D6731B-5892-433E-BCAE-73B91A4E452C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1" tIns="45555" rIns="91111" bIns="4555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913" y="4408488"/>
            <a:ext cx="5591175" cy="4178300"/>
          </a:xfrm>
          <a:prstGeom prst="rect">
            <a:avLst/>
          </a:prstGeom>
        </p:spPr>
        <p:txBody>
          <a:bodyPr vert="horz" lIns="91111" tIns="45555" rIns="91111" bIns="4555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pPr>
              <a:defRPr/>
            </a:pPr>
            <a:fld id="{C2AF1015-1539-4646-A9D8-509E0E0CC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C77A88-9C00-478F-8054-34F6C7125A68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702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A5E5-0290-458D-AF1D-C4EB13BDD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63CE4-E168-4A7A-9F85-131DE9F3B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1AEB7-5F6B-47C2-AC7B-B7B4B7FDE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79E1-2A74-45B8-9A22-89552D513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62FB-CDE1-4019-AD48-F6D5B4087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74530-8AF6-4458-B384-81EDD0E9E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FD87-45BF-4C32-BDA9-AFF7209E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E422A-8461-4A84-B3CF-C3A7B5B17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9CB0A-114E-43BC-B301-DA1D2C146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91B6-DFBC-46D3-A29B-75EBBCDC6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FE96D-73E6-471E-A060-205D4957D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9F6E-070F-4C97-ADDF-8753BFFD2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AB64-E3D6-4A33-8CB9-9D8760F3E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EF2E7A-CE01-4787-849C-CAFD8AC54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Methods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Sampling refers to how observations are “selected” from a probability distribution when the simulation is run.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5DE669-B24D-4446-B52B-7FF7706366C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Latin Hypercube Sampling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Crystal Ball demo.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2A3FBF3-69DF-42A4-8AEE-C3ACD3ADC902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Random sampling will always work and may give you a better idea of the variability you may observe.</a:t>
            </a:r>
          </a:p>
          <a:p>
            <a:pPr eaLnBrk="1" hangingPunct="1"/>
            <a:r>
              <a:rPr lang="en-US" altLang="en-US" dirty="0" smtClean="0"/>
              <a:t>Latin hypercube sampling should give better estimates of mean values (less variance).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May not observe much improvement as the number of random components increases.</a:t>
            </a:r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9B1092-955A-4E8E-AFFA-991DBA3ADDEF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Monte Carlo Simulation Applications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evaluation of probability modeling problems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574EC0-C8B6-4F79-AEBA-576D5496906C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Probability Modeling 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ahoma" pitchFamily="34" charset="0"/>
              <a:buAutoNum type="arabicPeriod"/>
            </a:pPr>
            <a:r>
              <a:rPr lang="en-US" altLang="en-US" sz="1800" smtClean="0"/>
              <a:t>Containers of boxes are delivered to the receiving area of retail business and the boxes must be placed in a temporary storage facility until they can be moved to store shelves. There is one delivery every two days. Each container in a delivery contains the same number of boxes, which are taken out of the container and stored on the floor. A box requires 4 sq. ft. of storage space and can be stacked no more than two-high. The number of boxes in a container (the same for all containers in a delivery) follows a discrete uniform distribution with minimum = 8, and maximum = 16. The number of containers in a delivery has a Poisson distribution with a mean = 5.</a:t>
            </a:r>
          </a:p>
          <a:p>
            <a:pPr lvl="1"/>
            <a:r>
              <a:rPr lang="en-US" altLang="en-US" sz="1400" smtClean="0"/>
              <a:t>What is the expected value and variance of the storage space required for a delivery? For a Poisson random variable X, E[X] = Var[X]. Clearly state any assumptions you make.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360A84-7B2D-46A4-9D7E-ECD095395918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fld id="{283C8FBF-EDCB-4E54-B07A-4EE23E08CAAE}" type="slidenum">
              <a:rPr lang="en-US" altLang="en-US" smtClean="0"/>
              <a:pPr algn="l"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Probability Modeling 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2"/>
            </a:pPr>
            <a:r>
              <a:rPr lang="en-US" altLang="en-US" sz="1800" i="1" smtClean="0"/>
              <a:t>p</a:t>
            </a:r>
            <a:r>
              <a:rPr lang="en-US" altLang="en-US" sz="1800" smtClean="0"/>
              <a:t> denotes the probability that an inspected part in a lot of parts is defective and is independent of the other parts. A lot of parts contains 100 parts and an inspector inspects every part in the lot. It takes </a:t>
            </a:r>
            <a:r>
              <a:rPr lang="en-US" altLang="en-US" sz="1800" i="1" smtClean="0"/>
              <a:t>T</a:t>
            </a:r>
            <a:r>
              <a:rPr lang="en-US" altLang="en-US" sz="1800" smtClean="0"/>
              <a:t> time units to inspect a single part and </a:t>
            </a:r>
            <a:r>
              <a:rPr lang="en-US" altLang="en-US" sz="1800" i="1" smtClean="0"/>
              <a:t>T</a:t>
            </a:r>
            <a:r>
              <a:rPr lang="en-US" altLang="en-US" sz="1800" smtClean="0"/>
              <a:t> ~ Uniform[a,b]. If a defective part is discovered an additional </a:t>
            </a:r>
            <a:r>
              <a:rPr lang="en-US" altLang="en-US" sz="1800" i="1" smtClean="0"/>
              <a:t>R</a:t>
            </a:r>
            <a:r>
              <a:rPr lang="en-US" altLang="en-US" sz="1800" smtClean="0"/>
              <a:t> time units is required to prepare the defective to be returned and </a:t>
            </a:r>
            <a:r>
              <a:rPr lang="en-US" altLang="en-US" sz="1800" i="1" smtClean="0"/>
              <a:t>R</a:t>
            </a:r>
            <a:r>
              <a:rPr lang="en-US" altLang="en-US" sz="1800" smtClean="0"/>
              <a:t> ~ Uniform[c,d]. What is the expected value and variance of the time required to complete the inspection of a lot?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F4DBC7-2E9F-4FE8-B2E9-0A460B2C97AD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fld id="{0C446E85-43EC-4C5F-A95D-83CFEC840D76}" type="slidenum">
              <a:rPr lang="en-US" altLang="en-US" smtClean="0"/>
              <a:pPr algn="l"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Developing Monte Carlo Simulations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certain amount of “art” or creativity within the constraints of the software being used is required.</a:t>
            </a:r>
          </a:p>
          <a:p>
            <a:pPr eaLnBrk="1" hangingPunct="1"/>
            <a:r>
              <a:rPr lang="en-US" altLang="en-US" sz="2400" smtClean="0"/>
              <a:t>Crystal Ball/Excel examples</a:t>
            </a:r>
          </a:p>
          <a:p>
            <a:pPr lvl="1" eaLnBrk="1" hangingPunct="1"/>
            <a:r>
              <a:rPr lang="en-US" altLang="en-US" sz="2000" smtClean="0"/>
              <a:t>Integration</a:t>
            </a:r>
          </a:p>
          <a:p>
            <a:pPr lvl="1" eaLnBrk="1" hangingPunct="1"/>
            <a:r>
              <a:rPr lang="en-US" altLang="en-US" sz="2000" smtClean="0"/>
              <a:t>Generating points distributed uniformly in a circle</a:t>
            </a:r>
          </a:p>
          <a:p>
            <a:pPr lvl="1" eaLnBrk="1" hangingPunct="1"/>
            <a:r>
              <a:rPr lang="en-US" altLang="en-US" sz="2000" smtClean="0"/>
              <a:t>Stochastic Project Network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30A9C6-54D0-4B13-98AC-D8295E81274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/>
              <a:t>Developed by Manhattan Project scientists near the end of WWII.</a:t>
            </a:r>
          </a:p>
          <a:p>
            <a:r>
              <a:rPr lang="en-US" altLang="en-US" smtClean="0"/>
              <a:t>A-Bomb development.</a:t>
            </a:r>
          </a:p>
          <a:p>
            <a:r>
              <a:rPr lang="en-US" altLang="en-US" smtClean="0"/>
              <a:t>Will consider a simple example.</a:t>
            </a:r>
          </a:p>
          <a:p>
            <a:pPr lvl="1"/>
            <a:r>
              <a:rPr lang="en-US" altLang="en-US" smtClean="0"/>
              <a:t>Applied to more complex integration where other numerical methods do not work as well.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A869DFC-23EA-4D73-A490-C3AC346E3F8E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Integration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33513F-D3A8-4476-96FC-119E5F8525D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277156-3C10-466B-AB1F-659DFE70C4F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Integration</a:t>
            </a:r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0E3F80-B3B0-4614-A7DB-3DCDE9F54BBA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estimate </a:t>
            </a:r>
            <a:r>
              <a:rPr lang="en-US" altLang="en-US" i="1" smtClean="0"/>
              <a:t>I</a:t>
            </a:r>
            <a:r>
              <a:rPr lang="en-US" altLang="en-US" smtClean="0"/>
              <a:t> use Monte Carlo simulation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 </a:t>
            </a:r>
            <a:endParaRPr lang="en-US" altLang="en-US" i="1" smtClean="0">
              <a:solidFill>
                <a:srgbClr val="FF0000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3C5959-2DCA-416C-9BC0-4299E130C171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Crystal Ball Example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761590B-5FFB-4639-B7B2-3FDFD4FBE029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371600" y="1981200"/>
          <a:ext cx="24066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1016000" imgH="482600" progId="Equation.3">
                  <p:embed/>
                </p:oleObj>
              </mc:Choice>
              <mc:Fallback>
                <p:oleObj name="Equation" r:id="rId3" imgW="101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24066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Generating Points Uniformly in a Circle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HW #2</a:t>
            </a:r>
            <a:r>
              <a:rPr lang="en-US" altLang="en-US" sz="2400" smtClean="0"/>
              <a:t> </a:t>
            </a:r>
            <a:r>
              <a:rPr lang="en-US" altLang="en-US" sz="2000" smtClean="0"/>
              <a:t>Consider the </a:t>
            </a:r>
            <a:r>
              <a:rPr lang="en-US" altLang="en-US" sz="2000" i="1" smtClean="0"/>
              <a:t>x-y </a:t>
            </a:r>
            <a:r>
              <a:rPr lang="en-US" altLang="en-US" sz="2000" smtClean="0"/>
              <a:t>plane and a circle of radius = 1, centered at </a:t>
            </a:r>
            <a:r>
              <a:rPr lang="en-US" altLang="en-US" sz="2000" i="1" smtClean="0"/>
              <a:t>x=2, y=2</a:t>
            </a:r>
            <a:r>
              <a:rPr lang="en-US" altLang="en-US" sz="2000" smtClean="0"/>
              <a:t>. An algorithm for generating random points within this circle is as follows: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This does not work.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762000" y="3167063"/>
          <a:ext cx="7924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4826000" imgH="812800" progId="Equation.3">
                  <p:embed/>
                </p:oleObj>
              </mc:Choice>
              <mc:Fallback>
                <p:oleObj name="Equation" r:id="rId3" imgW="48260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67063"/>
                        <a:ext cx="79248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A0066B-C450-4E5A-8436-4C6F0DA2A12B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Devise a general approach to generate points uniformly distributed in the circle.</a:t>
            </a:r>
          </a:p>
          <a:p>
            <a:pPr lvl="1" eaLnBrk="1" hangingPunct="1"/>
            <a:r>
              <a:rPr lang="en-US" altLang="en-US" sz="2000" smtClean="0"/>
              <a:t>Hint – Generate points uniformly in a square first.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FD91EF-7288-4013-A347-FF8A1ADB5FDC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Project Network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project network is used to depict the various milestones in a project, the activities needed to achieve the milestones, and the precedence relationships between milestones.</a:t>
            </a:r>
          </a:p>
        </p:txBody>
      </p:sp>
      <p:grpSp>
        <p:nvGrpSpPr>
          <p:cNvPr id="27652" name="Group 26"/>
          <p:cNvGrpSpPr>
            <a:grpSpLocks/>
          </p:cNvGrpSpPr>
          <p:nvPr/>
        </p:nvGrpSpPr>
        <p:grpSpPr bwMode="auto">
          <a:xfrm>
            <a:off x="1981200" y="3886200"/>
            <a:ext cx="3505200" cy="1905000"/>
            <a:chOff x="768" y="2544"/>
            <a:chExt cx="2208" cy="1200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1824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2736" y="254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2784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2208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768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1488" y="254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2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36" y="254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5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1824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3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208" y="355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4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2784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6</a:t>
              </a:r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960" y="26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>
              <a:off x="9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>
              <a:off x="960" y="3168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1632" y="27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1968" y="32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V="1">
              <a:off x="2400" y="321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016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1680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2832" y="273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3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F6B67F-378F-4844-9E40-DDC07BE2181A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Project Network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D50BC1-90EB-4CE9-946F-F287F245809D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Project Network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general n-node simulation model can be developed in Excel.</a:t>
            </a:r>
          </a:p>
          <a:p>
            <a:pPr eaLnBrk="1" hangingPunct="1"/>
            <a:r>
              <a:rPr lang="en-US" altLang="en-US" sz="2400" smtClean="0"/>
              <a:t>Need a general method to represent arbitrary n-node networks.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endParaRPr lang="en-US" altLang="en-US" sz="2000" smtClean="0">
              <a:solidFill>
                <a:srgbClr val="FF0000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B91D038-65C7-41B0-AAF6-5A9E0E255FE1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Project Network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2286000" y="1752600"/>
            <a:ext cx="3505200" cy="1905000"/>
            <a:chOff x="768" y="2544"/>
            <a:chExt cx="2208" cy="1200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1824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2736" y="254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2784" y="30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1" name="Oval 10"/>
            <p:cNvSpPr>
              <a:spLocks noChangeArrowheads="1"/>
            </p:cNvSpPr>
            <p:nvPr/>
          </p:nvSpPr>
          <p:spPr bwMode="auto">
            <a:xfrm>
              <a:off x="2208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768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1488" y="254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2</a:t>
              </a: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2736" y="254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5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1824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3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2208" y="355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4</a:t>
              </a: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2784" y="3072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6</a:t>
              </a:r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 flipV="1">
              <a:off x="960" y="26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>
              <a:off x="9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960" y="3168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1632" y="27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>
              <a:off x="1968" y="32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 flipV="1">
              <a:off x="2400" y="321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>
              <a:off x="2016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>
              <a:off x="1680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5"/>
            <p:cNvSpPr>
              <a:spLocks noChangeShapeType="1"/>
            </p:cNvSpPr>
            <p:nvPr/>
          </p:nvSpPr>
          <p:spPr bwMode="auto">
            <a:xfrm>
              <a:off x="2832" y="273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24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3175"/>
            <a:ext cx="82296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E9FC784-B1BC-4E6C-AA4A-9427863141B8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Generate the node-arc incidence matrix for the following network.</a:t>
            </a:r>
          </a:p>
        </p:txBody>
      </p:sp>
      <p:grpSp>
        <p:nvGrpSpPr>
          <p:cNvPr id="31748" name="Group 28"/>
          <p:cNvGrpSpPr>
            <a:grpSpLocks/>
          </p:cNvGrpSpPr>
          <p:nvPr/>
        </p:nvGrpSpPr>
        <p:grpSpPr bwMode="auto">
          <a:xfrm>
            <a:off x="2362200" y="3886200"/>
            <a:ext cx="3429000" cy="1905000"/>
            <a:chOff x="1248" y="1680"/>
            <a:chExt cx="2160" cy="1200"/>
          </a:xfrm>
        </p:grpSpPr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1248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1968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3216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688" y="26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248" y="220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1968" y="168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2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3216" y="168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5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2304" y="220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3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688" y="268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4</a:t>
              </a:r>
            </a:p>
          </p:txBody>
        </p:sp>
        <p:sp>
          <p:nvSpPr>
            <p:cNvPr id="31760" name="Line 17"/>
            <p:cNvSpPr>
              <a:spLocks noChangeShapeType="1"/>
            </p:cNvSpPr>
            <p:nvPr/>
          </p:nvSpPr>
          <p:spPr bwMode="auto">
            <a:xfrm flipV="1">
              <a:off x="1440" y="182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440" y="2304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21"/>
            <p:cNvSpPr>
              <a:spLocks noChangeShapeType="1"/>
            </p:cNvSpPr>
            <p:nvPr/>
          </p:nvSpPr>
          <p:spPr bwMode="auto">
            <a:xfrm>
              <a:off x="2448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2"/>
            <p:cNvSpPr>
              <a:spLocks noChangeShapeType="1"/>
            </p:cNvSpPr>
            <p:nvPr/>
          </p:nvSpPr>
          <p:spPr bwMode="auto">
            <a:xfrm flipV="1">
              <a:off x="2880" y="1872"/>
              <a:ext cx="28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 flipV="1">
              <a:off x="2496" y="1824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2160" y="17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7"/>
            <p:cNvSpPr>
              <a:spLocks noChangeShapeType="1"/>
            </p:cNvSpPr>
            <p:nvPr/>
          </p:nvSpPr>
          <p:spPr bwMode="auto">
            <a:xfrm flipV="1">
              <a:off x="1440" y="1776"/>
              <a:ext cx="17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3281324-38A0-41AE-8E89-80D04E89B19D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Pure random sampling.</a:t>
            </a:r>
          </a:p>
          <a:p>
            <a:pPr lvl="1" eaLnBrk="1" hangingPunct="1"/>
            <a:r>
              <a:rPr lang="en-US" altLang="en-US" sz="2200" smtClean="0"/>
              <a:t>The quantity of interest is a function of </a:t>
            </a:r>
            <a:r>
              <a:rPr lang="en-US" altLang="en-US" sz="2200" i="1" smtClean="0">
                <a:latin typeface="Times New Roman" pitchFamily="18" charset="0"/>
              </a:rPr>
              <a:t>N</a:t>
            </a:r>
            <a:r>
              <a:rPr lang="en-US" altLang="en-US" sz="2200" smtClean="0"/>
              <a:t> random variables </a:t>
            </a:r>
            <a:r>
              <a:rPr lang="en-US" altLang="en-US" sz="2200" i="1" smtClean="0">
                <a:latin typeface="Times New Roman" pitchFamily="18" charset="0"/>
              </a:rPr>
              <a:t>X</a:t>
            </a:r>
            <a:r>
              <a:rPr lang="en-US" altLang="en-US" sz="2200" i="1" baseline="-25000" smtClean="0">
                <a:latin typeface="Times New Roman" pitchFamily="18" charset="0"/>
              </a:rPr>
              <a:t>1</a:t>
            </a:r>
            <a:r>
              <a:rPr lang="en-US" altLang="en-US" sz="2200" i="1" smtClean="0">
                <a:latin typeface="Times New Roman" pitchFamily="18" charset="0"/>
              </a:rPr>
              <a:t>,…,X</a:t>
            </a:r>
            <a:r>
              <a:rPr lang="en-US" altLang="en-US" sz="2200" i="1" baseline="-25000" smtClean="0">
                <a:latin typeface="Times New Roman" pitchFamily="18" charset="0"/>
              </a:rPr>
              <a:t>N</a:t>
            </a:r>
            <a:r>
              <a:rPr lang="en-US" altLang="en-US" sz="2200" smtClean="0"/>
              <a:t>. That is we are interested in the function </a:t>
            </a:r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  <a:p>
            <a:pPr lvl="1" eaLnBrk="1" hangingPunct="1"/>
            <a:r>
              <a:rPr lang="en-US" altLang="en-US" sz="2200" smtClean="0"/>
              <a:t>The random variables </a:t>
            </a:r>
            <a:r>
              <a:rPr lang="en-US" altLang="en-US" sz="2200" i="1" smtClean="0">
                <a:latin typeface="Times New Roman" pitchFamily="18" charset="0"/>
              </a:rPr>
              <a:t>X</a:t>
            </a:r>
            <a:r>
              <a:rPr lang="en-US" altLang="en-US" sz="2200" i="1" baseline="-25000" smtClean="0">
                <a:latin typeface="Times New Roman" pitchFamily="18" charset="0"/>
              </a:rPr>
              <a:t>1</a:t>
            </a:r>
            <a:r>
              <a:rPr lang="en-US" altLang="en-US" sz="2200" i="1" smtClean="0">
                <a:latin typeface="Times New Roman" pitchFamily="18" charset="0"/>
              </a:rPr>
              <a:t>,…,X</a:t>
            </a:r>
            <a:r>
              <a:rPr lang="en-US" altLang="en-US" sz="2200" i="1" baseline="-25000" smtClean="0">
                <a:latin typeface="Times New Roman" pitchFamily="18" charset="0"/>
              </a:rPr>
              <a:t>N</a:t>
            </a:r>
            <a:r>
              <a:rPr lang="en-US" altLang="en-US" sz="2200" i="1" smtClean="0">
                <a:latin typeface="Times New Roman" pitchFamily="18" charset="0"/>
              </a:rPr>
              <a:t> </a:t>
            </a:r>
            <a:r>
              <a:rPr lang="en-US" altLang="en-US" sz="2200" smtClean="0"/>
              <a:t>follow some joint distribution </a:t>
            </a:r>
            <a:r>
              <a:rPr lang="en-US" altLang="en-US" sz="2200" i="1" smtClean="0">
                <a:latin typeface="Times New Roman" pitchFamily="18" charset="0"/>
              </a:rPr>
              <a:t>F</a:t>
            </a:r>
            <a:r>
              <a:rPr lang="en-US" altLang="en-US" sz="2200" smtClean="0"/>
              <a:t>.</a:t>
            </a:r>
            <a:endParaRPr lang="en-US" altLang="en-US" sz="2200" i="1" baseline="-25000" smtClean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3505200"/>
          <a:ext cx="392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019300" imgH="228600" progId="Equation.3">
                  <p:embed/>
                </p:oleObj>
              </mc:Choice>
              <mc:Fallback>
                <p:oleObj name="Equation" r:id="rId3" imgW="2019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392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05D532-BF33-4BF4-B369-3077DD8AFB4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2DF7D0-6625-4F57-9525-CE45D42BD4AE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fld id="{D854468A-482E-4E61-A094-A22328E5F16E}" type="slidenum">
              <a:rPr lang="en-US" altLang="en-US" smtClean="0"/>
              <a:pPr algn="l"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294D27A-958F-4AEA-8656-0C06611E22FA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902C0C9-2289-410B-97BC-2A298FB97030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Stochastic Project Network -Demo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63988C-D849-400A-8D0F-C0DB4EA2D0DE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9343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 Methods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4081462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Random sampling generates an observation “randomly” from</a:t>
            </a:r>
            <a:r>
              <a:rPr lang="en-US" altLang="en-US" sz="2000" i="1" smtClean="0">
                <a:latin typeface="Times New Roman" pitchFamily="18" charset="0"/>
              </a:rPr>
              <a:t> F</a:t>
            </a:r>
            <a:r>
              <a:rPr lang="en-US" altLang="en-US" sz="2000" smtClean="0"/>
              <a:t> .</a:t>
            </a:r>
          </a:p>
          <a:p>
            <a:pPr lvl="1" eaLnBrk="1" hangingPunct="1"/>
            <a:r>
              <a:rPr lang="en-US" altLang="en-US" sz="1600" smtClean="0"/>
              <a:t>What observations are more likely?</a:t>
            </a:r>
          </a:p>
          <a:p>
            <a:pPr lvl="1" eaLnBrk="1" hangingPunct="1"/>
            <a:endParaRPr lang="en-US" altLang="en-US" sz="16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/>
            <a:r>
              <a:rPr lang="en-US" altLang="en-US" sz="2000" smtClean="0"/>
              <a:t>Depending on the number of trials you may or may not observe values in the “tails”.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935163"/>
          <a:ext cx="392430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6009132" imgH="5975604" progId="Visio.Drawing.4">
                  <p:embed/>
                </p:oleObj>
              </mc:Choice>
              <mc:Fallback>
                <p:oleObj r:id="rId3" imgW="6009132" imgH="5975604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35163"/>
                        <a:ext cx="3924300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4F11E3-3037-42E5-8DD6-EE80D5FEA44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Latin Hypercube Sampling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55E689-9521-4EA3-B124-69AD5A50DCD5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Latin Hypercube Sampling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The range of each random variable 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1</a:t>
            </a:r>
            <a:r>
              <a:rPr lang="en-US" altLang="en-US" sz="2400" i="1" smtClean="0">
                <a:latin typeface="Times New Roman" pitchFamily="18" charset="0"/>
              </a:rPr>
              <a:t>,…,X</a:t>
            </a:r>
            <a:r>
              <a:rPr lang="en-US" altLang="en-US" sz="2400" i="1" baseline="-25000" smtClean="0">
                <a:latin typeface="Times New Roman" pitchFamily="18" charset="0"/>
              </a:rPr>
              <a:t>N</a:t>
            </a:r>
            <a:r>
              <a:rPr lang="en-US" altLang="en-US" sz="2400" smtClean="0"/>
              <a:t> is divided up into </a:t>
            </a:r>
            <a:r>
              <a:rPr lang="en-US" altLang="en-US" sz="2400" i="1" smtClean="0">
                <a:latin typeface="Times New Roman" pitchFamily="18" charset="0"/>
              </a:rPr>
              <a:t>n</a:t>
            </a:r>
            <a:r>
              <a:rPr lang="en-US" altLang="en-US" sz="2400" smtClean="0"/>
              <a:t> equal probability non-overlapping intervals.</a:t>
            </a:r>
          </a:p>
          <a:p>
            <a:r>
              <a:rPr lang="en-US" altLang="en-US" sz="2400" smtClean="0"/>
              <a:t>E.g., normal, uniform, exponential.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Latin Hypercube Sampling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Generate an observation from each interval using the conditional distribution.</a:t>
            </a:r>
          </a:p>
          <a:p>
            <a:r>
              <a:rPr lang="en-US" altLang="en-US" sz="2400" smtClean="0"/>
              <a:t>Example – Uniform.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smtClean="0"/>
              <a:t>Do this for all </a:t>
            </a:r>
            <a:r>
              <a:rPr lang="en-US" altLang="en-US" sz="2400" i="1" smtClean="0">
                <a:latin typeface="Times New Roman" pitchFamily="18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</a:rPr>
              <a:t>1</a:t>
            </a:r>
            <a:r>
              <a:rPr lang="en-US" altLang="en-US" sz="2400" i="1" smtClean="0">
                <a:latin typeface="Times New Roman" pitchFamily="18" charset="0"/>
              </a:rPr>
              <a:t>,…,X</a:t>
            </a:r>
            <a:r>
              <a:rPr lang="en-US" altLang="en-US" sz="2400" i="1" baseline="-25000" smtClean="0">
                <a:latin typeface="Times New Roman" pitchFamily="18" charset="0"/>
              </a:rPr>
              <a:t>N</a:t>
            </a:r>
            <a:r>
              <a:rPr lang="en-US" altLang="en-US" sz="2400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Latin Hypercube Sampling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36971A9-997F-4F69-B8E8-0F3E671346F2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Latin Hypercube Sampling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739062" cy="4267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One value from each of the n observations are randomly matched to form a realization of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Example with 2 random variables (n = 5).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2667000"/>
          <a:ext cx="2209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2209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71628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EE8CF9-6C2C-48E5-B6E9-12F9D542B63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823</Words>
  <Application>Microsoft Office PowerPoint</Application>
  <PresentationFormat>On-screen Show (4:3)</PresentationFormat>
  <Paragraphs>142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Tahoma</vt:lpstr>
      <vt:lpstr>Times New Roman</vt:lpstr>
      <vt:lpstr>Verdana</vt:lpstr>
      <vt:lpstr>Wingdings</vt:lpstr>
      <vt:lpstr>Profile</vt:lpstr>
      <vt:lpstr>Equation</vt:lpstr>
      <vt:lpstr>Visio.Drawing.4</vt:lpstr>
      <vt:lpstr>Sampling Methods</vt:lpstr>
      <vt:lpstr>Sampling Methods</vt:lpstr>
      <vt:lpstr>Sampling Methods</vt:lpstr>
      <vt:lpstr>Sampling Methods</vt:lpstr>
      <vt:lpstr>Latin Hypercube Sampling</vt:lpstr>
      <vt:lpstr>Latin Hypercube Sampling</vt:lpstr>
      <vt:lpstr>Latin Hypercube Sampling</vt:lpstr>
      <vt:lpstr>Latin Hypercube Sampling</vt:lpstr>
      <vt:lpstr>Latin Hypercube Sampling</vt:lpstr>
      <vt:lpstr>Latin Hypercube Sampling</vt:lpstr>
      <vt:lpstr>Sampling Methods</vt:lpstr>
      <vt:lpstr>Monte Carlo Simulation Applications</vt:lpstr>
      <vt:lpstr>Probability Modeling </vt:lpstr>
      <vt:lpstr>PowerPoint Presentation</vt:lpstr>
      <vt:lpstr>Probability Modeling </vt:lpstr>
      <vt:lpstr>PowerPoint Presentation</vt:lpstr>
      <vt:lpstr>Developing Monte Carlo Simulations</vt:lpstr>
      <vt:lpstr>Integration</vt:lpstr>
      <vt:lpstr>Integration</vt:lpstr>
      <vt:lpstr>Integration</vt:lpstr>
      <vt:lpstr>Integration</vt:lpstr>
      <vt:lpstr>Crystal Ball Example</vt:lpstr>
      <vt:lpstr>Generating Points Uniformly in a Circle</vt:lpstr>
      <vt:lpstr>In-Class Exercise</vt:lpstr>
      <vt:lpstr>Stochastic Project Network</vt:lpstr>
      <vt:lpstr>Stochastic Project Network</vt:lpstr>
      <vt:lpstr>Stochastic Project Network</vt:lpstr>
      <vt:lpstr>Stochastic Project Network</vt:lpstr>
      <vt:lpstr>In-class Exercise</vt:lpstr>
      <vt:lpstr>In-class Exercise</vt:lpstr>
      <vt:lpstr>PowerPoint Presentation</vt:lpstr>
      <vt:lpstr>PowerPoint Presentation</vt:lpstr>
      <vt:lpstr>PowerPoint Presentation</vt:lpstr>
      <vt:lpstr>Stochastic Project Network -Demo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2014-01-15T01:19:52Z</dcterms:created>
  <dcterms:modified xsi:type="dcterms:W3CDTF">2015-01-15T01:32:46Z</dcterms:modified>
</cp:coreProperties>
</file>