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6" r:id="rId5"/>
    <p:sldId id="259" r:id="rId6"/>
    <p:sldId id="260" r:id="rId7"/>
    <p:sldId id="261" r:id="rId8"/>
    <p:sldId id="262" r:id="rId9"/>
    <p:sldId id="267" r:id="rId10"/>
    <p:sldId id="268" r:id="rId11"/>
    <p:sldId id="270" r:id="rId12"/>
    <p:sldId id="263" r:id="rId13"/>
    <p:sldId id="264" r:id="rId14"/>
    <p:sldId id="266" r:id="rId15"/>
    <p:sldId id="265" r:id="rId16"/>
    <p:sldId id="269"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5A3B79-C70E-4E73-A263-DEB0A5CB658E}">
          <p14:sldIdLst>
            <p14:sldId id="256"/>
            <p14:sldId id="257"/>
            <p14:sldId id="258"/>
            <p14:sldId id="276"/>
            <p14:sldId id="259"/>
            <p14:sldId id="260"/>
            <p14:sldId id="261"/>
            <p14:sldId id="262"/>
            <p14:sldId id="267"/>
            <p14:sldId id="268"/>
            <p14:sldId id="270"/>
            <p14:sldId id="263"/>
            <p14:sldId id="264"/>
            <p14:sldId id="266"/>
            <p14:sldId id="265"/>
            <p14:sldId id="269"/>
            <p14:sldId id="271"/>
            <p14:sldId id="272"/>
            <p14:sldId id="273"/>
            <p14:sldId id="274"/>
            <p14:sldId id="275"/>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8/7/2014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8/7/2014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zY76q0mrh4" TargetMode="External"/><Relationship Id="rId2" Type="http://schemas.openxmlformats.org/officeDocument/2006/relationships/hyperlink" Target="https://www.youtube.com/watch?v=lQUcZwmnGn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xiv.org/pdf/1312.6229v4.pdf" TargetMode="External"/><Relationship Id="rId2" Type="http://schemas.openxmlformats.org/officeDocument/2006/relationships/hyperlink" Target="http://arxiv.org/pdf/1403.6382v3.pdf" TargetMode="External"/><Relationship Id="rId1" Type="http://schemas.openxmlformats.org/officeDocument/2006/relationships/slideLayout" Target="../slideLayouts/slideLayout2.xml"/><Relationship Id="rId5" Type="http://schemas.openxmlformats.org/officeDocument/2006/relationships/hyperlink" Target="http://papers.nips.cc/paper/4824-imagenet-classification-with-deep-convolutional-neural-networks.pdf" TargetMode="External"/><Relationship Id="rId4" Type="http://schemas.openxmlformats.org/officeDocument/2006/relationships/hyperlink" Target="http://arxiv.org/pdf/1310.1531.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 Bird Detection and Identification</a:t>
            </a:r>
          </a:p>
        </p:txBody>
      </p:sp>
      <p:sp>
        <p:nvSpPr>
          <p:cNvPr id="3" name="Subtitle 2"/>
          <p:cNvSpPr>
            <a:spLocks noGrp="1"/>
          </p:cNvSpPr>
          <p:nvPr>
            <p:ph type="subTitle" idx="1"/>
          </p:nvPr>
        </p:nvSpPr>
        <p:spPr/>
        <p:txBody>
          <a:bodyPr/>
          <a:lstStyle/>
          <a:p>
            <a:r>
              <a:rPr lang="en-US" dirty="0" smtClean="0"/>
              <a:t>Chunde Huang</a:t>
            </a:r>
          </a:p>
          <a:p>
            <a:r>
              <a:rPr lang="en-US" dirty="0" smtClean="0"/>
              <a:t>Physics &amp; Astronomy Department</a:t>
            </a:r>
          </a:p>
          <a:p>
            <a:r>
              <a:rPr lang="en-US" dirty="0" smtClean="0"/>
              <a:t>August 07,2014</a:t>
            </a:r>
          </a:p>
        </p:txBody>
      </p:sp>
    </p:spTree>
    <p:extLst>
      <p:ext uri="{BB962C8B-B14F-4D97-AF65-F5344CB8AC3E}">
        <p14:creationId xmlns:p14="http://schemas.microsoft.com/office/powerpoint/2010/main" val="288395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Modeling method</a:t>
            </a:r>
          </a:p>
        </p:txBody>
      </p:sp>
      <p:pic>
        <p:nvPicPr>
          <p:cNvPr id="5" name="Content Placeholder 4"/>
          <p:cNvPicPr>
            <a:picLocks noGrp="1" noChangeAspect="1"/>
          </p:cNvPicPr>
          <p:nvPr>
            <p:ph idx="1"/>
          </p:nvPr>
        </p:nvPicPr>
        <p:blipFill>
          <a:blip r:embed="rId2"/>
          <a:stretch>
            <a:fillRect/>
          </a:stretch>
        </p:blipFill>
        <p:spPr>
          <a:xfrm>
            <a:off x="1141413" y="2097088"/>
            <a:ext cx="9251093" cy="3541712"/>
          </a:xfrm>
          <a:prstGeom prst="rect">
            <a:avLst/>
          </a:prstGeom>
        </p:spPr>
      </p:pic>
    </p:spTree>
    <p:extLst>
      <p:ext uri="{BB962C8B-B14F-4D97-AF65-F5344CB8AC3E}">
        <p14:creationId xmlns:p14="http://schemas.microsoft.com/office/powerpoint/2010/main" val="219458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Modeling method</a:t>
            </a:r>
          </a:p>
        </p:txBody>
      </p:sp>
      <p:sp>
        <p:nvSpPr>
          <p:cNvPr id="3" name="Content Placeholder 2"/>
          <p:cNvSpPr>
            <a:spLocks noGrp="1"/>
          </p:cNvSpPr>
          <p:nvPr>
            <p:ph idx="1"/>
          </p:nvPr>
        </p:nvSpPr>
        <p:spPr/>
        <p:txBody>
          <a:bodyPr/>
          <a:lstStyle/>
          <a:p>
            <a:r>
              <a:rPr lang="en-US" dirty="0" smtClean="0"/>
              <a:t>Some more testing results please watch the following videos on YouTube:</a:t>
            </a:r>
          </a:p>
          <a:p>
            <a:pPr lvl="1"/>
            <a:r>
              <a:rPr lang="en-US" dirty="0">
                <a:hlinkClick r:id="rId2"/>
              </a:rPr>
              <a:t>https://</a:t>
            </a:r>
            <a:r>
              <a:rPr lang="en-US" dirty="0" smtClean="0">
                <a:hlinkClick r:id="rId2"/>
              </a:rPr>
              <a:t>www.youtube.com/watch?v=lQUcZwmnGnI</a:t>
            </a:r>
            <a:r>
              <a:rPr lang="en-US" dirty="0"/>
              <a:t> (An implementation of </a:t>
            </a:r>
            <a:r>
              <a:rPr lang="en-US" dirty="0" err="1"/>
              <a:t>ViBe</a:t>
            </a:r>
            <a:r>
              <a:rPr lang="en-US" dirty="0"/>
              <a:t> Background Model </a:t>
            </a:r>
            <a:r>
              <a:rPr lang="en-US" dirty="0" smtClean="0"/>
              <a:t>)</a:t>
            </a:r>
          </a:p>
          <a:p>
            <a:pPr lvl="1"/>
            <a:r>
              <a:rPr lang="en-US" dirty="0">
                <a:hlinkClick r:id="rId3"/>
              </a:rPr>
              <a:t>https://</a:t>
            </a:r>
            <a:r>
              <a:rPr lang="en-US" dirty="0" smtClean="0">
                <a:hlinkClick r:id="rId3"/>
              </a:rPr>
              <a:t>www.youtube.com/watch?v=uzY76q0mrh4</a:t>
            </a:r>
            <a:r>
              <a:rPr lang="en-US" dirty="0"/>
              <a:t> (Vibe Background Model on Downtown Traffic )</a:t>
            </a:r>
          </a:p>
        </p:txBody>
      </p:sp>
    </p:spTree>
    <p:extLst>
      <p:ext uri="{BB962C8B-B14F-4D97-AF65-F5344CB8AC3E}">
        <p14:creationId xmlns:p14="http://schemas.microsoft.com/office/powerpoint/2010/main" val="109516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SVM+HOG for object detection</a:t>
            </a:r>
            <a:endParaRPr lang="en-US" dirty="0"/>
          </a:p>
        </p:txBody>
      </p:sp>
      <p:sp>
        <p:nvSpPr>
          <p:cNvPr id="3" name="Content Placeholder 2"/>
          <p:cNvSpPr>
            <a:spLocks noGrp="1"/>
          </p:cNvSpPr>
          <p:nvPr>
            <p:ph idx="1"/>
          </p:nvPr>
        </p:nvSpPr>
        <p:spPr/>
        <p:txBody>
          <a:bodyPr>
            <a:normAutofit fontScale="92500"/>
          </a:bodyPr>
          <a:lstStyle/>
          <a:p>
            <a:r>
              <a:rPr lang="en-US" dirty="0" smtClean="0"/>
              <a:t>HOG(</a:t>
            </a:r>
            <a:r>
              <a:rPr lang="en-US" dirty="0"/>
              <a:t>Histogram of oriented </a:t>
            </a:r>
            <a:r>
              <a:rPr lang="en-US" dirty="0" smtClean="0"/>
              <a:t>gradients) feature is very good for object profile representation. </a:t>
            </a:r>
            <a:r>
              <a:rPr lang="en-US" dirty="0"/>
              <a:t>The essential thought behind the Histogram of Oriented Gradient descriptors is that local object appearance and shape within an image can be described by the distribution of intensity gradients or edge directions.</a:t>
            </a:r>
            <a:endParaRPr lang="en-US" dirty="0" smtClean="0"/>
          </a:p>
          <a:p>
            <a:r>
              <a:rPr lang="en-US" dirty="0" smtClean="0"/>
              <a:t>There are many good application of HOG(Such as human and vehicle detections)</a:t>
            </a:r>
          </a:p>
          <a:p>
            <a:pPr lvl="1">
              <a:lnSpc>
                <a:spcPct val="130000"/>
              </a:lnSpc>
            </a:pPr>
            <a:r>
              <a:rPr lang="en-US" sz="1300" dirty="0" err="1">
                <a:solidFill>
                  <a:srgbClr val="FF0000"/>
                </a:solidFill>
              </a:rPr>
              <a:t>Dalal</a:t>
            </a:r>
            <a:r>
              <a:rPr lang="en-US" sz="1300" dirty="0">
                <a:solidFill>
                  <a:srgbClr val="FF0000"/>
                </a:solidFill>
              </a:rPr>
              <a:t>, </a:t>
            </a:r>
            <a:r>
              <a:rPr lang="en-US" sz="1300" dirty="0" err="1">
                <a:solidFill>
                  <a:srgbClr val="FF0000"/>
                </a:solidFill>
              </a:rPr>
              <a:t>Navneet</a:t>
            </a:r>
            <a:r>
              <a:rPr lang="en-US" sz="1300" dirty="0">
                <a:solidFill>
                  <a:srgbClr val="FF0000"/>
                </a:solidFill>
              </a:rPr>
              <a:t>, and Bill </a:t>
            </a:r>
            <a:r>
              <a:rPr lang="en-US" sz="1300" dirty="0" err="1">
                <a:solidFill>
                  <a:srgbClr val="FF0000"/>
                </a:solidFill>
              </a:rPr>
              <a:t>Triggs</a:t>
            </a:r>
            <a:r>
              <a:rPr lang="en-US" sz="1300" dirty="0">
                <a:solidFill>
                  <a:srgbClr val="FF0000"/>
                </a:solidFill>
              </a:rPr>
              <a:t>. "Histograms of oriented gradients for human detection." Computer Vision and Pattern Recognition, 2005. CVPR 2005. IEEE Computer Society Conference on. Vol. 1. IEEE, 2005.</a:t>
            </a:r>
            <a:endParaRPr lang="en-US" sz="1300" dirty="0">
              <a:solidFill>
                <a:srgbClr val="FF0000"/>
              </a:solidFill>
            </a:endParaRPr>
          </a:p>
          <a:p>
            <a:endParaRPr lang="en-US" dirty="0"/>
          </a:p>
        </p:txBody>
      </p:sp>
    </p:spTree>
    <p:extLst>
      <p:ext uri="{BB962C8B-B14F-4D97-AF65-F5344CB8AC3E}">
        <p14:creationId xmlns:p14="http://schemas.microsoft.com/office/powerpoint/2010/main" val="128915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sp>
        <p:nvSpPr>
          <p:cNvPr id="3" name="Content Placeholder 2"/>
          <p:cNvSpPr>
            <a:spLocks noGrp="1"/>
          </p:cNvSpPr>
          <p:nvPr>
            <p:ph idx="1"/>
          </p:nvPr>
        </p:nvSpPr>
        <p:spPr/>
        <p:txBody>
          <a:bodyPr>
            <a:normAutofit/>
          </a:bodyPr>
          <a:lstStyle/>
          <a:p>
            <a:r>
              <a:rPr lang="en-US" dirty="0" smtClean="0"/>
              <a:t>SVM(</a:t>
            </a:r>
            <a:r>
              <a:rPr lang="en-US" dirty="0"/>
              <a:t> </a:t>
            </a:r>
            <a:r>
              <a:rPr lang="en-US" b="1" dirty="0"/>
              <a:t>support vector </a:t>
            </a:r>
            <a:r>
              <a:rPr lang="en-US" b="1" dirty="0" smtClean="0"/>
              <a:t>machine</a:t>
            </a:r>
            <a:r>
              <a:rPr lang="en-US" dirty="0" smtClean="0"/>
              <a:t>) is widely used classification and regression analysis.</a:t>
            </a:r>
          </a:p>
          <a:p>
            <a:r>
              <a:rPr lang="en-US" dirty="0"/>
              <a:t> </a:t>
            </a:r>
            <a:r>
              <a:rPr lang="en-US" dirty="0" smtClean="0"/>
              <a:t>Supervised </a:t>
            </a:r>
            <a:r>
              <a:rPr lang="en-US" dirty="0"/>
              <a:t>learning models with associated learning algorithms that analyze data and </a:t>
            </a:r>
            <a:r>
              <a:rPr lang="en-US" dirty="0" smtClean="0"/>
              <a:t>recognize patterns</a:t>
            </a:r>
          </a:p>
          <a:p>
            <a:endParaRPr lang="en-US" dirty="0"/>
          </a:p>
          <a:p>
            <a:pPr lvl="1">
              <a:lnSpc>
                <a:spcPct val="140000"/>
              </a:lnSpc>
            </a:pPr>
            <a:r>
              <a:rPr lang="en-US" sz="1200" dirty="0" err="1">
                <a:solidFill>
                  <a:srgbClr val="FF0000"/>
                </a:solidFill>
              </a:rPr>
              <a:t>Suykens</a:t>
            </a:r>
            <a:r>
              <a:rPr lang="en-US" sz="1200" dirty="0">
                <a:solidFill>
                  <a:srgbClr val="FF0000"/>
                </a:solidFill>
              </a:rPr>
              <a:t>, Johan AK, and </a:t>
            </a:r>
            <a:r>
              <a:rPr lang="en-US" sz="1200" dirty="0" err="1">
                <a:solidFill>
                  <a:srgbClr val="FF0000"/>
                </a:solidFill>
              </a:rPr>
              <a:t>Joos</a:t>
            </a:r>
            <a:r>
              <a:rPr lang="en-US" sz="1200" dirty="0">
                <a:solidFill>
                  <a:srgbClr val="FF0000"/>
                </a:solidFill>
              </a:rPr>
              <a:t> </a:t>
            </a:r>
            <a:r>
              <a:rPr lang="en-US" sz="1200" dirty="0" err="1">
                <a:solidFill>
                  <a:srgbClr val="FF0000"/>
                </a:solidFill>
              </a:rPr>
              <a:t>Vandewalle</a:t>
            </a:r>
            <a:r>
              <a:rPr lang="en-US" sz="1200" dirty="0">
                <a:solidFill>
                  <a:srgbClr val="FF0000"/>
                </a:solidFill>
              </a:rPr>
              <a:t>. "Least squares support vector machine classifiers." Neural processing letters 9.3 (1999): 293-300.</a:t>
            </a:r>
          </a:p>
        </p:txBody>
      </p:sp>
    </p:spTree>
    <p:extLst>
      <p:ext uri="{BB962C8B-B14F-4D97-AF65-F5344CB8AC3E}">
        <p14:creationId xmlns:p14="http://schemas.microsoft.com/office/powerpoint/2010/main" val="12104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pic>
        <p:nvPicPr>
          <p:cNvPr id="4" name="Picture 2" descr="http://upload.wikimedia.org/wikipedia/commons/thumb/4/46/Linear-svm-scatterplot.svg/720px-Linear-svm-scatterplot.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5851" t="7433" r="5598" b="4733"/>
          <a:stretch/>
        </p:blipFill>
        <p:spPr bwMode="auto">
          <a:xfrm>
            <a:off x="2796533" y="1964084"/>
            <a:ext cx="4992786" cy="37142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62566" y="5885264"/>
            <a:ext cx="7863691" cy="646331"/>
          </a:xfrm>
          <a:prstGeom prst="rect">
            <a:avLst/>
          </a:prstGeom>
          <a:noFill/>
        </p:spPr>
        <p:txBody>
          <a:bodyPr wrap="none" rtlCol="0">
            <a:spAutoFit/>
          </a:bodyPr>
          <a:lstStyle/>
          <a:p>
            <a:r>
              <a:rPr lang="en-US" dirty="0" smtClean="0"/>
              <a:t>The dash line is the representation of support vector(in very high dimensional space)</a:t>
            </a:r>
          </a:p>
          <a:p>
            <a:r>
              <a:rPr lang="en-US" dirty="0" smtClean="0"/>
              <a:t> that separates two different data sets</a:t>
            </a:r>
            <a:endParaRPr lang="en-US" dirty="0"/>
          </a:p>
        </p:txBody>
      </p:sp>
    </p:spTree>
    <p:extLst>
      <p:ext uri="{BB962C8B-B14F-4D97-AF65-F5344CB8AC3E}">
        <p14:creationId xmlns:p14="http://schemas.microsoft.com/office/powerpoint/2010/main" val="227198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sp>
        <p:nvSpPr>
          <p:cNvPr id="3" name="Content Placeholder 2"/>
          <p:cNvSpPr>
            <a:spLocks noGrp="1"/>
          </p:cNvSpPr>
          <p:nvPr>
            <p:ph idx="1"/>
          </p:nvPr>
        </p:nvSpPr>
        <p:spPr/>
        <p:txBody>
          <a:bodyPr>
            <a:normAutofit lnSpcReduction="10000"/>
          </a:bodyPr>
          <a:lstStyle/>
          <a:p>
            <a:r>
              <a:rPr lang="en-US" dirty="0" smtClean="0"/>
              <a:t>SVM+HOG is a very powerful scheme for object detection.</a:t>
            </a:r>
          </a:p>
          <a:p>
            <a:r>
              <a:rPr lang="en-US" dirty="0" smtClean="0"/>
              <a:t>They can be used in moving cameras, while background modeling methods are only be used in fixed cameras.</a:t>
            </a:r>
          </a:p>
          <a:p>
            <a:r>
              <a:rPr lang="en-US" dirty="0" smtClean="0"/>
              <a:t>There are many implementations of SVM available(</a:t>
            </a:r>
            <a:r>
              <a:rPr lang="en-US" dirty="0" err="1" smtClean="0"/>
              <a:t>OpenCV</a:t>
            </a:r>
            <a:r>
              <a:rPr lang="en-US" dirty="0" smtClean="0"/>
              <a:t>, </a:t>
            </a:r>
            <a:r>
              <a:rPr lang="en-US" dirty="0" err="1" smtClean="0"/>
              <a:t>SVMlib</a:t>
            </a:r>
            <a:r>
              <a:rPr lang="en-US" dirty="0" smtClean="0"/>
              <a:t>, </a:t>
            </a:r>
            <a:r>
              <a:rPr lang="en-US" dirty="0" err="1" smtClean="0"/>
              <a:t>lightSVM</a:t>
            </a:r>
            <a:r>
              <a:rPr lang="en-US" dirty="0" smtClean="0"/>
              <a:t>…).</a:t>
            </a:r>
          </a:p>
          <a:p>
            <a:r>
              <a:rPr lang="en-US" dirty="0" smtClean="0"/>
              <a:t>HOG can be found in </a:t>
            </a:r>
            <a:r>
              <a:rPr lang="en-US" dirty="0" err="1" smtClean="0"/>
              <a:t>OpenCV</a:t>
            </a:r>
            <a:r>
              <a:rPr lang="en-US" dirty="0" smtClean="0"/>
              <a:t>.</a:t>
            </a:r>
          </a:p>
          <a:p>
            <a:r>
              <a:rPr lang="en-US" dirty="0" smtClean="0"/>
              <a:t>Using some techniques(such as integral image) to improve the speed.</a:t>
            </a:r>
          </a:p>
          <a:p>
            <a:endParaRPr lang="en-US" dirty="0"/>
          </a:p>
        </p:txBody>
      </p:sp>
    </p:spTree>
    <p:extLst>
      <p:ext uri="{BB962C8B-B14F-4D97-AF65-F5344CB8AC3E}">
        <p14:creationId xmlns:p14="http://schemas.microsoft.com/office/powerpoint/2010/main" val="64401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sp>
        <p:nvSpPr>
          <p:cNvPr id="3" name="Content Placeholder 2"/>
          <p:cNvSpPr>
            <a:spLocks noGrp="1"/>
          </p:cNvSpPr>
          <p:nvPr>
            <p:ph idx="1"/>
          </p:nvPr>
        </p:nvSpPr>
        <p:spPr/>
        <p:txBody>
          <a:bodyPr/>
          <a:lstStyle/>
          <a:p>
            <a:r>
              <a:rPr lang="en-US" dirty="0" smtClean="0"/>
              <a:t>Current experimental result:</a:t>
            </a:r>
          </a:p>
          <a:p>
            <a:endParaRPr lang="en-US" dirty="0" smtClean="0"/>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141412" y="2676483"/>
            <a:ext cx="5581650" cy="3495675"/>
          </a:xfrm>
          <a:prstGeom prst="rect">
            <a:avLst/>
          </a:prstGeom>
        </p:spPr>
      </p:pic>
      <p:pic>
        <p:nvPicPr>
          <p:cNvPr id="5" name="Picture 4"/>
          <p:cNvPicPr>
            <a:picLocks noChangeAspect="1"/>
          </p:cNvPicPr>
          <p:nvPr/>
        </p:nvPicPr>
        <p:blipFill>
          <a:blip r:embed="rId3"/>
          <a:stretch>
            <a:fillRect/>
          </a:stretch>
        </p:blipFill>
        <p:spPr>
          <a:xfrm>
            <a:off x="6723062" y="2681245"/>
            <a:ext cx="5238750" cy="3486150"/>
          </a:xfrm>
          <a:prstGeom prst="rect">
            <a:avLst/>
          </a:prstGeom>
        </p:spPr>
      </p:pic>
    </p:spTree>
    <p:extLst>
      <p:ext uri="{BB962C8B-B14F-4D97-AF65-F5344CB8AC3E}">
        <p14:creationId xmlns:p14="http://schemas.microsoft.com/office/powerpoint/2010/main" val="96819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sp>
        <p:nvSpPr>
          <p:cNvPr id="3" name="Content Placeholder 2"/>
          <p:cNvSpPr>
            <a:spLocks noGrp="1"/>
          </p:cNvSpPr>
          <p:nvPr>
            <p:ph idx="1"/>
          </p:nvPr>
        </p:nvSpPr>
        <p:spPr/>
        <p:txBody>
          <a:bodyPr/>
          <a:lstStyle/>
          <a:p>
            <a:r>
              <a:rPr lang="en-US" dirty="0"/>
              <a:t>Current experimental result:</a:t>
            </a:r>
          </a:p>
          <a:p>
            <a:endParaRPr lang="en-US" dirty="0"/>
          </a:p>
        </p:txBody>
      </p:sp>
      <p:pic>
        <p:nvPicPr>
          <p:cNvPr id="4" name="Picture 3"/>
          <p:cNvPicPr>
            <a:picLocks noChangeAspect="1"/>
          </p:cNvPicPr>
          <p:nvPr/>
        </p:nvPicPr>
        <p:blipFill>
          <a:blip r:embed="rId2"/>
          <a:stretch>
            <a:fillRect/>
          </a:stretch>
        </p:blipFill>
        <p:spPr>
          <a:xfrm>
            <a:off x="954880" y="2752993"/>
            <a:ext cx="5581650" cy="3486150"/>
          </a:xfrm>
          <a:prstGeom prst="rect">
            <a:avLst/>
          </a:prstGeom>
        </p:spPr>
      </p:pic>
      <p:pic>
        <p:nvPicPr>
          <p:cNvPr id="5" name="Picture 4"/>
          <p:cNvPicPr>
            <a:picLocks noChangeAspect="1"/>
          </p:cNvPicPr>
          <p:nvPr/>
        </p:nvPicPr>
        <p:blipFill>
          <a:blip r:embed="rId3"/>
          <a:stretch>
            <a:fillRect/>
          </a:stretch>
        </p:blipFill>
        <p:spPr>
          <a:xfrm>
            <a:off x="6349998" y="2752993"/>
            <a:ext cx="5838825" cy="3486150"/>
          </a:xfrm>
          <a:prstGeom prst="rect">
            <a:avLst/>
          </a:prstGeom>
        </p:spPr>
      </p:pic>
    </p:spTree>
    <p:extLst>
      <p:ext uri="{BB962C8B-B14F-4D97-AF65-F5344CB8AC3E}">
        <p14:creationId xmlns:p14="http://schemas.microsoft.com/office/powerpoint/2010/main" val="200997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sp>
        <p:nvSpPr>
          <p:cNvPr id="6" name="Content Placeholder 5"/>
          <p:cNvSpPr>
            <a:spLocks noGrp="1"/>
          </p:cNvSpPr>
          <p:nvPr>
            <p:ph idx="1"/>
          </p:nvPr>
        </p:nvSpPr>
        <p:spPr/>
        <p:txBody>
          <a:bodyPr/>
          <a:lstStyle/>
          <a:p>
            <a:r>
              <a:rPr lang="en-US" dirty="0"/>
              <a:t>Current experimental result:</a:t>
            </a:r>
          </a:p>
          <a:p>
            <a:endParaRPr lang="en-US" dirty="0"/>
          </a:p>
        </p:txBody>
      </p:sp>
      <p:pic>
        <p:nvPicPr>
          <p:cNvPr id="7" name="Content Placeholder 3"/>
          <p:cNvPicPr>
            <a:picLocks noChangeAspect="1"/>
          </p:cNvPicPr>
          <p:nvPr/>
        </p:nvPicPr>
        <p:blipFill>
          <a:blip r:embed="rId2"/>
          <a:stretch>
            <a:fillRect/>
          </a:stretch>
        </p:blipFill>
        <p:spPr>
          <a:xfrm>
            <a:off x="1141412" y="2679133"/>
            <a:ext cx="5676900" cy="3514725"/>
          </a:xfrm>
          <a:prstGeom prst="rect">
            <a:avLst/>
          </a:prstGeom>
        </p:spPr>
      </p:pic>
      <p:pic>
        <p:nvPicPr>
          <p:cNvPr id="8" name="Picture 7"/>
          <p:cNvPicPr>
            <a:picLocks noChangeAspect="1"/>
          </p:cNvPicPr>
          <p:nvPr/>
        </p:nvPicPr>
        <p:blipFill>
          <a:blip r:embed="rId3"/>
          <a:stretch>
            <a:fillRect/>
          </a:stretch>
        </p:blipFill>
        <p:spPr>
          <a:xfrm>
            <a:off x="6818312" y="2679133"/>
            <a:ext cx="5514975" cy="3429000"/>
          </a:xfrm>
          <a:prstGeom prst="rect">
            <a:avLst/>
          </a:prstGeom>
        </p:spPr>
      </p:pic>
    </p:spTree>
    <p:extLst>
      <p:ext uri="{BB962C8B-B14F-4D97-AF65-F5344CB8AC3E}">
        <p14:creationId xmlns:p14="http://schemas.microsoft.com/office/powerpoint/2010/main" val="3631112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sp>
        <p:nvSpPr>
          <p:cNvPr id="3" name="Content Placeholder 2"/>
          <p:cNvSpPr>
            <a:spLocks noGrp="1"/>
          </p:cNvSpPr>
          <p:nvPr>
            <p:ph idx="1"/>
          </p:nvPr>
        </p:nvSpPr>
        <p:spPr/>
        <p:txBody>
          <a:bodyPr/>
          <a:lstStyle/>
          <a:p>
            <a:pPr marL="0" indent="0">
              <a:buNone/>
            </a:pPr>
            <a:r>
              <a:rPr lang="en-US" dirty="0" smtClean="0"/>
              <a:t>Training dataset contains around 1000 positive images(bird) and over 50,000 negative images(background).</a:t>
            </a:r>
          </a:p>
          <a:p>
            <a:pPr marL="0" indent="0">
              <a:buNone/>
            </a:pPr>
            <a:r>
              <a:rPr lang="en-US" dirty="0" smtClean="0"/>
              <a:t>It takes couples of minutes to several tens of minutes to get SVM converged.</a:t>
            </a:r>
          </a:p>
          <a:p>
            <a:pPr marL="0" indent="0">
              <a:buNone/>
            </a:pPr>
            <a:r>
              <a:rPr lang="en-US" dirty="0" smtClean="0"/>
              <a:t>A typical good dataset may need to have positive images up to 100,000. There is lots of work to do in the future to improve the detecting precision, to incorporate some enhanced techniques(such as object location prediction using past data) are also of great importance. </a:t>
            </a:r>
          </a:p>
        </p:txBody>
      </p:sp>
    </p:spTree>
    <p:extLst>
      <p:ext uri="{BB962C8B-B14F-4D97-AF65-F5344CB8AC3E}">
        <p14:creationId xmlns:p14="http://schemas.microsoft.com/office/powerpoint/2010/main" val="403251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 to the project</a:t>
            </a:r>
          </a:p>
          <a:p>
            <a:r>
              <a:rPr lang="en-US" dirty="0" smtClean="0"/>
              <a:t>Background Modeling method-</a:t>
            </a:r>
            <a:r>
              <a:rPr lang="en-US" dirty="0" err="1" smtClean="0"/>
              <a:t>ViBe</a:t>
            </a:r>
            <a:endParaRPr lang="en-US" dirty="0" smtClean="0"/>
          </a:p>
          <a:p>
            <a:r>
              <a:rPr lang="en-US" dirty="0" smtClean="0"/>
              <a:t>HOG+SVM for object detection</a:t>
            </a:r>
          </a:p>
          <a:p>
            <a:r>
              <a:rPr lang="en-US" dirty="0" smtClean="0"/>
              <a:t>Future work(Convolutional Neural </a:t>
            </a:r>
            <a:r>
              <a:rPr lang="en-US" dirty="0"/>
              <a:t>N</a:t>
            </a:r>
            <a:r>
              <a:rPr lang="en-US" dirty="0" smtClean="0"/>
              <a:t>etworks)</a:t>
            </a:r>
            <a:endParaRPr lang="en-US" dirty="0"/>
          </a:p>
        </p:txBody>
      </p:sp>
    </p:spTree>
    <p:extLst>
      <p:ext uri="{BB962C8B-B14F-4D97-AF65-F5344CB8AC3E}">
        <p14:creationId xmlns:p14="http://schemas.microsoft.com/office/powerpoint/2010/main" val="156917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SVM+HOG for object detection</a:t>
            </a:r>
          </a:p>
        </p:txBody>
      </p:sp>
      <p:sp>
        <p:nvSpPr>
          <p:cNvPr id="3" name="Content Placeholder 2"/>
          <p:cNvSpPr>
            <a:spLocks noGrp="1"/>
          </p:cNvSpPr>
          <p:nvPr>
            <p:ph idx="1"/>
          </p:nvPr>
        </p:nvSpPr>
        <p:spPr/>
        <p:txBody>
          <a:bodyPr/>
          <a:lstStyle/>
          <a:p>
            <a:r>
              <a:rPr lang="en-US" dirty="0" smtClean="0"/>
              <a:t>For those who are not familiar with computer vision, to fully understand the source code of HOG(</a:t>
            </a:r>
            <a:r>
              <a:rPr lang="en-US" dirty="0" err="1" smtClean="0"/>
              <a:t>OpenCV</a:t>
            </a:r>
            <a:r>
              <a:rPr lang="en-US" dirty="0" smtClean="0"/>
              <a:t>) is good way to learn about how to use it properly.</a:t>
            </a:r>
          </a:p>
          <a:p>
            <a:r>
              <a:rPr lang="en-US" dirty="0" smtClean="0"/>
              <a:t>To develop analysis tools that can help visualize the data is vitally important.</a:t>
            </a:r>
          </a:p>
          <a:p>
            <a:r>
              <a:rPr lang="en-US" dirty="0" smtClean="0"/>
              <a:t>Read papers on HOG, SVM.</a:t>
            </a:r>
            <a:endParaRPr lang="en-US" dirty="0"/>
          </a:p>
        </p:txBody>
      </p:sp>
    </p:spTree>
    <p:extLst>
      <p:ext uri="{BB962C8B-B14F-4D97-AF65-F5344CB8AC3E}">
        <p14:creationId xmlns:p14="http://schemas.microsoft.com/office/powerpoint/2010/main" val="1370916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work(Convolutional Neural Networks</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CNN feature is one of the latest achievement for computer vision which can used for fine grained detection  and recognition. I wish to conduct such research in the future, which can be applied to our project.</a:t>
            </a:r>
          </a:p>
          <a:p>
            <a:r>
              <a:rPr lang="en-US" dirty="0">
                <a:hlinkClick r:id="rId2"/>
              </a:rPr>
              <a:t>http://</a:t>
            </a:r>
            <a:r>
              <a:rPr lang="en-US" dirty="0" smtClean="0">
                <a:hlinkClick r:id="rId2"/>
              </a:rPr>
              <a:t>arxiv.org/pdf/1403.6382v3.pdf</a:t>
            </a:r>
            <a:endParaRPr lang="en-US" dirty="0" smtClean="0"/>
          </a:p>
          <a:p>
            <a:r>
              <a:rPr lang="en-US" dirty="0">
                <a:hlinkClick r:id="rId3"/>
              </a:rPr>
              <a:t>http://</a:t>
            </a:r>
            <a:r>
              <a:rPr lang="en-US" dirty="0" smtClean="0">
                <a:hlinkClick r:id="rId3"/>
              </a:rPr>
              <a:t>arxiv.org/pdf/1312.6229v4.pdf</a:t>
            </a:r>
            <a:endParaRPr lang="en-US" dirty="0" smtClean="0"/>
          </a:p>
          <a:p>
            <a:r>
              <a:rPr lang="en-US" dirty="0">
                <a:hlinkClick r:id="rId4"/>
              </a:rPr>
              <a:t>http://</a:t>
            </a:r>
            <a:r>
              <a:rPr lang="en-US" dirty="0" smtClean="0">
                <a:hlinkClick r:id="rId4"/>
              </a:rPr>
              <a:t>arxiv.org/pdf/1310.1531.pdf</a:t>
            </a:r>
            <a:endParaRPr lang="en-US" dirty="0" smtClean="0"/>
          </a:p>
          <a:p>
            <a:r>
              <a:rPr lang="en-US" dirty="0">
                <a:hlinkClick r:id="rId5"/>
              </a:rPr>
              <a:t>http://</a:t>
            </a:r>
            <a:r>
              <a:rPr lang="en-US" dirty="0" smtClean="0">
                <a:hlinkClick r:id="rId5"/>
              </a:rPr>
              <a:t>papers.nips.cc/paper/4824-imagenet-classification-with-deep-convolutional-neural-networks.pdf</a:t>
            </a:r>
            <a:endParaRPr lang="en-US" dirty="0" smtClean="0"/>
          </a:p>
          <a:p>
            <a:r>
              <a:rPr lang="en-US" dirty="0"/>
              <a:t>http://caffe.berkeleyvision.org/</a:t>
            </a:r>
          </a:p>
        </p:txBody>
      </p:sp>
    </p:spTree>
    <p:extLst>
      <p:ext uri="{BB962C8B-B14F-4D97-AF65-F5344CB8AC3E}">
        <p14:creationId xmlns:p14="http://schemas.microsoft.com/office/powerpoint/2010/main" val="1219412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r>
              <a:rPr lang="en-US" sz="9600" dirty="0" smtClean="0"/>
              <a:t>Thanks</a:t>
            </a:r>
            <a:endParaRPr lang="en-US" sz="9600" dirty="0"/>
          </a:p>
        </p:txBody>
      </p:sp>
    </p:spTree>
    <p:extLst>
      <p:ext uri="{BB962C8B-B14F-4D97-AF65-F5344CB8AC3E}">
        <p14:creationId xmlns:p14="http://schemas.microsoft.com/office/powerpoint/2010/main" val="86508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a:t>
            </a:r>
            <a:r>
              <a:rPr lang="en-US" dirty="0" smtClean="0"/>
              <a:t>project</a:t>
            </a:r>
            <a:endParaRPr lang="en-US" dirty="0"/>
          </a:p>
        </p:txBody>
      </p:sp>
      <p:sp>
        <p:nvSpPr>
          <p:cNvPr id="3" name="Content Placeholder 2"/>
          <p:cNvSpPr>
            <a:spLocks noGrp="1"/>
          </p:cNvSpPr>
          <p:nvPr>
            <p:ph idx="1"/>
          </p:nvPr>
        </p:nvSpPr>
        <p:spPr/>
        <p:txBody>
          <a:bodyPr/>
          <a:lstStyle/>
          <a:p>
            <a:pPr marL="0" indent="0">
              <a:buNone/>
            </a:pPr>
            <a:r>
              <a:rPr lang="en-US" dirty="0" smtClean="0"/>
              <a:t>To find flying birds in open sky.</a:t>
            </a:r>
          </a:p>
          <a:p>
            <a:pPr marL="0" indent="0">
              <a:buNone/>
            </a:pPr>
            <a:r>
              <a:rPr lang="en-US" dirty="0" smtClean="0"/>
              <a:t>Including two sub projects: </a:t>
            </a:r>
            <a:endParaRPr lang="en-US" dirty="0"/>
          </a:p>
          <a:p>
            <a:pPr marL="457200" lvl="1" indent="0">
              <a:buNone/>
            </a:pPr>
            <a:r>
              <a:rPr lang="en-US" dirty="0" smtClean="0"/>
              <a:t>Using </a:t>
            </a:r>
            <a:r>
              <a:rPr lang="en-US" dirty="0"/>
              <a:t>stationary camera to flying </a:t>
            </a:r>
            <a:r>
              <a:rPr lang="en-US" dirty="0" smtClean="0"/>
              <a:t>objects (</a:t>
            </a:r>
            <a:r>
              <a:rPr lang="en-US" dirty="0" err="1" smtClean="0"/>
              <a:t>ViBe</a:t>
            </a:r>
            <a:r>
              <a:rPr lang="en-US" dirty="0" smtClean="0"/>
              <a:t>)</a:t>
            </a:r>
            <a:endParaRPr lang="en-US" dirty="0"/>
          </a:p>
          <a:p>
            <a:pPr marL="457200" lvl="1" indent="0">
              <a:buNone/>
            </a:pPr>
            <a:r>
              <a:rPr lang="en-US" dirty="0"/>
              <a:t>Classifying method used for moving </a:t>
            </a:r>
            <a:r>
              <a:rPr lang="en-US" dirty="0" smtClean="0"/>
              <a:t>camera(SVM+HOG)</a:t>
            </a:r>
            <a:endParaRPr lang="en-US" dirty="0"/>
          </a:p>
          <a:p>
            <a:pPr marL="0" indent="0">
              <a:buNone/>
            </a:pPr>
            <a:endParaRPr lang="en-US" dirty="0" smtClean="0"/>
          </a:p>
        </p:txBody>
      </p:sp>
    </p:spTree>
    <p:extLst>
      <p:ext uri="{BB962C8B-B14F-4D97-AF65-F5344CB8AC3E}">
        <p14:creationId xmlns:p14="http://schemas.microsoft.com/office/powerpoint/2010/main" val="3127095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project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2271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dirty="0"/>
              <a:t>Modeling </a:t>
            </a:r>
            <a:r>
              <a:rPr lang="en-US" dirty="0" smtClean="0"/>
              <a:t>method</a:t>
            </a:r>
            <a:endParaRPr lang="en-US" dirty="0"/>
          </a:p>
        </p:txBody>
      </p:sp>
      <p:sp>
        <p:nvSpPr>
          <p:cNvPr id="3" name="Content Placeholder 2"/>
          <p:cNvSpPr>
            <a:spLocks noGrp="1"/>
          </p:cNvSpPr>
          <p:nvPr>
            <p:ph idx="1"/>
          </p:nvPr>
        </p:nvSpPr>
        <p:spPr/>
        <p:txBody>
          <a:bodyPr>
            <a:normAutofit lnSpcReduction="10000"/>
          </a:bodyPr>
          <a:lstStyle/>
          <a:p>
            <a:r>
              <a:rPr lang="en-US" dirty="0" smtClean="0"/>
              <a:t>Background modeling methods are used to extract foreground objects from background that varies slowly with time or with the value of each pixel conforms to a certain distribution model. </a:t>
            </a:r>
          </a:p>
          <a:p>
            <a:r>
              <a:rPr lang="en-US" dirty="0" smtClean="0"/>
              <a:t> For instance:</a:t>
            </a:r>
          </a:p>
          <a:p>
            <a:pPr lvl="1"/>
            <a:r>
              <a:rPr lang="en-US" dirty="0" smtClean="0"/>
              <a:t>Sky with moving clouds</a:t>
            </a:r>
          </a:p>
          <a:p>
            <a:pPr lvl="1"/>
            <a:r>
              <a:rPr lang="en-US" dirty="0" smtClean="0"/>
              <a:t>Super market indoor scene with moving lifts or flashing lights</a:t>
            </a:r>
          </a:p>
          <a:p>
            <a:pPr lvl="1"/>
            <a:r>
              <a:rPr lang="en-US" dirty="0" smtClean="0"/>
              <a:t>City with lighting change</a:t>
            </a:r>
          </a:p>
          <a:p>
            <a:pPr lvl="1"/>
            <a:r>
              <a:rPr lang="en-US" dirty="0" smtClean="0"/>
              <a:t>…</a:t>
            </a:r>
            <a:endParaRPr lang="en-US" dirty="0"/>
          </a:p>
        </p:txBody>
      </p:sp>
    </p:spTree>
    <p:extLst>
      <p:ext uri="{BB962C8B-B14F-4D97-AF65-F5344CB8AC3E}">
        <p14:creationId xmlns:p14="http://schemas.microsoft.com/office/powerpoint/2010/main" val="3673112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Modeling method</a:t>
            </a:r>
          </a:p>
        </p:txBody>
      </p:sp>
      <p:sp>
        <p:nvSpPr>
          <p:cNvPr id="3" name="Content Placeholder 2"/>
          <p:cNvSpPr>
            <a:spLocks noGrp="1"/>
          </p:cNvSpPr>
          <p:nvPr>
            <p:ph idx="1"/>
          </p:nvPr>
        </p:nvSpPr>
        <p:spPr/>
        <p:txBody>
          <a:bodyPr/>
          <a:lstStyle/>
          <a:p>
            <a:r>
              <a:rPr lang="en-US" dirty="0" smtClean="0"/>
              <a:t>Foreground Objects are those not belong to background</a:t>
            </a:r>
          </a:p>
          <a:p>
            <a:pPr lvl="1"/>
            <a:r>
              <a:rPr lang="en-US" dirty="0" smtClean="0"/>
              <a:t>Such as moving cars on streets</a:t>
            </a:r>
          </a:p>
          <a:p>
            <a:pPr lvl="1"/>
            <a:r>
              <a:rPr lang="en-US" dirty="0" smtClean="0"/>
              <a:t> peoples insides a building</a:t>
            </a:r>
          </a:p>
          <a:p>
            <a:pPr lvl="1"/>
            <a:r>
              <a:rPr lang="en-US" dirty="0" smtClean="0"/>
              <a:t> flying birds in the sky</a:t>
            </a:r>
            <a:endParaRPr lang="en-US" dirty="0"/>
          </a:p>
        </p:txBody>
      </p:sp>
    </p:spTree>
    <p:extLst>
      <p:ext uri="{BB962C8B-B14F-4D97-AF65-F5344CB8AC3E}">
        <p14:creationId xmlns:p14="http://schemas.microsoft.com/office/powerpoint/2010/main" val="2995931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Modeling </a:t>
            </a:r>
            <a:r>
              <a:rPr lang="en-US" dirty="0" smtClean="0"/>
              <a:t>method</a:t>
            </a:r>
            <a:endParaRPr lang="en-US" dirty="0"/>
          </a:p>
        </p:txBody>
      </p:sp>
      <p:sp>
        <p:nvSpPr>
          <p:cNvPr id="3" name="Content Placeholder 2"/>
          <p:cNvSpPr>
            <a:spLocks noGrp="1"/>
          </p:cNvSpPr>
          <p:nvPr>
            <p:ph idx="1"/>
          </p:nvPr>
        </p:nvSpPr>
        <p:spPr>
          <a:xfrm>
            <a:off x="1141413" y="2249487"/>
            <a:ext cx="9879940" cy="3026520"/>
          </a:xfrm>
        </p:spPr>
        <p:txBody>
          <a:bodyPr/>
          <a:lstStyle/>
          <a:p>
            <a:r>
              <a:rPr lang="en-US" dirty="0" smtClean="0"/>
              <a:t>There are many background modeling method, such as GMM, codebook </a:t>
            </a:r>
            <a:r>
              <a:rPr lang="en-US" dirty="0" err="1" smtClean="0"/>
              <a:t>etc</a:t>
            </a:r>
            <a:endParaRPr lang="en-US" dirty="0" smtClean="0"/>
          </a:p>
          <a:p>
            <a:r>
              <a:rPr lang="en-US" dirty="0" smtClean="0"/>
              <a:t>Here I picked </a:t>
            </a:r>
            <a:r>
              <a:rPr lang="en-US" dirty="0" err="1" smtClean="0"/>
              <a:t>ViBe</a:t>
            </a:r>
            <a:r>
              <a:rPr lang="en-US" dirty="0" smtClean="0"/>
              <a:t> method which is one of the best implementation</a:t>
            </a:r>
          </a:p>
          <a:p>
            <a:pPr lvl="1"/>
            <a:r>
              <a:rPr lang="en-US" dirty="0" err="1" smtClean="0"/>
              <a:t>ViBe</a:t>
            </a:r>
            <a:r>
              <a:rPr lang="en-US" dirty="0" smtClean="0"/>
              <a:t> is very fast, and is patented</a:t>
            </a:r>
          </a:p>
          <a:p>
            <a:pPr lvl="1"/>
            <a:r>
              <a:rPr lang="en-US" dirty="0" err="1" smtClean="0"/>
              <a:t>ViBe</a:t>
            </a:r>
            <a:r>
              <a:rPr lang="en-US" dirty="0" smtClean="0"/>
              <a:t> is easy to implement(in C++ or any other languages)</a:t>
            </a:r>
          </a:p>
          <a:p>
            <a:pPr lvl="1"/>
            <a:r>
              <a:rPr lang="en-US" dirty="0" err="1" smtClean="0"/>
              <a:t>ViBe</a:t>
            </a:r>
            <a:r>
              <a:rPr lang="en-US" dirty="0" smtClean="0"/>
              <a:t> can be transplanted to imbed system</a:t>
            </a:r>
          </a:p>
          <a:p>
            <a:pPr lvl="1"/>
            <a:r>
              <a:rPr lang="en-US" dirty="0" err="1" smtClean="0"/>
              <a:t>ViBe</a:t>
            </a:r>
            <a:r>
              <a:rPr lang="en-US" dirty="0" smtClean="0"/>
              <a:t> is more accurate(Better than GMM, codebook in general)</a:t>
            </a:r>
          </a:p>
          <a:p>
            <a:endParaRPr lang="en-US" dirty="0" smtClean="0"/>
          </a:p>
          <a:p>
            <a:endParaRPr lang="en-US" dirty="0"/>
          </a:p>
        </p:txBody>
      </p:sp>
      <p:sp>
        <p:nvSpPr>
          <p:cNvPr id="4" name="TextBox 3"/>
          <p:cNvSpPr txBox="1"/>
          <p:nvPr/>
        </p:nvSpPr>
        <p:spPr>
          <a:xfrm>
            <a:off x="1715511" y="5858634"/>
            <a:ext cx="5979137" cy="461665"/>
          </a:xfrm>
          <a:prstGeom prst="rect">
            <a:avLst/>
          </a:prstGeom>
          <a:noFill/>
        </p:spPr>
        <p:txBody>
          <a:bodyPr wrap="none" rtlCol="0">
            <a:spAutoFit/>
          </a:bodyPr>
          <a:lstStyle/>
          <a:p>
            <a:r>
              <a:rPr lang="en-US" sz="1200" dirty="0">
                <a:solidFill>
                  <a:srgbClr val="FF0000"/>
                </a:solidFill>
              </a:rPr>
              <a:t>A POWERFUL RANDOM TECHNIQUE TO ESTIMATE THE BACKGROUND IN VIDEO </a:t>
            </a:r>
            <a:r>
              <a:rPr lang="en-US" sz="1200" dirty="0" smtClean="0">
                <a:solidFill>
                  <a:srgbClr val="FF0000"/>
                </a:solidFill>
              </a:rPr>
              <a:t>SEQUENCES</a:t>
            </a:r>
          </a:p>
          <a:p>
            <a:r>
              <a:rPr lang="en-US" sz="1200" dirty="0" smtClean="0">
                <a:solidFill>
                  <a:srgbClr val="FF0000"/>
                </a:solidFill>
              </a:rPr>
              <a:t>By: Olivier </a:t>
            </a:r>
            <a:r>
              <a:rPr lang="en-US" sz="1200" dirty="0" err="1">
                <a:solidFill>
                  <a:srgbClr val="FF0000"/>
                </a:solidFill>
              </a:rPr>
              <a:t>Barnich</a:t>
            </a:r>
            <a:r>
              <a:rPr lang="en-US" sz="1200" dirty="0">
                <a:solidFill>
                  <a:srgbClr val="FF0000"/>
                </a:solidFill>
              </a:rPr>
              <a:t> and Marc Van </a:t>
            </a:r>
            <a:r>
              <a:rPr lang="en-US" sz="1200" dirty="0" err="1">
                <a:solidFill>
                  <a:srgbClr val="FF0000"/>
                </a:solidFill>
              </a:rPr>
              <a:t>Droogenbroeck</a:t>
            </a:r>
            <a:endParaRPr lang="en-US" sz="1200" dirty="0">
              <a:solidFill>
                <a:srgbClr val="FF0000"/>
              </a:solidFill>
            </a:endParaRPr>
          </a:p>
        </p:txBody>
      </p:sp>
    </p:spTree>
    <p:extLst>
      <p:ext uri="{BB962C8B-B14F-4D97-AF65-F5344CB8AC3E}">
        <p14:creationId xmlns:p14="http://schemas.microsoft.com/office/powerpoint/2010/main" val="3019701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Modeling method</a:t>
            </a:r>
          </a:p>
        </p:txBody>
      </p:sp>
      <p:pic>
        <p:nvPicPr>
          <p:cNvPr id="4" name="Content Placeholder 3"/>
          <p:cNvPicPr>
            <a:picLocks noGrp="1" noChangeAspect="1"/>
          </p:cNvPicPr>
          <p:nvPr>
            <p:ph idx="1"/>
          </p:nvPr>
        </p:nvPicPr>
        <p:blipFill>
          <a:blip r:embed="rId2"/>
          <a:stretch>
            <a:fillRect/>
          </a:stretch>
        </p:blipFill>
        <p:spPr>
          <a:xfrm>
            <a:off x="1141413" y="2097088"/>
            <a:ext cx="9223824" cy="3541712"/>
          </a:xfrm>
          <a:prstGeom prst="rect">
            <a:avLst/>
          </a:prstGeom>
        </p:spPr>
      </p:pic>
    </p:spTree>
    <p:extLst>
      <p:ext uri="{BB962C8B-B14F-4D97-AF65-F5344CB8AC3E}">
        <p14:creationId xmlns:p14="http://schemas.microsoft.com/office/powerpoint/2010/main" val="300167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Modeling method</a:t>
            </a:r>
          </a:p>
        </p:txBody>
      </p:sp>
      <p:pic>
        <p:nvPicPr>
          <p:cNvPr id="6" name="Content Placeholder 5"/>
          <p:cNvPicPr>
            <a:picLocks noGrp="1" noChangeAspect="1"/>
          </p:cNvPicPr>
          <p:nvPr>
            <p:ph idx="1"/>
          </p:nvPr>
        </p:nvPicPr>
        <p:blipFill>
          <a:blip r:embed="rId2"/>
          <a:stretch>
            <a:fillRect/>
          </a:stretch>
        </p:blipFill>
        <p:spPr>
          <a:xfrm>
            <a:off x="1141413" y="2097088"/>
            <a:ext cx="9214354" cy="3541712"/>
          </a:xfrm>
          <a:prstGeom prst="rect">
            <a:avLst/>
          </a:prstGeom>
        </p:spPr>
      </p:pic>
    </p:spTree>
    <p:extLst>
      <p:ext uri="{BB962C8B-B14F-4D97-AF65-F5344CB8AC3E}">
        <p14:creationId xmlns:p14="http://schemas.microsoft.com/office/powerpoint/2010/main" val="3006147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3717</TotalTime>
  <Words>682</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Visual Bird Detection and Identification</vt:lpstr>
      <vt:lpstr>Content</vt:lpstr>
      <vt:lpstr>Introduction to the project</vt:lpstr>
      <vt:lpstr>Introduction to the project</vt:lpstr>
      <vt:lpstr>Background Modeling method</vt:lpstr>
      <vt:lpstr>Background Modeling method</vt:lpstr>
      <vt:lpstr>Background Modeling method</vt:lpstr>
      <vt:lpstr>Background Modeling method</vt:lpstr>
      <vt:lpstr>Background Modeling method</vt:lpstr>
      <vt:lpstr>Background Modeling method</vt:lpstr>
      <vt:lpstr>Background Modeling method</vt:lpstr>
      <vt:lpstr>SVM+HOG for object detection</vt:lpstr>
      <vt:lpstr>SVM+HOG for object detection</vt:lpstr>
      <vt:lpstr>SVM+HOG for object detection</vt:lpstr>
      <vt:lpstr>SVM+HOG for object detection</vt:lpstr>
      <vt:lpstr>SVM+HOG for object detection</vt:lpstr>
      <vt:lpstr>SVM+HOG for object detection</vt:lpstr>
      <vt:lpstr>SVM+HOG for object detection</vt:lpstr>
      <vt:lpstr>SVM+HOG for object detection</vt:lpstr>
      <vt:lpstr>SVM+HOG for object detection</vt:lpstr>
      <vt:lpstr>Future work(Convolutional Neural Networks)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Bird Detection and Identification</dc:title>
  <dc:creator>Chunde Huang</dc:creator>
  <cp:lastModifiedBy>Chunde Huang</cp:lastModifiedBy>
  <cp:revision>21</cp:revision>
  <dcterms:created xsi:type="dcterms:W3CDTF">2014-08-07T17:01:50Z</dcterms:created>
  <dcterms:modified xsi:type="dcterms:W3CDTF">2014-08-10T06:59:34Z</dcterms:modified>
</cp:coreProperties>
</file>