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7" r:id="rId4"/>
    <p:sldId id="277" r:id="rId5"/>
    <p:sldId id="258" r:id="rId6"/>
    <p:sldId id="259" r:id="rId7"/>
    <p:sldId id="260" r:id="rId8"/>
    <p:sldId id="261" r:id="rId9"/>
    <p:sldId id="278" r:id="rId10"/>
    <p:sldId id="262" r:id="rId11"/>
    <p:sldId id="279" r:id="rId12"/>
    <p:sldId id="282" r:id="rId13"/>
    <p:sldId id="283" r:id="rId14"/>
    <p:sldId id="280" r:id="rId15"/>
    <p:sldId id="264" r:id="rId16"/>
    <p:sldId id="265" r:id="rId17"/>
    <p:sldId id="267" r:id="rId18"/>
    <p:sldId id="266" r:id="rId19"/>
    <p:sldId id="268" r:id="rId20"/>
    <p:sldId id="269" r:id="rId21"/>
    <p:sldId id="271" r:id="rId22"/>
    <p:sldId id="270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4C15B7-143F-4EE7-EA77-EE520B5F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CCF8694-492A-0A0D-5406-FA1048AA6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646E32-3B53-AE54-3C9A-0F3162B01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859C5-A56A-1AC0-1E14-BA1A481F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56D189-BFEA-8DD9-EA82-F2B174049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081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D40CB-23FF-F183-384A-AD3B9ED2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18DC06-97F6-E8FD-762B-8BB7B7A5B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CAE676-263E-E4E0-77C3-CFBBDD557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8907F0-26D6-49BF-C8D0-236B52A3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5EDA-34F2-3C5B-C9F1-AC06838A4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88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A099AA-3E5F-D1F3-E4A6-6175C2919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FEF83D6-F247-B33B-3DDC-46BD3F3348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2B8926A-B74F-2F02-9BC0-2BEED2E07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16AF22-4CAE-C274-AFB1-7AD32F8A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D12D62-B036-BDA5-5FBF-545DFC48B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886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BB2302-BF08-CA08-E3A2-9A9BC7D77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BDD067-3DDB-7B79-121C-9A725D5F9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A201EA-3F06-2C7D-3B06-D989D6578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04FCA5-0E03-483D-CF93-D5751C9D4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7E47CF-F4DB-066E-510E-A1EBA5414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0676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27B364-FEF3-299E-8198-4C4B7E9CA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F96329D-D896-77DA-4A25-0C30AE3CB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C996B4-A480-510D-5B54-0F775B1E0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8A4363-5983-D7D9-9422-4871B775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C136F8-7496-F4E2-434D-30E4A006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659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CC2294-02AB-C418-54FB-4E217887F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C70413-B32D-44C2-5812-503BA87FA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D06EA6-7E76-6D09-BAF0-7BB4C9BBF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619DE5-3A42-9DE4-732B-95FFC466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B16F0F-65DE-8F18-5FE0-AA5F8D22C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99F3E5-AB74-E18F-8233-70B3C733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26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EB08B6-CF78-AD56-C945-9BA50DD97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D7C61-594B-A579-6EA3-457EA03A6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10FF1DD-CC5C-EAB1-3649-4BCC67C6C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9DF9DD-0229-7ED9-3B97-8886FCCBC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EE28AC4-EC04-3A05-94C8-3A0964B030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1E54D5C-DF8B-095F-F88D-70B8B0CE8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3A030D8-10A3-D43C-6012-26A23F652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D7C6C4-FC14-DF88-34B7-FC34840F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0177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796FAB-558C-9DAF-9612-E4C3DEA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202D23-37A4-A403-43C1-2A410E957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6E5B23C-080F-1A92-F998-31F8D632B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1C36F60-2E4D-F411-C6A5-F75AA6F96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2086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0E5B7AE-CAA0-ECE3-9950-56EEEC16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2882CD3-4F11-B95B-54E5-431031A55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935271-8FDE-4EA5-B1C0-F17815509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46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ED8A3-1413-A5E0-02DD-4E5C08DF7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F3F2B7-D942-5BCE-5D16-B2E98AE4D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605FFE-76C5-6293-A8A6-BF0B30074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C9D5C3-B91E-F5D3-80D9-A5D3337E7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62D8AC-E626-875D-EA05-78C508200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36B9B6E-C4FD-B0A9-5079-7A4450D35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828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B1E230-CB85-3BE6-3A22-6FE6F2793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4B288C-29DD-9972-D227-C593C6FDE0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6E3A23-FD25-8BF7-5C66-B2D514DF1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9ADA34-D3C7-DB88-599B-C2753BAAF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D327757-6467-EF6F-E711-21A7A2FC8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F35616-DE2F-6000-5CBE-1AFD21CCF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632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828B78-A2CB-9DB5-2692-F26E3C85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CC5610-722B-4FD2-2021-66AD26E94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C9492-CD5F-0683-E8DC-28B52F932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636492-9D2D-483F-A33E-27C259108D18}" type="datetimeFigureOut">
              <a:rPr lang="ru-RU" smtClean="0"/>
              <a:t>24.09.2025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CE443A-A975-C9FE-042A-BCCCF6B9D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81B86D-DB08-7F34-19A6-9C105B73E0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C04396-3E58-4975-8EA7-67F9FD63E8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61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40BB71-7019-1533-5381-6E8271F96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Математика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07F29FF-ADAF-5922-C344-268FE2C0C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43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50C9D0D-4CC8-1211-C692-2B51EEA5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38" b="2"/>
          <a:stretch>
            <a:fillRect/>
          </a:stretch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239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C2FBAC89-4667-A15E-D566-3151D3ADD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62806"/>
            <a:ext cx="3886200" cy="9810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04C21D5-A33F-FF9A-839C-69B959E78D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50" y="2890837"/>
            <a:ext cx="4552950" cy="10763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5D7C7E7-97A3-9767-7935-DC05EBD071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90787"/>
            <a:ext cx="3324225" cy="40005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A4A308-79D6-7D19-21CA-F33F749606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75" y="4562475"/>
            <a:ext cx="4057650" cy="104775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8BD7DC4-4983-8AAD-4B1F-7FD0B011F3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3175" y="1353343"/>
            <a:ext cx="5000625" cy="220980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6F7D4DA-2A08-8750-5BF8-9585CA4D69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5675" y="453231"/>
            <a:ext cx="3409950" cy="81915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2C2F869F-B519-D542-9F72-BCF0D26E3A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1325" y="3967162"/>
            <a:ext cx="39814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776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6C955E-C79B-017C-37A0-857324AFA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08697A4B-93C5-AFBC-0928-53B394448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48D0AA47-5FC0-2BBE-68DA-E62444ABDE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FBBF89-164D-BEBF-99BA-0C6B051F7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Объект 4" descr="Изображение выглядит как текст, Шрифт, снимок экрана, докумен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EEAEE9B-B5D3-A4D7-63D0-F19A272AB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807" y="918266"/>
            <a:ext cx="8229599" cy="449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03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Формула вычислительные">
            <a:extLst>
              <a:ext uri="{FF2B5EF4-FFF2-40B4-BE49-F238E27FC236}">
                <a16:creationId xmlns:a16="http://schemas.microsoft.com/office/drawing/2014/main" id="{B214F6A2-8594-0A00-EAC9-01FD592431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03" b="13466"/>
          <a:stretch>
            <a:fillRect/>
          </a:stretch>
        </p:blipFill>
        <p:spPr>
          <a:xfrm>
            <a:off x="20" y="-7619"/>
            <a:ext cx="12191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063219" y="-1252908"/>
            <a:ext cx="4065561" cy="12192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464116" y="322049"/>
            <a:ext cx="3067943" cy="2408606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0392" y="4172881"/>
            <a:ext cx="7154743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B54644-2B97-4973-7C78-42F4A8C4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029" y="1936866"/>
            <a:ext cx="4849044" cy="28392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dirty="0" err="1">
                <a:solidFill>
                  <a:srgbClr val="FFFFFF"/>
                </a:solidFill>
              </a:rPr>
              <a:t>Линейные</a:t>
            </a:r>
            <a:r>
              <a:rPr lang="en-US" sz="3600" dirty="0">
                <a:solidFill>
                  <a:srgbClr val="FFFFFF"/>
                </a:solidFill>
              </a:rPr>
              <a:t> </a:t>
            </a:r>
            <a:r>
              <a:rPr lang="en-US" sz="3600" dirty="0" err="1">
                <a:solidFill>
                  <a:srgbClr val="FFFFFF"/>
                </a:solidFill>
              </a:rPr>
              <a:t>уравнения</a:t>
            </a:r>
            <a:r>
              <a:rPr lang="en-US" sz="3600" dirty="0">
                <a:solidFill>
                  <a:srgbClr val="FFFFFF"/>
                </a:solidFill>
              </a:rPr>
              <a:t> и </a:t>
            </a:r>
            <a:r>
              <a:rPr lang="en-US" sz="3600" dirty="0" err="1">
                <a:solidFill>
                  <a:srgbClr val="FFFFFF"/>
                </a:solidFill>
              </a:rPr>
              <a:t>неравенства</a:t>
            </a:r>
            <a:endParaRPr lang="en-US" sz="3600" dirty="0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06736" y="-7619"/>
            <a:ext cx="995654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3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4260B7-E570-14B3-8108-D41CB8D1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2549" y="238603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400" dirty="0"/>
              <a:t>Определение </a:t>
            </a:r>
            <a:r>
              <a:rPr lang="ru-RU" sz="2400" b="1" dirty="0"/>
              <a:t>линейного уравнения </a:t>
            </a:r>
            <a:r>
              <a:rPr lang="ru-RU" sz="2400" dirty="0"/>
              <a:t>вида </a:t>
            </a:r>
            <a:r>
              <a:rPr lang="ru-RU" sz="2400" dirty="0" err="1"/>
              <a:t>ax+b</a:t>
            </a:r>
            <a:r>
              <a:rPr lang="ru-RU" sz="2400" dirty="0"/>
              <a:t>=0.</a:t>
            </a:r>
          </a:p>
          <a:p>
            <a:pPr marL="0" indent="0">
              <a:buNone/>
            </a:pPr>
            <a:r>
              <a:rPr lang="ru-RU" sz="2400" dirty="0"/>
              <a:t>Определение </a:t>
            </a:r>
            <a:r>
              <a:rPr lang="ru-RU" sz="2400" b="1" dirty="0"/>
              <a:t>линейного неравенства</a:t>
            </a:r>
            <a:r>
              <a:rPr lang="ru-RU" sz="2400" dirty="0"/>
              <a:t> вида </a:t>
            </a:r>
            <a:r>
              <a:rPr lang="ru-RU" sz="2400" dirty="0" err="1"/>
              <a:t>ax+b</a:t>
            </a:r>
            <a:r>
              <a:rPr lang="ru-RU" sz="2400" dirty="0"/>
              <a:t>&gt;0, </a:t>
            </a:r>
            <a:r>
              <a:rPr lang="ru-RU" sz="2400" dirty="0" err="1"/>
              <a:t>ax+b</a:t>
            </a:r>
            <a:r>
              <a:rPr lang="ru-RU" sz="2400" dirty="0"/>
              <a:t>&lt;0, ax+b≥0, ax+b≤0.</a:t>
            </a:r>
          </a:p>
          <a:p>
            <a:pPr marL="0" indent="0">
              <a:buNone/>
            </a:pPr>
            <a:r>
              <a:rPr lang="ru-RU" sz="2400" b="1" dirty="0"/>
              <a:t>Основные правила решения:</a:t>
            </a:r>
            <a:endParaRPr lang="ru-RU" sz="2400" dirty="0"/>
          </a:p>
          <a:p>
            <a:r>
              <a:rPr lang="ru-RU" sz="2400" dirty="0"/>
              <a:t>Перенос слагаемых с изменением знака.</a:t>
            </a:r>
          </a:p>
          <a:p>
            <a:r>
              <a:rPr lang="ru-RU" sz="2400" dirty="0"/>
              <a:t>Деление обеих частей на число.</a:t>
            </a:r>
          </a:p>
          <a:p>
            <a:r>
              <a:rPr lang="ru-RU" sz="2400" dirty="0"/>
              <a:t>Важное правило для неравенств: при делении на отрицательное число </a:t>
            </a:r>
            <a:r>
              <a:rPr lang="ru-RU" sz="2400" b="1" dirty="0"/>
              <a:t>знак неравенства меняется на противоположный</a:t>
            </a:r>
            <a:r>
              <a:rPr lang="ru-RU" sz="2400" dirty="0"/>
              <a:t>.</a:t>
            </a:r>
          </a:p>
          <a:p>
            <a:pPr marL="0" indent="0">
              <a:buNone/>
            </a:pPr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B0386F-0972-38BB-2788-1B70EBC1B708}"/>
              </a:ext>
            </a:extLst>
          </p:cNvPr>
          <p:cNvSpPr txBox="1"/>
          <p:nvPr/>
        </p:nvSpPr>
        <p:spPr>
          <a:xfrm>
            <a:off x="2076450" y="564057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Линейные уравнения и неравенства</a:t>
            </a:r>
          </a:p>
        </p:txBody>
      </p:sp>
    </p:spTree>
    <p:extLst>
      <p:ext uri="{BB962C8B-B14F-4D97-AF65-F5344CB8AC3E}">
        <p14:creationId xmlns:p14="http://schemas.microsoft.com/office/powerpoint/2010/main" val="175276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85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9030" cy="1576446"/>
            <a:chOff x="0" y="0"/>
            <a:chExt cx="12192002" cy="157644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E2E526-8FCE-83AA-D101-8E382EEC9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8" y="319314"/>
            <a:ext cx="9477377" cy="1030515"/>
          </a:xfrm>
        </p:spPr>
        <p:txBody>
          <a:bodyPr anchor="ctr">
            <a:normAutofit/>
          </a:bodyPr>
          <a:lstStyle/>
          <a:p>
            <a:endParaRPr lang="ru-RU" sz="4000">
              <a:solidFill>
                <a:srgbClr val="FFFFFF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57277C2-C042-750B-CA53-4237B8B48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122" y="1964278"/>
            <a:ext cx="4006728" cy="261736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F6F6829-BC50-33C9-2472-3D8FCBD5D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671" y="2074130"/>
            <a:ext cx="3994208" cy="2617365"/>
          </a:xfrm>
          <a:prstGeom prst="rect">
            <a:avLst/>
          </a:prstGeom>
        </p:spPr>
      </p:pic>
      <p:sp>
        <p:nvSpPr>
          <p:cNvPr id="7" name="Объект 6">
            <a:extLst>
              <a:ext uri="{FF2B5EF4-FFF2-40B4-BE49-F238E27FC236}">
                <a16:creationId xmlns:a16="http://schemas.microsoft.com/office/drawing/2014/main" id="{18805BD3-0191-A905-E016-B4F2A36AD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5070346"/>
            <a:ext cx="9496427" cy="1385266"/>
          </a:xfrm>
        </p:spPr>
        <p:txBody>
          <a:bodyPr>
            <a:normAutofit/>
          </a:bodyPr>
          <a:lstStyle/>
          <a:p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375460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58CA41-F172-DE9B-7C46-781CC5EFB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Квадратные уравнения и неравенства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338392-7B6B-8491-4555-ACDD4445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23252"/>
            <a:ext cx="9724031" cy="13854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dirty="0"/>
              <a:t>Определение </a:t>
            </a:r>
            <a:r>
              <a:rPr lang="ru-RU" sz="2000" b="1" dirty="0"/>
              <a:t>квадратного уравнения</a:t>
            </a:r>
            <a:r>
              <a:rPr lang="ru-RU" sz="2000" dirty="0"/>
              <a:t> вида</a:t>
            </a:r>
          </a:p>
          <a:p>
            <a:pPr marL="0" indent="0">
              <a:buNone/>
            </a:pPr>
            <a:r>
              <a:rPr lang="ru-RU" sz="2000" dirty="0"/>
              <a:t>Методы решения: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A1FD207-68FD-A779-178F-71F1AD73F7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599" y="2938462"/>
            <a:ext cx="8058150" cy="98107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C9CC97C-4944-D659-43AC-72A8908C9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924" y="2136097"/>
            <a:ext cx="2952750" cy="3905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4715483-D0F4-BBE3-25AF-96B9AAA0C2CE}"/>
              </a:ext>
            </a:extLst>
          </p:cNvPr>
          <p:cNvSpPr txBox="1"/>
          <p:nvPr/>
        </p:nvSpPr>
        <p:spPr>
          <a:xfrm>
            <a:off x="1290415" y="4032405"/>
            <a:ext cx="87423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Метод параболы</a:t>
            </a:r>
            <a:r>
              <a:rPr lang="ru-RU" dirty="0"/>
              <a:t>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Найти корни квадратного уравнения ax2+bx+c=0.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Отметить их на числовой прямой.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направление ветвей параболы (вверх при a&gt;0, вниз при a&lt;0).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Определить знаки на полученных интервалах.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08382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C6FEF-2524-5B1A-87A1-B56974A3D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91F7CAA-DEBE-B1AB-C093-336289E309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217815"/>
            <a:ext cx="5131088" cy="3664261"/>
          </a:xfrm>
          <a:prstGeom prst="rect">
            <a:avLst/>
          </a:prstGeom>
        </p:spPr>
      </p:pic>
      <p:pic>
        <p:nvPicPr>
          <p:cNvPr id="7" name="Объект 6">
            <a:extLst>
              <a:ext uri="{FF2B5EF4-FFF2-40B4-BE49-F238E27FC236}">
                <a16:creationId xmlns:a16="http://schemas.microsoft.com/office/drawing/2014/main" id="{4DAAE2BD-87F7-DBDD-9810-448DE99CC3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17815"/>
            <a:ext cx="5126405" cy="3997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117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E1A302-B76F-4377-D115-0258360C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ru-RU" sz="4000" dirty="0">
                <a:solidFill>
                  <a:schemeClr val="bg1"/>
                </a:solidFill>
              </a:rPr>
              <a:t>Дробно-линейные уравнения и неравенства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595BBB-D845-DB33-8385-55F12663F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ru-RU" sz="2000" b="1" dirty="0"/>
              <a:t>Дробно-линейное уравнение</a:t>
            </a:r>
            <a:r>
              <a:rPr lang="ru-RU" sz="2000" dirty="0"/>
              <a:t> вида </a:t>
            </a:r>
          </a:p>
          <a:p>
            <a:pPr marL="0" indent="0">
              <a:buNone/>
            </a:pPr>
            <a:r>
              <a:rPr lang="ru-RU" sz="2000" b="1" dirty="0"/>
              <a:t>Дробно-линейное неравенство</a:t>
            </a:r>
            <a:r>
              <a:rPr lang="ru-RU" sz="2000" dirty="0"/>
              <a:t> вида</a:t>
            </a:r>
          </a:p>
          <a:p>
            <a:pPr marL="0" indent="0">
              <a:buNone/>
            </a:pPr>
            <a:r>
              <a:rPr lang="ru-RU" sz="2000" dirty="0"/>
              <a:t>Метод интервалов:</a:t>
            </a:r>
          </a:p>
          <a:p>
            <a:r>
              <a:rPr lang="ru-RU" sz="2000" dirty="0"/>
              <a:t>Найти нули числителя (P(x)=0) и нули знаменателя (Q(x)=0).</a:t>
            </a:r>
          </a:p>
          <a:p>
            <a:r>
              <a:rPr lang="ru-RU" sz="2000" dirty="0"/>
              <a:t>Отметить эти точки на числовой прямой. Нули знаменателя всегда выколотые (открытые) точки.</a:t>
            </a:r>
          </a:p>
          <a:p>
            <a:r>
              <a:rPr lang="ru-RU" sz="2000" dirty="0"/>
              <a:t>Разбить числовую прямую на интервалы.</a:t>
            </a:r>
          </a:p>
          <a:p>
            <a:r>
              <a:rPr lang="ru-RU" sz="2000" dirty="0"/>
              <a:t>Выбрать контрольную точку в каждом интервале и определить знак выражения.</a:t>
            </a:r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133442-C845-8E8A-B9E0-2F643958A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551" y="2318197"/>
            <a:ext cx="1000125" cy="4572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491257-0FE2-1693-2275-C3428CFB5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649" y="2776329"/>
            <a:ext cx="2152650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88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65A7B8-68A9-C1F7-CE9B-ED9080FEB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0CAEBE-F80D-87EF-EFBC-0703D0C9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346754"/>
            <a:ext cx="5131088" cy="3666981"/>
          </a:xfrm>
          <a:prstGeom prst="rect">
            <a:avLst/>
          </a:prstGeom>
        </p:spPr>
      </p:pic>
      <p:pic>
        <p:nvPicPr>
          <p:cNvPr id="5" name="Объект 4">
            <a:extLst>
              <a:ext uri="{FF2B5EF4-FFF2-40B4-BE49-F238E27FC236}">
                <a16:creationId xmlns:a16="http://schemas.microsoft.com/office/drawing/2014/main" id="{66007B62-7BBD-C074-A797-179284175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345165" y="2296116"/>
            <a:ext cx="5131087" cy="3841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4732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Объект 4" descr="Изображение выглядит как текст, Шрифт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A061B32-08F0-3966-D745-FD5FD7C54A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489" y="1286934"/>
            <a:ext cx="9385024" cy="410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21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D60D65E-0617-A21C-5875-53A37C7EDD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62"/>
          <a:stretch>
            <a:fillRect/>
          </a:stretch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340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CAEFE1-B666-F15F-671C-4D89E060F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769" y="0"/>
            <a:ext cx="10515600" cy="1013688"/>
          </a:xfrm>
        </p:spPr>
        <p:txBody>
          <a:bodyPr/>
          <a:lstStyle/>
          <a:p>
            <a:pPr algn="ctr"/>
            <a:r>
              <a:rPr lang="ru-RU" dirty="0"/>
              <a:t>Практика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93EFC24-B000-4A72-BD0E-F2915B2D6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54" y="816465"/>
            <a:ext cx="4440849" cy="3382482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F593EA-03C0-4FC0-AC98-A49C2356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778" y="3262659"/>
            <a:ext cx="4633362" cy="35055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16A433C-A2A3-4DFD-93F2-BF0F982BE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8234" y="816465"/>
            <a:ext cx="3901778" cy="39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400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AAEE-F1AF-4B5B-7086-A0035BE91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944123-FB12-C300-872B-9A319DFD3A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917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0F3DCD-3AD2-E2D7-64B3-DF4BEA65F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DD3BAD-EEA2-CC59-F819-63C110B33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6465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495205-157D-97FE-D9A9-BE7036FDA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1FACB2-0A0F-6C86-7D23-955E7D190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595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FF9280-E381-F60E-6D6F-DECB42C3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254DA3-BA9E-5DB8-05C0-F0378F9EC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3626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74EBFD-B2A1-4E98-D2EC-BFA55827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962CC-1BC8-94BD-452B-BD39FAA2E0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85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ECA298F1-75BD-CD52-0888-731D19CDA0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894" y="1704976"/>
            <a:ext cx="10308312" cy="2686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59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9DB9E7E-0918-FF3D-4869-FAED2CF52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42" y="1834886"/>
            <a:ext cx="5291666" cy="3188228"/>
          </a:xfrm>
          <a:prstGeom prst="rect">
            <a:avLst/>
          </a:prstGeom>
        </p:spPr>
      </p:pic>
      <p:pic>
        <p:nvPicPr>
          <p:cNvPr id="5" name="Объект 4" descr="Изображение выглядит как текст, диаграмма, линия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3676F62-08EC-1788-CD81-BFCD0A570E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325" y="1419224"/>
            <a:ext cx="6477000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34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17AC887-D74D-0EE8-68B0-3189D4989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3814" y="1450249"/>
            <a:ext cx="10933503" cy="2807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641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1E713DD-0381-BB7C-F0C3-43B752BAD7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343" y="643466"/>
            <a:ext cx="8637313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825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1B4E0E-AADE-FD92-5765-F7854FF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Шрифт, снимок экран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518F99C-CE8D-4799-5AA7-E6A4CABA4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932" y="1057275"/>
            <a:ext cx="4814887" cy="4871949"/>
          </a:xfr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C9A3815-2750-EC89-60CB-A9FA522A8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0551" y="1066800"/>
            <a:ext cx="4814887" cy="38481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D56871F-7941-9479-4CCD-A45D26FE19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941094"/>
            <a:ext cx="3905608" cy="8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4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69D184B2-2226-4E31-BCCB-444330767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8533" y="918266"/>
            <a:ext cx="706127" cy="5863534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1AC4D4E3-486A-464A-8EC8-D44881097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117879" y="643467"/>
            <a:ext cx="420307" cy="5668919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64DE13E-58EB-4475-B79C-0D4FC6512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8387" y="643467"/>
            <a:ext cx="10933503" cy="5391944"/>
          </a:xfrm>
          <a:prstGeom prst="rect">
            <a:avLst/>
          </a:prstGeom>
          <a:solidFill>
            <a:srgbClr val="FFFFFF"/>
          </a:solidFill>
          <a:ln w="12700">
            <a:solidFill>
              <a:schemeClr val="accent1"/>
            </a:solidFill>
            <a:miter lim="800000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60204A-F5CD-D11A-53A8-4B363F209E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578" y="1467345"/>
            <a:ext cx="9664846" cy="374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130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текст, снимок экрана, Шрифт, линия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74532B4-DD33-6FBD-C44F-8250DD303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" y="1329531"/>
            <a:ext cx="3990975" cy="189547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D354466-C2D5-EC8A-4B8D-6D2FCF34D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9" y="4060410"/>
            <a:ext cx="3695700" cy="6096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C16A905-C280-39AB-1D8A-7FF769B059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118" y="1162050"/>
            <a:ext cx="4914900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884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201</Words>
  <Application>Microsoft Office PowerPoint</Application>
  <PresentationFormat>Широкоэкранный</PresentationFormat>
  <Paragraphs>27</Paragraphs>
  <Slides>26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Calibri</vt:lpstr>
      <vt:lpstr>Тема Office</vt:lpstr>
      <vt:lpstr>Математика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Линейные уравнения и неравенства</vt:lpstr>
      <vt:lpstr>Презентация PowerPoint</vt:lpstr>
      <vt:lpstr>Презентация PowerPoint</vt:lpstr>
      <vt:lpstr>Квадратные уравнения и неравенства</vt:lpstr>
      <vt:lpstr>Презентация PowerPoint</vt:lpstr>
      <vt:lpstr>Дробно-линейные уравнения и неравенства</vt:lpstr>
      <vt:lpstr>Презентация PowerPoint</vt:lpstr>
      <vt:lpstr>Презентация PowerPoint</vt:lpstr>
      <vt:lpstr>Практика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Математика </dc:title>
  <dc:creator>Yulia Lobodanova</dc:creator>
  <cp:lastModifiedBy>Vladislav Novitskiy</cp:lastModifiedBy>
  <cp:revision>5</cp:revision>
  <dcterms:created xsi:type="dcterms:W3CDTF">2025-09-03T20:26:51Z</dcterms:created>
  <dcterms:modified xsi:type="dcterms:W3CDTF">2025-09-24T20:53:21Z</dcterms:modified>
</cp:coreProperties>
</file>