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65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E2FF3F-78FF-4622-BB22-002794377E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05C9A4-EFF6-48A8-A65E-1010C5226BB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SQL" TargetMode="External"/><Relationship Id="rId3" Type="http://schemas.openxmlformats.org/officeDocument/2006/relationships/hyperlink" Target="https://ru.wikipedia.org/wiki/Microsoft" TargetMode="External"/><Relationship Id="rId7" Type="http://schemas.openxmlformats.org/officeDocument/2006/relationships/hyperlink" Target="https://ru.wikipedia.org/wiki/%D0%9C%D0%B5%D0%B6%D0%B4%D1%83%D0%BD%D0%B0%D1%80%D0%BE%D0%B4%D0%BD%D0%B0%D1%8F_%D0%BE%D1%80%D0%B3%D0%B0%D0%BD%D0%B8%D0%B7%D0%B0%D1%86%D0%B8%D1%8F_%D0%BF%D0%BE_%D1%81%D1%82%D0%B0%D0%BD%D0%B4%D0%B0%D1%80%D1%82%D0%B8%D0%B7%D0%B0%D1%86%D0%B8%D0%B8" TargetMode="External"/><Relationship Id="rId2" Type="http://schemas.openxmlformats.org/officeDocument/2006/relationships/hyperlink" Target="https://ru.wikipedia.org/wiki/%D0%A0%D0%B5%D0%BB%D1%8F%D1%86%D0%B8%D0%BE%D0%BD%D0%BD%D0%B0%D1%8F_%D0%A1%D0%A3%D0%91%D0%94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ru.wikipedia.org/wiki/%D0%90%D0%BC%D0%B5%D1%80%D0%B8%D0%BA%D0%B0%D0%BD%D1%81%D0%BA%D0%B8%D0%B9_%D0%BD%D0%B0%D1%86%D0%B8%D0%BE%D0%BD%D0%B0%D0%BB%D1%8C%D0%BD%D1%8B%D0%B9_%D0%B8%D0%BD%D1%81%D1%82%D0%B8%D1%82%D1%83%D1%82_%D1%81%D1%82%D0%B0%D0%BD%D0%B4%D0%B0%D1%80%D1%82%D0%BE%D0%B2" TargetMode="External"/><Relationship Id="rId5" Type="http://schemas.openxmlformats.org/officeDocument/2006/relationships/hyperlink" Target="https://ru.wikipedia.org/wiki/Sybase" TargetMode="External"/><Relationship Id="rId4" Type="http://schemas.openxmlformats.org/officeDocument/2006/relationships/hyperlink" Target="https://ru.wikipedia.org/wiki/Transact-SQL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Презентация на тему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базы данных. Журнал учета клиентов и их заказов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149080"/>
            <a:ext cx="6400800" cy="1752600"/>
          </a:xfrm>
        </p:spPr>
        <p:txBody>
          <a:bodyPr/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 студент 313 группы</a:t>
            </a:r>
            <a:r>
              <a:rPr lang="en-US" dirty="0" smtClean="0"/>
              <a:t>: </a:t>
            </a:r>
            <a:r>
              <a:rPr lang="ru-RU" dirty="0" smtClean="0"/>
              <a:t>Султанов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01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MSSQL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r>
              <a:rPr lang="ru-RU" sz="1600" b="1" dirty="0" err="1"/>
              <a:t>Microsoft</a:t>
            </a:r>
            <a:r>
              <a:rPr lang="ru-RU" sz="1600" b="1" dirty="0"/>
              <a:t> SQL </a:t>
            </a:r>
            <a:r>
              <a:rPr lang="ru-RU" sz="1600" b="1" dirty="0" err="1"/>
              <a:t>Server</a:t>
            </a:r>
            <a:r>
              <a:rPr lang="ru-RU" sz="1600" dirty="0"/>
              <a:t> — </a:t>
            </a:r>
            <a:r>
              <a:rPr lang="ru-RU" sz="1600" dirty="0">
                <a:hlinkClick r:id="rId2" tooltip="Реляционная СУБД"/>
              </a:rPr>
              <a:t>система управления реляционными базами данных (РСУБД)</a:t>
            </a:r>
            <a:r>
              <a:rPr lang="ru-RU" sz="1600" dirty="0"/>
              <a:t>, разработанная корпорацией </a:t>
            </a:r>
            <a:r>
              <a:rPr lang="ru-RU" sz="1600" dirty="0" err="1">
                <a:hlinkClick r:id="rId3" tooltip="Microsoft"/>
              </a:rPr>
              <a:t>Microsoft</a:t>
            </a:r>
            <a:r>
              <a:rPr lang="ru-RU" sz="1600" dirty="0"/>
              <a:t>. Основной используемый язык запросов — </a:t>
            </a:r>
            <a:r>
              <a:rPr lang="ru-RU" sz="1600" dirty="0" err="1">
                <a:hlinkClick r:id="rId4" tooltip="Transact-SQL"/>
              </a:rPr>
              <a:t>Transact</a:t>
            </a:r>
            <a:r>
              <a:rPr lang="ru-RU" sz="1600" dirty="0">
                <a:hlinkClick r:id="rId4" tooltip="Transact-SQL"/>
              </a:rPr>
              <a:t>-SQL</a:t>
            </a:r>
            <a:r>
              <a:rPr lang="ru-RU" sz="1600" dirty="0"/>
              <a:t>, создан совместно </a:t>
            </a:r>
            <a:r>
              <a:rPr lang="ru-RU" sz="1600" dirty="0" err="1"/>
              <a:t>Microsoft</a:t>
            </a:r>
            <a:r>
              <a:rPr lang="ru-RU" sz="1600" dirty="0"/>
              <a:t> и </a:t>
            </a:r>
            <a:r>
              <a:rPr lang="ru-RU" sz="1600" dirty="0" err="1">
                <a:hlinkClick r:id="rId5" tooltip="Sybase"/>
              </a:rPr>
              <a:t>Sybase</a:t>
            </a:r>
            <a:r>
              <a:rPr lang="ru-RU" sz="1600" dirty="0"/>
              <a:t>. </a:t>
            </a:r>
            <a:r>
              <a:rPr lang="ru-RU" sz="1600" dirty="0" err="1"/>
              <a:t>Transact</a:t>
            </a:r>
            <a:r>
              <a:rPr lang="ru-RU" sz="1600" dirty="0"/>
              <a:t>-SQL является реализацией стандарта </a:t>
            </a:r>
            <a:r>
              <a:rPr lang="ru-RU" sz="1600" dirty="0">
                <a:hlinkClick r:id="rId6" tooltip="Американский национальный институт стандартов"/>
              </a:rPr>
              <a:t>ANSI</a:t>
            </a:r>
            <a:r>
              <a:rPr lang="ru-RU" sz="1600" dirty="0"/>
              <a:t>/</a:t>
            </a:r>
            <a:r>
              <a:rPr lang="ru-RU" sz="1600" dirty="0">
                <a:hlinkClick r:id="rId7" tooltip="Международная организация по стандартизации"/>
              </a:rPr>
              <a:t>ISO</a:t>
            </a:r>
            <a:r>
              <a:rPr lang="ru-RU" sz="1600" dirty="0"/>
              <a:t> по структурированному языку запросов (</a:t>
            </a:r>
            <a:r>
              <a:rPr lang="ru-RU" sz="1600" dirty="0">
                <a:hlinkClick r:id="rId8" tooltip="SQL"/>
              </a:rPr>
              <a:t>SQL</a:t>
            </a:r>
            <a:r>
              <a:rPr lang="ru-RU" sz="1600" dirty="0"/>
              <a:t>) с расширениями. Используется для работы с базами данных размером от персональных до крупных баз данных масштаба предприятия; конкурирует с другими СУБД в этом сегменте рынка.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84784"/>
            <a:ext cx="4823718" cy="41044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54186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229600" cy="1828800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Создание таблиц в </a:t>
            </a:r>
            <a:r>
              <a:rPr lang="en-US" dirty="0" err="1" smtClean="0">
                <a:latin typeface="+mn-lt"/>
              </a:rPr>
              <a:t>MSql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3096344"/>
          </a:xfrm>
        </p:spPr>
        <p:txBody>
          <a:bodyPr/>
          <a:lstStyle/>
          <a:p>
            <a:pPr algn="just"/>
            <a:r>
              <a:rPr lang="ru-RU" dirty="0" smtClean="0"/>
              <a:t>Для создания таблиц используется</a:t>
            </a:r>
          </a:p>
          <a:p>
            <a:pPr algn="just"/>
            <a:r>
              <a:rPr lang="ru-RU" dirty="0" smtClean="0"/>
              <a:t>конструкция </a:t>
            </a:r>
            <a:r>
              <a:rPr lang="en-US" dirty="0" smtClean="0"/>
              <a:t>CREATE TABLE </a:t>
            </a:r>
            <a:r>
              <a:rPr lang="ru-RU" dirty="0" smtClean="0"/>
              <a:t>ИМЯ ТАБЛИЦЫ</a:t>
            </a:r>
          </a:p>
          <a:p>
            <a:pPr algn="r"/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74" y="4725144"/>
            <a:ext cx="6279278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7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Вставка данных в таблицу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95536" y="1340768"/>
            <a:ext cx="3168352" cy="5328592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Для вставки данных в таблицу используется конструкция </a:t>
            </a:r>
            <a:r>
              <a:rPr lang="en-US" sz="2000" dirty="0" smtClean="0"/>
              <a:t>INSERT INTO </a:t>
            </a:r>
            <a:r>
              <a:rPr lang="ru-RU" sz="2000" dirty="0" smtClean="0"/>
              <a:t>имя таблицы(поля таблицы)</a:t>
            </a:r>
          </a:p>
          <a:p>
            <a:r>
              <a:rPr lang="ru-RU" sz="2000" dirty="0" smtClean="0"/>
              <a:t>В нашем случае это таблица </a:t>
            </a:r>
            <a:r>
              <a:rPr lang="en-US" sz="2000" dirty="0" smtClean="0"/>
              <a:t>Client</a:t>
            </a:r>
            <a:r>
              <a:rPr lang="ru-RU" sz="2000" dirty="0" smtClean="0"/>
              <a:t> с полями(</a:t>
            </a:r>
            <a:r>
              <a:rPr lang="en-US" sz="2000" dirty="0" err="1" smtClean="0"/>
              <a:t>name_client,age_client,id_zakaza</a:t>
            </a:r>
            <a:r>
              <a:rPr lang="en-US" sz="2000" dirty="0" smtClean="0"/>
              <a:t>).</a:t>
            </a:r>
            <a:r>
              <a:rPr lang="ru-RU" sz="2000" dirty="0" smtClean="0"/>
              <a:t> Стоит обратить внимание что самое первое поле как всегда это </a:t>
            </a:r>
            <a:r>
              <a:rPr lang="en-US" sz="2000" dirty="0" smtClean="0"/>
              <a:t>id </a:t>
            </a:r>
            <a:r>
              <a:rPr lang="ru-RU" sz="2000" dirty="0" smtClean="0"/>
              <a:t>и оно не вставляется т к система его </a:t>
            </a:r>
            <a:r>
              <a:rPr lang="ru-RU" sz="2000" dirty="0" err="1" smtClean="0"/>
              <a:t>автоинкриментирует</a:t>
            </a:r>
            <a:r>
              <a:rPr lang="ru-RU" sz="2000" dirty="0" smtClean="0"/>
              <a:t> то есть увеличивает на единицу.</a:t>
            </a:r>
          </a:p>
          <a:p>
            <a:endParaRPr lang="en-US" sz="2000" dirty="0" smtClean="0"/>
          </a:p>
          <a:p>
            <a:r>
              <a:rPr lang="ru-RU" sz="2000" dirty="0" smtClean="0"/>
              <a:t> 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764704"/>
            <a:ext cx="5111750" cy="5688632"/>
          </a:xfrm>
        </p:spPr>
      </p:pic>
    </p:spTree>
    <p:extLst>
      <p:ext uri="{BB962C8B-B14F-4D97-AF65-F5344CB8AC3E}">
        <p14:creationId xmlns:p14="http://schemas.microsoft.com/office/powerpoint/2010/main" val="11174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+mn-lt"/>
              </a:rPr>
              <a:t>Изменение таблиц</a:t>
            </a:r>
            <a:br>
              <a:rPr lang="ru-RU" sz="2800" dirty="0" smtClean="0">
                <a:latin typeface="+mn-lt"/>
              </a:rPr>
            </a:br>
            <a:endParaRPr lang="ru-RU" sz="2800" dirty="0">
              <a:latin typeface="+mn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Для изменения каких либо данных используется команда </a:t>
            </a:r>
            <a:r>
              <a:rPr lang="en-US" sz="1800" b="1" dirty="0" smtClean="0">
                <a:solidFill>
                  <a:srgbClr val="FF0000"/>
                </a:solidFill>
              </a:rPr>
              <a:t>UPDATE</a:t>
            </a:r>
            <a:r>
              <a:rPr lang="ru-RU" sz="1800" dirty="0" smtClean="0"/>
              <a:t>. </a:t>
            </a:r>
          </a:p>
          <a:p>
            <a:r>
              <a:rPr lang="ru-RU" sz="1800" dirty="0" smtClean="0"/>
              <a:t>Ее синтаксис следующий</a:t>
            </a:r>
            <a:r>
              <a:rPr lang="en-US" sz="1800" dirty="0" smtClean="0"/>
              <a:t>: UPDATE </a:t>
            </a:r>
            <a:r>
              <a:rPr lang="ru-RU" sz="1800" dirty="0" smtClean="0"/>
              <a:t>название таблицы </a:t>
            </a:r>
            <a:r>
              <a:rPr lang="en-US" sz="1800" dirty="0" smtClean="0"/>
              <a:t>SET </a:t>
            </a:r>
            <a:r>
              <a:rPr lang="ru-RU" sz="1800" dirty="0" smtClean="0"/>
              <a:t>поле для изменение и его значение </a:t>
            </a:r>
            <a:r>
              <a:rPr lang="en-US" sz="1800" dirty="0" smtClean="0"/>
              <a:t>WHERE </a:t>
            </a:r>
            <a:r>
              <a:rPr lang="ru-RU" sz="1800" dirty="0" smtClean="0"/>
              <a:t>это же поле. Например</a:t>
            </a:r>
            <a:r>
              <a:rPr lang="en-US" sz="1800" dirty="0" smtClean="0"/>
              <a:t>: UPDATE Client SET </a:t>
            </a:r>
            <a:r>
              <a:rPr lang="en-US" sz="1800" dirty="0" err="1" smtClean="0"/>
              <a:t>name_client</a:t>
            </a:r>
            <a:r>
              <a:rPr lang="en-US" sz="1800" dirty="0" smtClean="0"/>
              <a:t> 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Репида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name_client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‘Bob’.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в таблице вместо имени Боба будет имя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Репида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smtClean="0"/>
              <a:t> </a:t>
            </a:r>
            <a:endParaRPr lang="ru-RU" sz="1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24000"/>
            <a:ext cx="5111750" cy="3273152"/>
          </a:xfrm>
        </p:spPr>
      </p:pic>
    </p:spTree>
    <p:extLst>
      <p:ext uri="{BB962C8B-B14F-4D97-AF65-F5344CB8AC3E}">
        <p14:creationId xmlns:p14="http://schemas.microsoft.com/office/powerpoint/2010/main" val="2627060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задание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03" y="1600200"/>
            <a:ext cx="6403593" cy="4781128"/>
          </a:xfrm>
        </p:spPr>
      </p:pic>
    </p:spTree>
    <p:extLst>
      <p:ext uri="{BB962C8B-B14F-4D97-AF65-F5344CB8AC3E}">
        <p14:creationId xmlns:p14="http://schemas.microsoft.com/office/powerpoint/2010/main" val="4204816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229600" cy="155334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Удаление данных из таблицы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701017"/>
            <a:ext cx="6400800" cy="3672408"/>
          </a:xfrm>
        </p:spPr>
        <p:txBody>
          <a:bodyPr/>
          <a:lstStyle/>
          <a:p>
            <a:pPr algn="just"/>
            <a:r>
              <a:rPr lang="ru-RU" dirty="0" smtClean="0"/>
              <a:t>Для удаления данных из таблицы применяется конструкция </a:t>
            </a:r>
            <a:r>
              <a:rPr lang="en-US" dirty="0" smtClean="0"/>
              <a:t>DELETE FROM </a:t>
            </a:r>
            <a:r>
              <a:rPr lang="ru-RU" dirty="0" smtClean="0"/>
              <a:t>имя таблицы и по какому полю удаляем. Например по ид </a:t>
            </a:r>
            <a:r>
              <a:rPr lang="en-US" dirty="0" smtClean="0"/>
              <a:t>DELETE FROM TABLE WHERE ID = 1</a:t>
            </a:r>
            <a:r>
              <a:rPr lang="ru-RU" dirty="0" smtClean="0"/>
              <a:t>. В нашем случае это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25" y="5462590"/>
            <a:ext cx="6110748" cy="77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9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 smtClean="0">
                <a:latin typeface="Times New Roman" pitchFamily="18" charset="0"/>
                <a:cs typeface="Times New Roman" pitchFamily="18" charset="0"/>
              </a:rPr>
              <a:t>Спасибо за просмотр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5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</TotalTime>
  <Words>194</Words>
  <Application>Microsoft Office PowerPoint</Application>
  <PresentationFormat>Экран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Презентация на тему:”Создание базы данных. Журнал учета клиентов и их заказов”</vt:lpstr>
      <vt:lpstr>О MSSQL </vt:lpstr>
      <vt:lpstr>Создание таблиц в MSql</vt:lpstr>
      <vt:lpstr>Вставка данных в таблицу  </vt:lpstr>
      <vt:lpstr>Изменение таблиц </vt:lpstr>
      <vt:lpstr>6 задание</vt:lpstr>
      <vt:lpstr>Удаление данных из таблицы</vt:lpstr>
      <vt:lpstr>Спасибо за просмотр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тему:”Создание базы данных. Журнал учета клиентов и их заказов”</dc:title>
  <dc:creator>Vladik</dc:creator>
  <cp:lastModifiedBy>Vladik</cp:lastModifiedBy>
  <cp:revision>11</cp:revision>
  <dcterms:created xsi:type="dcterms:W3CDTF">2023-06-23T08:31:12Z</dcterms:created>
  <dcterms:modified xsi:type="dcterms:W3CDTF">2023-06-27T07:51:41Z</dcterms:modified>
</cp:coreProperties>
</file>