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783" r:id="rId1"/>
  </p:sldMasterIdLst>
  <p:notesMasterIdLst>
    <p:notesMasterId r:id="rId32"/>
  </p:notesMasterIdLst>
  <p:sldIdLst>
    <p:sldId id="365" r:id="rId2"/>
    <p:sldId id="336" r:id="rId3"/>
    <p:sldId id="363" r:id="rId4"/>
    <p:sldId id="364" r:id="rId5"/>
    <p:sldId id="342" r:id="rId6"/>
    <p:sldId id="343" r:id="rId7"/>
    <p:sldId id="344" r:id="rId8"/>
    <p:sldId id="345" r:id="rId9"/>
    <p:sldId id="353" r:id="rId10"/>
    <p:sldId id="354" r:id="rId11"/>
    <p:sldId id="355" r:id="rId12"/>
    <p:sldId id="368" r:id="rId13"/>
    <p:sldId id="369" r:id="rId14"/>
    <p:sldId id="370" r:id="rId15"/>
    <p:sldId id="372" r:id="rId16"/>
    <p:sldId id="371" r:id="rId17"/>
    <p:sldId id="346" r:id="rId18"/>
    <p:sldId id="347" r:id="rId19"/>
    <p:sldId id="348" r:id="rId20"/>
    <p:sldId id="349" r:id="rId21"/>
    <p:sldId id="357" r:id="rId22"/>
    <p:sldId id="350" r:id="rId23"/>
    <p:sldId id="358" r:id="rId24"/>
    <p:sldId id="373" r:id="rId25"/>
    <p:sldId id="352" r:id="rId26"/>
    <p:sldId id="359" r:id="rId27"/>
    <p:sldId id="361" r:id="rId28"/>
    <p:sldId id="362" r:id="rId29"/>
    <p:sldId id="360" r:id="rId30"/>
    <p:sldId id="367" r:id="rId3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Ассиметричные системы" id="{1C947096-5964-42D9-80EF-871897D0D84C}">
          <p14:sldIdLst>
            <p14:sldId id="365"/>
            <p14:sldId id="336"/>
            <p14:sldId id="363"/>
            <p14:sldId id="364"/>
            <p14:sldId id="342"/>
            <p14:sldId id="343"/>
            <p14:sldId id="344"/>
            <p14:sldId id="345"/>
            <p14:sldId id="353"/>
            <p14:sldId id="354"/>
            <p14:sldId id="355"/>
            <p14:sldId id="368"/>
            <p14:sldId id="369"/>
            <p14:sldId id="370"/>
            <p14:sldId id="372"/>
            <p14:sldId id="371"/>
            <p14:sldId id="346"/>
            <p14:sldId id="347"/>
            <p14:sldId id="348"/>
            <p14:sldId id="349"/>
            <p14:sldId id="357"/>
            <p14:sldId id="350"/>
            <p14:sldId id="358"/>
            <p14:sldId id="373"/>
            <p14:sldId id="352"/>
            <p14:sldId id="359"/>
            <p14:sldId id="361"/>
            <p14:sldId id="362"/>
            <p14:sldId id="360"/>
            <p14:sldId id="3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Светлый стиль 3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43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49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75BB9-5C37-4E9A-BCCE-3851C122B0D5}" type="datetimeFigureOut">
              <a:rPr lang="ru-RU" smtClean="0"/>
              <a:t>13.10.2023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396F1D-8D37-4C7E-B696-D607374AB5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3738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Ниже показана схема передачи информации лицом А лицу В. Они могут быть как физическими лицами, так и организациями и так далее. Но для более лёгкого восприятия принято участников передачи отождествлять с людьми, чаще всего именуемыми Алиса и Боб. Участника, который стремится перехватить и расшифровать сообщения Алисы и Боба, чаще всего называют Евой.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96F1D-8D37-4C7E-B696-D607374AB59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3606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96F1D-8D37-4C7E-B696-D607374AB59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0625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96F1D-8D37-4C7E-B696-D607374AB59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8952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96F1D-8D37-4C7E-B696-D607374AB59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6590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/>
              <a:t>(обычно с помощью алгоритмов криптосистем с открытым ключом распределяют ключи, малые по объёму, а саму передачу больших информационных потоков осуществляют с помощью других алгоритмов),</a:t>
            </a:r>
            <a:r>
              <a:rPr lang="en-US" sz="1200" dirty="0"/>
              <a:t> 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96F1D-8D37-4C7E-B696-D607374AB59E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7082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96F1D-8D37-4C7E-B696-D607374AB59E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1457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96F1D-8D37-4C7E-B696-D607374AB59E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347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96F1D-8D37-4C7E-B696-D607374AB59E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2845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96F1D-8D37-4C7E-B696-D607374AB59E}" type="slidenum">
              <a:rPr lang="ru-RU" smtClean="0"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1803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3B50A-AA56-40E7-97AE-B327A0E0E658}" type="datetime1">
              <a:rPr lang="ru-RU" smtClean="0"/>
              <a:t>13.10.2023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A6426DB-66A6-492E-A172-7D8A0019AE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9469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94365-0287-4D97-A551-6C82DC54D57D}" type="datetime1">
              <a:rPr lang="ru-RU" smtClean="0"/>
              <a:t>13.10.2023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A6426DB-66A6-492E-A172-7D8A0019AE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132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2E79D-F8D5-4869-9C12-F1C948CC7667}" type="datetime1">
              <a:rPr lang="ru-RU" smtClean="0"/>
              <a:t>13.10.2023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A6426DB-66A6-492E-A172-7D8A0019AE35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3214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1E175-43F4-4150-9F45-4D0107892779}" type="datetime1">
              <a:rPr lang="ru-RU" smtClean="0"/>
              <a:t>13.10.2023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A6426DB-66A6-492E-A172-7D8A0019AE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31944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31E6-AA8A-436C-A79E-922F24AAD029}" type="datetime1">
              <a:rPr lang="ru-RU" smtClean="0"/>
              <a:t>13.10.2023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A6426DB-66A6-492E-A172-7D8A0019AE35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78889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8169E-B833-4517-8853-02AF43F13CBD}" type="datetime1">
              <a:rPr lang="ru-RU" smtClean="0"/>
              <a:t>13.10.2023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A6426DB-66A6-492E-A172-7D8A0019AE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96142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05296-1963-43E6-AE43-FD69A3B7BFFF}" type="datetime1">
              <a:rPr lang="ru-RU" smtClean="0"/>
              <a:t>13.10.2023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6031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0E926-4AE2-4236-A210-9C60F3A729EB}" type="datetime1">
              <a:rPr lang="ru-RU" smtClean="0"/>
              <a:t>13.10.2023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1570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7B549-0A68-4AA1-81AB-4C22053EC6E3}" type="datetime1">
              <a:rPr lang="ru-RU" smtClean="0"/>
              <a:t>13.10.2023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174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516D-CA5E-4802-A1F4-BA7977F9A782}" type="datetime1">
              <a:rPr lang="ru-RU" smtClean="0"/>
              <a:t>13.10.2023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A6426DB-66A6-492E-A172-7D8A0019AE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9244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91AE9-DA20-4BC1-806E-C25BC9C4DB18}" type="datetime1">
              <a:rPr lang="ru-RU" smtClean="0"/>
              <a:t>13.10.2023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A6426DB-66A6-492E-A172-7D8A0019AE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924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AB97-A79E-4F4F-A937-5DE23F0C540E}" type="datetime1">
              <a:rPr lang="ru-RU" smtClean="0"/>
              <a:t>13.10.2023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A6426DB-66A6-492E-A172-7D8A0019AE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0240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FC512-2AEA-4DDD-93D0-F80A069589AF}" type="datetime1">
              <a:rPr lang="ru-RU" smtClean="0"/>
              <a:t>13.10.2023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3472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9FC5-B4A8-4DFB-8D75-AF29565DFE5E}" type="datetime1">
              <a:rPr lang="ru-RU" smtClean="0"/>
              <a:t>13.10.2023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243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DA798-7BD2-491F-8F6D-8D016F455E51}" type="datetime1">
              <a:rPr lang="ru-RU" smtClean="0"/>
              <a:t>13.10.2023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815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B658-E151-4985-86FD-BA788AE11C3A}" type="datetime1">
              <a:rPr lang="ru-RU" smtClean="0"/>
              <a:t>13.10.2023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A6426DB-66A6-492E-A172-7D8A0019AE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937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D79F8-D366-4EE1-9BFE-6E494A4DAC85}" type="datetime1">
              <a:rPr lang="ru-RU" smtClean="0"/>
              <a:t>13.10.2023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A6426DB-66A6-492E-A172-7D8A0019AE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8003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  <p:sldLayoutId id="2147483797" r:id="rId14"/>
    <p:sldLayoutId id="2147483798" r:id="rId15"/>
    <p:sldLayoutId id="214748379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nsultant.ru/document/cons_doc_LAW_112701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37657" y="2234152"/>
            <a:ext cx="8915399" cy="2262781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Основы </a:t>
            </a:r>
            <a:br>
              <a:rPr lang="ru-RU" b="1" dirty="0"/>
            </a:br>
            <a:r>
              <a:rPr lang="ru-RU" b="1" dirty="0" smtClean="0"/>
              <a:t>информационной </a:t>
            </a:r>
            <a:br>
              <a:rPr lang="ru-RU" b="1" dirty="0" smtClean="0"/>
            </a:br>
            <a:r>
              <a:rPr lang="ru-RU" b="1" dirty="0" smtClean="0"/>
              <a:t>безопасности</a:t>
            </a:r>
            <a:r>
              <a:rPr lang="ru-RU" b="1" dirty="0"/>
              <a:t/>
            </a:r>
            <a:br>
              <a:rPr lang="ru-RU" b="1" dirty="0"/>
            </a:b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800" dirty="0" err="1">
                <a:solidFill>
                  <a:schemeClr val="tx1"/>
                </a:solidFill>
              </a:rPr>
              <a:t>Ржеутская</a:t>
            </a:r>
            <a:r>
              <a:rPr lang="ru-RU" sz="2800" dirty="0">
                <a:solidFill>
                  <a:schemeClr val="tx1"/>
                </a:solidFill>
              </a:rPr>
              <a:t> Надежда </a:t>
            </a:r>
            <a:r>
              <a:rPr lang="ru-RU" sz="2800" dirty="0" err="1">
                <a:solidFill>
                  <a:schemeClr val="tx1"/>
                </a:solidFill>
              </a:rPr>
              <a:t>Викентьевна</a:t>
            </a:r>
            <a:endParaRPr lang="ru-RU" sz="2800" dirty="0">
              <a:solidFill>
                <a:schemeClr val="tx1"/>
              </a:solidFill>
            </a:endParaRPr>
          </a:p>
          <a:p>
            <a:r>
              <a:rPr lang="ru-RU" sz="2800" dirty="0" smtClean="0">
                <a:solidFill>
                  <a:schemeClr val="tx1"/>
                </a:solidFill>
              </a:rPr>
              <a:t>Ст. преподаватель кафедры </a:t>
            </a:r>
            <a:r>
              <a:rPr lang="ru-RU" sz="2800" dirty="0" err="1">
                <a:solidFill>
                  <a:schemeClr val="tx1"/>
                </a:solidFill>
              </a:rPr>
              <a:t>ИСиТ</a:t>
            </a:r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90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- </a:t>
            </a:r>
            <a:r>
              <a:rPr lang="ru-RU" dirty="0"/>
              <a:t>аббревиатура от фамилий </a:t>
            </a:r>
            <a:r>
              <a:rPr lang="ru-RU" dirty="0" err="1"/>
              <a:t>Rivest</a:t>
            </a:r>
            <a:r>
              <a:rPr lang="ru-RU" dirty="0"/>
              <a:t>, </a:t>
            </a:r>
            <a:r>
              <a:rPr lang="ru-RU" dirty="0" err="1"/>
              <a:t>Shamir</a:t>
            </a:r>
            <a:r>
              <a:rPr lang="ru-RU" dirty="0"/>
              <a:t> и </a:t>
            </a:r>
            <a:r>
              <a:rPr lang="ru-RU" dirty="0" err="1"/>
              <a:t>Adleman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ru-RU" dirty="0"/>
              <a:t>Шифрование: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10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9296768"/>
                  </p:ext>
                </p:extLst>
              </p:nvPr>
            </p:nvGraphicFramePr>
            <p:xfrm>
              <a:off x="1311579" y="2896194"/>
              <a:ext cx="9904296" cy="3015027"/>
            </p:xfrm>
            <a:graphic>
              <a:graphicData uri="http://schemas.openxmlformats.org/drawingml/2006/table">
                <a:tbl>
                  <a:tblPr firstCol="1" bandRow="1">
                    <a:tableStyleId>{5C22544A-7EE6-4342-B048-85BDC9FD1C3A}</a:tableStyleId>
                  </a:tblPr>
                  <a:tblGrid>
                    <a:gridCol w="495214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95214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809180">
                    <a:tc>
                      <a:txBody>
                        <a:bodyPr/>
                        <a:lstStyle/>
                        <a:p>
                          <a:r>
                            <a:rPr lang="ru-RU" sz="2200" b="1" i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Открытый ключ</a:t>
                          </a:r>
                          <a:endParaRPr lang="ru-RU" sz="2200" b="1" dirty="0"/>
                        </a:p>
                      </a:txBody>
                      <a:tcPr marL="111423" marR="111423" marT="55712" marB="55712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={3,9173503</m:t>
                                </m:r>
                                <m:r>
                                  <a:rPr lang="en-US" sz="2200" b="0" i="0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ru-RU" sz="2200" dirty="0"/>
                        </a:p>
                      </a:txBody>
                      <a:tcPr marL="111423" marR="111423" marT="55712" marB="55712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09180">
                    <a:tc>
                      <a:txBody>
                        <a:bodyPr/>
                        <a:lstStyle/>
                        <a:p>
                          <a:r>
                            <a:rPr lang="ru-RU" sz="2200" b="0" i="0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Выбрать текст для зашифровки</a:t>
                          </a:r>
                          <a:endParaRPr lang="ru-RU" sz="2200" b="1" dirty="0"/>
                        </a:p>
                      </a:txBody>
                      <a:tcPr marL="111423" marR="111423" marT="55712" marB="55712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=111111</m:t>
                                </m:r>
                              </m:oMath>
                            </m:oMathPara>
                          </a14:m>
                          <a:endParaRPr lang="ru-RU" sz="2200" dirty="0"/>
                        </a:p>
                      </a:txBody>
                      <a:tcPr marL="111423" marR="111423" marT="55712" marB="55712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396667">
                    <a:tc>
                      <a:txBody>
                        <a:bodyPr/>
                        <a:lstStyle/>
                        <a:p>
                          <a:r>
                            <a:rPr lang="ru-RU" sz="2200" b="0" i="0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Вычислить </a:t>
                          </a:r>
                          <a:r>
                            <a:rPr lang="ru-RU" sz="2200" b="0" i="0" kern="1200" dirty="0" err="1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шифротекст</a:t>
                          </a:r>
                          <a:endParaRPr lang="ru-RU" sz="2200" b="1" dirty="0"/>
                        </a:p>
                      </a:txBody>
                      <a:tcPr marL="111423" marR="111423" marT="55712" marB="55712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𝑚𝑜𝑑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sz="2200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111111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𝑚𝑜𝑑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 9173503=4051753</m:t>
                                </m:r>
                              </m:oMath>
                            </m:oMathPara>
                          </a14:m>
                          <a:endParaRPr lang="ru-RU" sz="2200" dirty="0"/>
                        </a:p>
                      </a:txBody>
                      <a:tcPr marL="111423" marR="111423" marT="55712" marB="55712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9296768"/>
                  </p:ext>
                </p:extLst>
              </p:nvPr>
            </p:nvGraphicFramePr>
            <p:xfrm>
              <a:off x="1311579" y="2896194"/>
              <a:ext cx="9904296" cy="3015027"/>
            </p:xfrm>
            <a:graphic>
              <a:graphicData uri="http://schemas.openxmlformats.org/drawingml/2006/table">
                <a:tbl>
                  <a:tblPr firstCol="1" bandRow="1">
                    <a:tableStyleId>{5C22544A-7EE6-4342-B048-85BDC9FD1C3A}</a:tableStyleId>
                  </a:tblPr>
                  <a:tblGrid>
                    <a:gridCol w="4952148"/>
                    <a:gridCol w="4952148"/>
                  </a:tblGrid>
                  <a:tr h="809180">
                    <a:tc>
                      <a:txBody>
                        <a:bodyPr/>
                        <a:lstStyle/>
                        <a:p>
                          <a:r>
                            <a:rPr lang="ru-RU" sz="2200" b="1" i="1" kern="1200" dirty="0" smtClean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Открытый </a:t>
                          </a:r>
                          <a:r>
                            <a:rPr lang="ru-RU" sz="2200" b="1" i="1" kern="1200" dirty="0" smtClean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ключ</a:t>
                          </a:r>
                          <a:endParaRPr lang="ru-RU" sz="2200" b="1" dirty="0"/>
                        </a:p>
                      </a:txBody>
                      <a:tcPr marL="111423" marR="111423" marT="55712" marB="55712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11423" marR="111423" marT="55712" marB="55712" anchor="ctr">
                        <a:blipFill rotWithShape="0">
                          <a:blip r:embed="rId2"/>
                          <a:stretch>
                            <a:fillRect l="-100246" t="-752" r="-246" b="-273684"/>
                          </a:stretch>
                        </a:blipFill>
                      </a:tcPr>
                    </a:tc>
                  </a:tr>
                  <a:tr h="809180">
                    <a:tc>
                      <a:txBody>
                        <a:bodyPr/>
                        <a:lstStyle/>
                        <a:p>
                          <a:r>
                            <a:rPr lang="ru-RU" sz="2200" b="0" i="0" kern="1200" dirty="0" smtClean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Выбрать текст для зашифровки</a:t>
                          </a:r>
                          <a:endParaRPr lang="ru-RU" sz="2200" b="1" dirty="0"/>
                        </a:p>
                      </a:txBody>
                      <a:tcPr marL="111423" marR="111423" marT="55712" marB="55712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11423" marR="111423" marT="55712" marB="55712" anchor="ctr">
                        <a:blipFill rotWithShape="0">
                          <a:blip r:embed="rId2"/>
                          <a:stretch>
                            <a:fillRect l="-100246" t="-100752" r="-246" b="-173684"/>
                          </a:stretch>
                        </a:blipFill>
                      </a:tcPr>
                    </a:tc>
                  </a:tr>
                  <a:tr h="1396667">
                    <a:tc>
                      <a:txBody>
                        <a:bodyPr/>
                        <a:lstStyle/>
                        <a:p>
                          <a:r>
                            <a:rPr lang="ru-RU" sz="2200" b="0" i="0" kern="1200" dirty="0" smtClean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Вычислить </a:t>
                          </a:r>
                          <a:r>
                            <a:rPr lang="ru-RU" sz="2200" b="0" i="0" kern="1200" dirty="0" err="1" smtClean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шифротекст</a:t>
                          </a:r>
                          <a:endParaRPr lang="ru-RU" sz="2200" b="1" dirty="0"/>
                        </a:p>
                      </a:txBody>
                      <a:tcPr marL="111423" marR="111423" marT="55712" marB="55712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11423" marR="111423" marT="55712" marB="55712" anchor="ctr">
                        <a:blipFill rotWithShape="0">
                          <a:blip r:embed="rId2"/>
                          <a:stretch>
                            <a:fillRect l="-100246" t="-116594" r="-246" b="-87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9049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- </a:t>
            </a:r>
            <a:r>
              <a:rPr lang="ru-RU" dirty="0"/>
              <a:t>аббревиатура от фамилий </a:t>
            </a:r>
            <a:r>
              <a:rPr lang="ru-RU" dirty="0" err="1"/>
              <a:t>Rivest</a:t>
            </a:r>
            <a:r>
              <a:rPr lang="ru-RU" dirty="0"/>
              <a:t>, </a:t>
            </a:r>
            <a:r>
              <a:rPr lang="ru-RU" dirty="0" err="1"/>
              <a:t>Shamir</a:t>
            </a:r>
            <a:r>
              <a:rPr lang="ru-RU" dirty="0"/>
              <a:t> и </a:t>
            </a:r>
            <a:r>
              <a:rPr lang="ru-RU" dirty="0" err="1"/>
              <a:t>Adleman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3. </a:t>
            </a:r>
            <a:r>
              <a:rPr lang="ru-RU" dirty="0" err="1" smtClean="0"/>
              <a:t>Расшифрование</a:t>
            </a:r>
            <a:r>
              <a:rPr lang="ru-RU" dirty="0"/>
              <a:t>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11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3623016"/>
                  </p:ext>
                </p:extLst>
              </p:nvPr>
            </p:nvGraphicFramePr>
            <p:xfrm>
              <a:off x="1156235" y="2986348"/>
              <a:ext cx="9608146" cy="2924874"/>
            </p:xfrm>
            <a:graphic>
              <a:graphicData uri="http://schemas.openxmlformats.org/drawingml/2006/table">
                <a:tbl>
                  <a:tblPr firstCol="1" bandRow="1">
                    <a:tableStyleId>{5C22544A-7EE6-4342-B048-85BDC9FD1C3A}</a:tableStyleId>
                  </a:tblPr>
                  <a:tblGrid>
                    <a:gridCol w="480407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80407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784985">
                    <a:tc>
                      <a:txBody>
                        <a:bodyPr/>
                        <a:lstStyle/>
                        <a:p>
                          <a:r>
                            <a:rPr lang="ru-RU" sz="2100" b="1" i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Закрытый ключ</a:t>
                          </a:r>
                          <a:endParaRPr lang="ru-RU" sz="2100" b="1" dirty="0"/>
                        </a:p>
                      </a:txBody>
                      <a:tcPr marL="108092" marR="108092" marT="54046" marB="54046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={6111579,9173503</m:t>
                                </m:r>
                                <m:r>
                                  <a:rPr lang="en-US" sz="2100" b="0" i="0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ru-RU" sz="2100" dirty="0"/>
                        </a:p>
                      </a:txBody>
                      <a:tcPr marL="108092" marR="108092" marT="54046" marB="54046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84985">
                    <a:tc>
                      <a:txBody>
                        <a:bodyPr/>
                        <a:lstStyle/>
                        <a:p>
                          <a:r>
                            <a:rPr lang="ru-RU" sz="2100" b="0" i="0" kern="1200" dirty="0" err="1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Шифротекст</a:t>
                          </a:r>
                          <a:endParaRPr lang="ru-RU" sz="2100" b="1" dirty="0"/>
                        </a:p>
                      </a:txBody>
                      <a:tcPr marL="108092" marR="108092" marT="54046" marB="54046"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100" b="0" i="1" smtClean="0">
                                    <a:latin typeface="Cambria Math" panose="02040503050406030204" pitchFamily="18" charset="0"/>
                                  </a:rPr>
                                  <m:t>с=</m:t>
                                </m:r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4051753</m:t>
                                </m:r>
                              </m:oMath>
                            </m:oMathPara>
                          </a14:m>
                          <a:endParaRPr lang="ru-RU" sz="2100" dirty="0"/>
                        </a:p>
                      </a:txBody>
                      <a:tcPr marL="108092" marR="108092" marT="54046" marB="54046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354904">
                    <a:tc>
                      <a:txBody>
                        <a:bodyPr/>
                        <a:lstStyle/>
                        <a:p>
                          <a:r>
                            <a:rPr lang="ru-RU" sz="2100" b="0" i="0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Вычислить исходное сообщение</a:t>
                          </a:r>
                          <a:endParaRPr lang="ru-RU" sz="2100" b="1" dirty="0"/>
                        </a:p>
                      </a:txBody>
                      <a:tcPr marL="108092" marR="108092" marT="54046" marB="54046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d>
                                  <m:d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d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𝑚𝑜𝑑</m:t>
                                </m:r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sz="2100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4051753</m:t>
                                    </m:r>
                                  </m:e>
                                  <m:sup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</a:rPr>
                                      <m:t>611579</m:t>
                                    </m:r>
                                  </m:sup>
                                </m:sSup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𝑚𝑜𝑑</m:t>
                                </m:r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 9173503=111111</m:t>
                                </m:r>
                              </m:oMath>
                            </m:oMathPara>
                          </a14:m>
                          <a:endParaRPr lang="ru-RU" sz="2100" dirty="0"/>
                        </a:p>
                      </a:txBody>
                      <a:tcPr marL="108092" marR="108092" marT="54046" marB="54046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3623016"/>
                  </p:ext>
                </p:extLst>
              </p:nvPr>
            </p:nvGraphicFramePr>
            <p:xfrm>
              <a:off x="1156235" y="2986348"/>
              <a:ext cx="9608146" cy="2924874"/>
            </p:xfrm>
            <a:graphic>
              <a:graphicData uri="http://schemas.openxmlformats.org/drawingml/2006/table">
                <a:tbl>
                  <a:tblPr firstCol="1" bandRow="1">
                    <a:tableStyleId>{5C22544A-7EE6-4342-B048-85BDC9FD1C3A}</a:tableStyleId>
                  </a:tblPr>
                  <a:tblGrid>
                    <a:gridCol w="4804073"/>
                    <a:gridCol w="4804073"/>
                  </a:tblGrid>
                  <a:tr h="784985">
                    <a:tc>
                      <a:txBody>
                        <a:bodyPr/>
                        <a:lstStyle/>
                        <a:p>
                          <a:r>
                            <a:rPr lang="ru-RU" sz="2100" b="1" i="1" kern="1200" dirty="0" smtClean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Закрытый </a:t>
                          </a:r>
                          <a:r>
                            <a:rPr lang="ru-RU" sz="2100" b="1" i="1" kern="1200" dirty="0" smtClean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ключ</a:t>
                          </a:r>
                          <a:endParaRPr lang="ru-RU" sz="2100" b="1" dirty="0"/>
                        </a:p>
                      </a:txBody>
                      <a:tcPr marL="108092" marR="108092" marT="54046" marB="54046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08092" marR="108092" marT="54046" marB="54046" anchor="ctr">
                        <a:blipFill rotWithShape="0">
                          <a:blip r:embed="rId2"/>
                          <a:stretch>
                            <a:fillRect l="-100254" t="-775" r="-254" b="-274419"/>
                          </a:stretch>
                        </a:blipFill>
                      </a:tcPr>
                    </a:tc>
                  </a:tr>
                  <a:tr h="784985">
                    <a:tc>
                      <a:txBody>
                        <a:bodyPr/>
                        <a:lstStyle/>
                        <a:p>
                          <a:r>
                            <a:rPr lang="ru-RU" sz="2100" b="0" i="0" kern="1200" dirty="0" err="1" smtClean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Шифротекст</a:t>
                          </a:r>
                          <a:endParaRPr lang="ru-RU" sz="2100" b="1" dirty="0"/>
                        </a:p>
                      </a:txBody>
                      <a:tcPr marL="108092" marR="108092" marT="54046" marB="54046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08092" marR="108092" marT="54046" marB="54046" anchor="ctr">
                        <a:blipFill rotWithShape="0">
                          <a:blip r:embed="rId2"/>
                          <a:stretch>
                            <a:fillRect l="-100254" t="-100775" r="-254" b="-174419"/>
                          </a:stretch>
                        </a:blipFill>
                      </a:tcPr>
                    </a:tc>
                  </a:tr>
                  <a:tr h="1354904">
                    <a:tc>
                      <a:txBody>
                        <a:bodyPr/>
                        <a:lstStyle/>
                        <a:p>
                          <a:r>
                            <a:rPr lang="ru-RU" sz="2100" b="0" i="0" kern="1200" dirty="0" smtClean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Вычислить исходное сообщение</a:t>
                          </a:r>
                          <a:endParaRPr lang="ru-RU" sz="2100" b="1" dirty="0"/>
                        </a:p>
                      </a:txBody>
                      <a:tcPr marL="108092" marR="108092" marT="54046" marB="54046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08092" marR="108092" marT="54046" marB="54046" anchor="ctr">
                        <a:blipFill rotWithShape="0">
                          <a:blip r:embed="rId2"/>
                          <a:stretch>
                            <a:fillRect l="-100254" t="-116143" r="-254" b="-89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7750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Ассиметричные системы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1460310"/>
            <a:ext cx="8915400" cy="4450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lucida grande"/>
              </a:rPr>
              <a:t>Поскольку асимметричное шифрование </a:t>
            </a:r>
            <a:r>
              <a:rPr lang="ru-RU" sz="2000" dirty="0" err="1">
                <a:solidFill>
                  <a:srgbClr val="000000"/>
                </a:solidFill>
                <a:latin typeface="lucida grande"/>
              </a:rPr>
              <a:t>затратно</a:t>
            </a:r>
            <a:r>
              <a:rPr lang="ru-RU" sz="2000" dirty="0">
                <a:solidFill>
                  <a:srgbClr val="000000"/>
                </a:solidFill>
                <a:latin typeface="lucida grande"/>
              </a:rPr>
              <a:t> по ресурсам и времени, то на практике обычно для шифрования данных используется </a:t>
            </a:r>
            <a:r>
              <a:rPr lang="ru-RU" sz="2000" b="1" dirty="0">
                <a:solidFill>
                  <a:srgbClr val="000000"/>
                </a:solidFill>
                <a:latin typeface="lucida grande"/>
              </a:rPr>
              <a:t>симметричный алгоритм</a:t>
            </a:r>
            <a:r>
              <a:rPr lang="ru-RU" sz="2000" dirty="0">
                <a:solidFill>
                  <a:srgbClr val="000000"/>
                </a:solidFill>
                <a:latin typeface="lucida grande"/>
              </a:rPr>
              <a:t>, а </a:t>
            </a:r>
            <a:r>
              <a:rPr lang="ru-RU" sz="2000" b="1" dirty="0" smtClean="0">
                <a:solidFill>
                  <a:srgbClr val="000000"/>
                </a:solidFill>
                <a:latin typeface="lucida grande"/>
              </a:rPr>
              <a:t>рассылка </a:t>
            </a:r>
            <a:r>
              <a:rPr lang="ru-RU" sz="2000" b="1" dirty="0">
                <a:solidFill>
                  <a:srgbClr val="000000"/>
                </a:solidFill>
                <a:latin typeface="lucida grande"/>
              </a:rPr>
              <a:t>ключей </a:t>
            </a:r>
            <a:r>
              <a:rPr lang="ru-RU" sz="2000" dirty="0">
                <a:solidFill>
                  <a:srgbClr val="000000"/>
                </a:solidFill>
                <a:latin typeface="lucida grande"/>
              </a:rPr>
              <a:t>осуществляется с использованием </a:t>
            </a:r>
            <a:r>
              <a:rPr lang="ru-RU" sz="2000" b="1" dirty="0">
                <a:solidFill>
                  <a:srgbClr val="000000"/>
                </a:solidFill>
                <a:latin typeface="lucida grande"/>
              </a:rPr>
              <a:t>алгоритма асимметричного шифрования с ключом получателя данных. 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lucida grande"/>
              </a:rPr>
              <a:t>Например, проводится шифрование э-письма таким образом, что содержание сообщения кодируется специально созданным для этого (симметричным) ключом, а ключ в свою очередь шифруется открытым ключом получателя сообщения. 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lucida grande"/>
              </a:rPr>
              <a:t>Зашифрованный ключ пересылается получателю, который может выполнить его расшифровку, используя </a:t>
            </a:r>
            <a:r>
              <a:rPr lang="ru-RU" sz="2000" b="1" dirty="0">
                <a:solidFill>
                  <a:srgbClr val="000000"/>
                </a:solidFill>
                <a:latin typeface="lucida grande"/>
              </a:rPr>
              <a:t>свой закрытый ключ</a:t>
            </a:r>
            <a:r>
              <a:rPr lang="ru-RU" sz="2000" dirty="0">
                <a:solidFill>
                  <a:srgbClr val="000000"/>
                </a:solidFill>
                <a:latin typeface="lucida grande"/>
              </a:rPr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919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В настоящее время используются следующие алгоритмы асимметричного шифрования: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>
                <a:latin typeface="lucida grande"/>
              </a:rPr>
              <a:t>RSA</a:t>
            </a:r>
            <a:r>
              <a:rPr lang="ru-RU" dirty="0">
                <a:latin typeface="lucida grande"/>
              </a:rPr>
              <a:t> получил имя от имён его создателей: </a:t>
            </a:r>
            <a:r>
              <a:rPr lang="ru-RU" b="1" dirty="0" err="1">
                <a:latin typeface="lucida grande"/>
              </a:rPr>
              <a:t>Ron</a:t>
            </a:r>
            <a:r>
              <a:rPr lang="ru-RU" b="1" dirty="0">
                <a:latin typeface="lucida grande"/>
              </a:rPr>
              <a:t> </a:t>
            </a:r>
            <a:r>
              <a:rPr lang="ru-RU" b="1" dirty="0" err="1">
                <a:latin typeface="lucida grande"/>
              </a:rPr>
              <a:t>Rivest</a:t>
            </a:r>
            <a:r>
              <a:rPr lang="ru-RU" b="1" dirty="0">
                <a:latin typeface="lucida grande"/>
              </a:rPr>
              <a:t>, </a:t>
            </a:r>
            <a:r>
              <a:rPr lang="ru-RU" b="1" dirty="0" err="1">
                <a:latin typeface="lucida grande"/>
              </a:rPr>
              <a:t>Adi</a:t>
            </a:r>
            <a:r>
              <a:rPr lang="ru-RU" b="1" dirty="0">
                <a:latin typeface="lucida grande"/>
              </a:rPr>
              <a:t> </a:t>
            </a:r>
            <a:r>
              <a:rPr lang="ru-RU" b="1" dirty="0" err="1" smtClean="0">
                <a:latin typeface="lucida grande"/>
              </a:rPr>
              <a:t>Shamir</a:t>
            </a:r>
            <a:r>
              <a:rPr lang="ru-RU" b="1" dirty="0" smtClean="0">
                <a:latin typeface="lucida grande"/>
              </a:rPr>
              <a:t>,</a:t>
            </a:r>
            <a:br>
              <a:rPr lang="ru-RU" b="1" dirty="0" smtClean="0">
                <a:latin typeface="lucida grande"/>
              </a:rPr>
            </a:br>
            <a:r>
              <a:rPr lang="ru-RU" b="1" dirty="0" smtClean="0">
                <a:latin typeface="lucida grande"/>
              </a:rPr>
              <a:t> </a:t>
            </a:r>
            <a:r>
              <a:rPr lang="ru-RU" b="1" dirty="0" err="1">
                <a:latin typeface="lucida grande"/>
              </a:rPr>
              <a:t>Leonard</a:t>
            </a:r>
            <a:r>
              <a:rPr lang="ru-RU" b="1" dirty="0">
                <a:latin typeface="lucida grande"/>
              </a:rPr>
              <a:t> </a:t>
            </a:r>
            <a:r>
              <a:rPr lang="ru-RU" b="1" dirty="0" err="1" smtClean="0">
                <a:latin typeface="lucida grande"/>
              </a:rPr>
              <a:t>Adleman</a:t>
            </a:r>
            <a:r>
              <a:rPr lang="ru-RU" b="1" dirty="0" smtClean="0">
                <a:latin typeface="lucida grande"/>
              </a:rPr>
              <a:t>, </a:t>
            </a:r>
            <a:r>
              <a:rPr lang="ru-RU" dirty="0">
                <a:latin typeface="lucida grande"/>
              </a:rPr>
              <a:t>созданный в 1977 </a:t>
            </a:r>
            <a:r>
              <a:rPr lang="ru-RU" dirty="0" smtClean="0">
                <a:latin typeface="lucida grande"/>
              </a:rPr>
              <a:t>г</a:t>
            </a:r>
            <a:r>
              <a:rPr lang="ru-RU" b="1" dirty="0" smtClean="0">
                <a:latin typeface="lucida grande"/>
              </a:rPr>
              <a:t>. </a:t>
            </a:r>
            <a:endParaRPr lang="ru-RU" b="1" dirty="0" smtClean="0">
              <a:latin typeface="lucida grande"/>
            </a:endParaRPr>
          </a:p>
          <a:p>
            <a:pPr marL="0" indent="0">
              <a:buNone/>
            </a:pPr>
            <a:r>
              <a:rPr lang="ru-RU" dirty="0" smtClean="0">
                <a:latin typeface="lucida grande"/>
              </a:rPr>
              <a:t>RSA </a:t>
            </a:r>
            <a:r>
              <a:rPr lang="ru-RU" dirty="0">
                <a:latin typeface="lucida grande"/>
              </a:rPr>
              <a:t>использует </a:t>
            </a:r>
            <a:r>
              <a:rPr lang="ru-RU" b="1" dirty="0">
                <a:latin typeface="lucida grande"/>
              </a:rPr>
              <a:t>большие простые числа </a:t>
            </a:r>
            <a:r>
              <a:rPr lang="ru-RU" dirty="0">
                <a:latin typeface="lucida grande"/>
              </a:rPr>
              <a:t>при шифровании и использует широко распространённые инфраструктуры открытых ключей (PKI - </a:t>
            </a:r>
            <a:r>
              <a:rPr lang="ru-RU" dirty="0" err="1">
                <a:latin typeface="lucida grande"/>
              </a:rPr>
              <a:t>Public</a:t>
            </a:r>
            <a:r>
              <a:rPr lang="ru-RU" dirty="0">
                <a:latin typeface="lucida grande"/>
              </a:rPr>
              <a:t> </a:t>
            </a:r>
            <a:r>
              <a:rPr lang="ru-RU" dirty="0" err="1">
                <a:latin typeface="lucida grande"/>
              </a:rPr>
              <a:t>Key</a:t>
            </a:r>
            <a:r>
              <a:rPr lang="ru-RU" dirty="0">
                <a:latin typeface="lucida grande"/>
              </a:rPr>
              <a:t> </a:t>
            </a:r>
            <a:r>
              <a:rPr lang="ru-RU" dirty="0" err="1">
                <a:latin typeface="lucida grande"/>
              </a:rPr>
              <a:t>Infrastructure</a:t>
            </a:r>
            <a:r>
              <a:rPr lang="ru-RU" dirty="0">
                <a:latin typeface="lucida grande"/>
              </a:rPr>
              <a:t>). </a:t>
            </a:r>
            <a:endParaRPr lang="ru-RU" dirty="0" smtClean="0">
              <a:latin typeface="lucida grande"/>
            </a:endParaRPr>
          </a:p>
          <a:p>
            <a:pPr marL="0" indent="0">
              <a:buNone/>
            </a:pPr>
            <a:r>
              <a:rPr lang="ru-RU" dirty="0" smtClean="0">
                <a:latin typeface="lucida grande"/>
              </a:rPr>
              <a:t>RSA </a:t>
            </a:r>
            <a:r>
              <a:rPr lang="ru-RU" dirty="0">
                <a:latin typeface="lucida grande"/>
              </a:rPr>
              <a:t>алгоритмы можно использовать как для </a:t>
            </a:r>
            <a:r>
              <a:rPr lang="ru-RU" b="1" dirty="0">
                <a:latin typeface="lucida grande"/>
              </a:rPr>
              <a:t>шифрования</a:t>
            </a:r>
            <a:r>
              <a:rPr lang="ru-RU" dirty="0">
                <a:latin typeface="lucida grande"/>
              </a:rPr>
              <a:t>, так и для создания </a:t>
            </a:r>
            <a:r>
              <a:rPr lang="ru-RU" b="1" dirty="0" smtClean="0">
                <a:latin typeface="lucida grande"/>
              </a:rPr>
              <a:t>электронной </a:t>
            </a:r>
            <a:r>
              <a:rPr lang="ru-RU" b="1" dirty="0">
                <a:latin typeface="lucida grande"/>
              </a:rPr>
              <a:t>подписи</a:t>
            </a:r>
            <a:r>
              <a:rPr lang="ru-RU" dirty="0">
                <a:latin typeface="lucida grande"/>
              </a:rPr>
              <a:t>. </a:t>
            </a:r>
            <a:endParaRPr lang="ru-RU" dirty="0" smtClean="0">
              <a:latin typeface="lucida grande"/>
            </a:endParaRPr>
          </a:p>
          <a:p>
            <a:pPr marL="0" indent="0">
              <a:buNone/>
            </a:pPr>
            <a:r>
              <a:rPr lang="ru-RU" dirty="0" smtClean="0">
                <a:latin typeface="lucida grande"/>
              </a:rPr>
              <a:t>RSA </a:t>
            </a:r>
            <a:r>
              <a:rPr lang="ru-RU" dirty="0">
                <a:latin typeface="lucida grande"/>
              </a:rPr>
              <a:t>находит применение в различных средах, в том числе, и при создании защищённого канала связи по технологии SSL (</a:t>
            </a:r>
            <a:r>
              <a:rPr lang="ru-RU" dirty="0" err="1">
                <a:latin typeface="lucida grande"/>
              </a:rPr>
              <a:t>Secure</a:t>
            </a:r>
            <a:r>
              <a:rPr lang="ru-RU" dirty="0">
                <a:latin typeface="lucida grande"/>
              </a:rPr>
              <a:t> </a:t>
            </a:r>
            <a:r>
              <a:rPr lang="ru-RU" dirty="0" err="1">
                <a:latin typeface="lucida grande"/>
              </a:rPr>
              <a:t>Sockets</a:t>
            </a:r>
            <a:r>
              <a:rPr lang="ru-RU" dirty="0">
                <a:latin typeface="lucida grande"/>
              </a:rPr>
              <a:t> </a:t>
            </a:r>
            <a:r>
              <a:rPr lang="ru-RU" dirty="0" err="1">
                <a:latin typeface="lucida grande"/>
              </a:rPr>
              <a:t>Layer</a:t>
            </a:r>
            <a:r>
              <a:rPr lang="ru-RU" dirty="0">
                <a:latin typeface="lucida grande"/>
              </a:rPr>
              <a:t>). </a:t>
            </a:r>
            <a:endParaRPr lang="ru-RU" dirty="0" smtClean="0">
              <a:latin typeface="lucida grande"/>
            </a:endParaRPr>
          </a:p>
          <a:p>
            <a:pPr marL="0" indent="0">
              <a:buNone/>
            </a:pPr>
            <a:r>
              <a:rPr lang="ru-RU" dirty="0" smtClean="0">
                <a:latin typeface="lucida grande"/>
              </a:rPr>
              <a:t>Важно </a:t>
            </a:r>
            <a:r>
              <a:rPr lang="ru-RU" dirty="0">
                <a:latin typeface="lucida grande"/>
              </a:rPr>
              <a:t>отметить, что </a:t>
            </a:r>
            <a:r>
              <a:rPr lang="ru-RU" b="1" dirty="0">
                <a:latin typeface="lucida grande"/>
              </a:rPr>
              <a:t>симметричный ключ </a:t>
            </a:r>
            <a:r>
              <a:rPr lang="ru-RU" dirty="0">
                <a:latin typeface="lucida grande"/>
              </a:rPr>
              <a:t>никуда не передаётся, поскольку у каждого из партнёров он вырабатывается непосредственно «на месте».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3556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В настоящее время используются следующие алгоритмы асимметричного шифрования: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2661312"/>
            <a:ext cx="8915400" cy="3249909"/>
          </a:xfrm>
        </p:spPr>
        <p:txBody>
          <a:bodyPr/>
          <a:lstStyle/>
          <a:p>
            <a:pPr marL="0" indent="0">
              <a:buNone/>
            </a:pPr>
            <a:r>
              <a:rPr lang="ru-RU" b="1" dirty="0" err="1" smtClean="0">
                <a:latin typeface="lucida grande"/>
              </a:rPr>
              <a:t>Diffie-Hellmann</a:t>
            </a:r>
            <a:r>
              <a:rPr lang="ru-RU" dirty="0" smtClean="0">
                <a:latin typeface="lucida grande"/>
              </a:rPr>
              <a:t> </a:t>
            </a:r>
            <a:r>
              <a:rPr lang="ru-RU" dirty="0">
                <a:latin typeface="lucida grande"/>
              </a:rPr>
              <a:t>обмен ключами (</a:t>
            </a:r>
            <a:r>
              <a:rPr lang="ru-RU" dirty="0" err="1">
                <a:latin typeface="lucida grande"/>
              </a:rPr>
              <a:t>Diffie-Helmann</a:t>
            </a:r>
            <a:r>
              <a:rPr lang="ru-RU" dirty="0">
                <a:latin typeface="lucida grande"/>
              </a:rPr>
              <a:t> </a:t>
            </a:r>
            <a:r>
              <a:rPr lang="ru-RU" dirty="0" err="1">
                <a:latin typeface="lucida grande"/>
              </a:rPr>
              <a:t>key</a:t>
            </a:r>
            <a:r>
              <a:rPr lang="ru-RU" dirty="0">
                <a:latin typeface="lucida grande"/>
              </a:rPr>
              <a:t> </a:t>
            </a:r>
            <a:r>
              <a:rPr lang="ru-RU" dirty="0" err="1">
                <a:latin typeface="lucida grande"/>
              </a:rPr>
              <a:t>exchange</a:t>
            </a:r>
            <a:r>
              <a:rPr lang="ru-RU" dirty="0">
                <a:latin typeface="lucida grande"/>
              </a:rPr>
              <a:t>) имеет имя в соответствии с именами его </a:t>
            </a:r>
            <a:r>
              <a:rPr lang="ru-RU" dirty="0" smtClean="0">
                <a:latin typeface="lucida grande"/>
              </a:rPr>
              <a:t>создателей, </a:t>
            </a:r>
            <a:r>
              <a:rPr lang="ru-RU" dirty="0">
                <a:latin typeface="lucida grande"/>
              </a:rPr>
              <a:t>которые опубликовали </a:t>
            </a:r>
            <a:r>
              <a:rPr lang="ru-RU" dirty="0" smtClean="0">
                <a:latin typeface="lucida grande"/>
              </a:rPr>
              <a:t>свою </a:t>
            </a:r>
            <a:r>
              <a:rPr lang="ru-RU" dirty="0">
                <a:latin typeface="lucida grande"/>
              </a:rPr>
              <a:t>концепцию в 1976 году</a:t>
            </a:r>
            <a:r>
              <a:rPr lang="ru-RU" dirty="0" smtClean="0">
                <a:latin typeface="lucida grande"/>
              </a:rPr>
              <a:t>.</a:t>
            </a:r>
            <a:endParaRPr lang="ru-RU" dirty="0" smtClean="0">
              <a:latin typeface="lucida grande"/>
            </a:endParaRPr>
          </a:p>
          <a:p>
            <a:pPr marL="0" indent="0">
              <a:buNone/>
            </a:pPr>
            <a:r>
              <a:rPr lang="ru-RU" dirty="0" smtClean="0">
                <a:latin typeface="lucida grande"/>
              </a:rPr>
              <a:t>Считается</a:t>
            </a:r>
            <a:r>
              <a:rPr lang="ru-RU" dirty="0">
                <a:latin typeface="lucida grande"/>
              </a:rPr>
              <a:t>, что именно они основали методологию пары открытого и закрытого ключей. </a:t>
            </a:r>
            <a:endParaRPr lang="ru-RU" dirty="0" smtClean="0">
              <a:latin typeface="lucida grande"/>
            </a:endParaRPr>
          </a:p>
          <a:p>
            <a:pPr marL="0" indent="0">
              <a:buNone/>
            </a:pPr>
            <a:r>
              <a:rPr lang="ru-RU" dirty="0" smtClean="0">
                <a:latin typeface="lucida grande"/>
              </a:rPr>
              <a:t>Его </a:t>
            </a:r>
            <a:r>
              <a:rPr lang="ru-RU" dirty="0">
                <a:latin typeface="lucida grande"/>
              </a:rPr>
              <a:t>используют в основном для безопасной пересылки ключей через глобальные сети.</a:t>
            </a:r>
          </a:p>
          <a:p>
            <a:endParaRPr lang="ru-RU" dirty="0">
              <a:latin typeface="lucida grande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8308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В настоящее время используются следующие алгоритмы асимметричного шифрования: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2552130"/>
            <a:ext cx="8915400" cy="3359091"/>
          </a:xfrm>
        </p:spPr>
        <p:txBody>
          <a:bodyPr/>
          <a:lstStyle/>
          <a:p>
            <a:pPr marL="0" indent="0">
              <a:buNone/>
            </a:pPr>
            <a:r>
              <a:rPr lang="ru-RU" b="1" dirty="0">
                <a:latin typeface="lucida grande"/>
              </a:rPr>
              <a:t>Криптосистема </a:t>
            </a:r>
            <a:r>
              <a:rPr lang="ru-RU" b="1" dirty="0" smtClean="0">
                <a:latin typeface="lucida grande"/>
              </a:rPr>
              <a:t>Эль-</a:t>
            </a:r>
            <a:r>
              <a:rPr lang="ru-RU" b="1" dirty="0" err="1" smtClean="0">
                <a:latin typeface="lucida grande"/>
              </a:rPr>
              <a:t>Гамаля</a:t>
            </a:r>
            <a:endParaRPr lang="ru-RU" b="1" dirty="0" smtClean="0">
              <a:latin typeface="lucida grande"/>
            </a:endParaRPr>
          </a:p>
          <a:p>
            <a:pPr marL="0" indent="0">
              <a:buNone/>
            </a:pPr>
            <a:r>
              <a:rPr lang="ru-RU" dirty="0">
                <a:latin typeface="lucida grande"/>
              </a:rPr>
              <a:t>Схема Эль-</a:t>
            </a:r>
            <a:r>
              <a:rPr lang="ru-RU" dirty="0" err="1">
                <a:latin typeface="lucida grande"/>
              </a:rPr>
              <a:t>Гамаля</a:t>
            </a:r>
            <a:r>
              <a:rPr lang="ru-RU" dirty="0">
                <a:latin typeface="lucida grande"/>
              </a:rPr>
              <a:t>, предложенная в 1985 г., может быть использована как для шифрования, так и для цифровых подписей. </a:t>
            </a:r>
            <a:endParaRPr lang="ru-RU" dirty="0" smtClean="0">
              <a:latin typeface="lucida grande"/>
            </a:endParaRPr>
          </a:p>
          <a:p>
            <a:pPr marL="0" indent="0">
              <a:buNone/>
            </a:pPr>
            <a:r>
              <a:rPr lang="ru-RU" dirty="0" smtClean="0">
                <a:latin typeface="lucida grande"/>
              </a:rPr>
              <a:t>Безопасность </a:t>
            </a:r>
            <a:r>
              <a:rPr lang="ru-RU" dirty="0">
                <a:latin typeface="lucida grande"/>
              </a:rPr>
              <a:t>схемы Эль-</a:t>
            </a:r>
            <a:r>
              <a:rPr lang="ru-RU" dirty="0" err="1">
                <a:latin typeface="lucida grande"/>
              </a:rPr>
              <a:t>Гамаля</a:t>
            </a:r>
            <a:r>
              <a:rPr lang="ru-RU" dirty="0">
                <a:latin typeface="lucida grande"/>
              </a:rPr>
              <a:t> обусловлена сложностью вычисления дискретных логарифмов в конечном поле.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8960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В настоящее время используются следующие алгоритмы асимметричного шифрования: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2456596"/>
            <a:ext cx="8915400" cy="3454625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Криптосистема </a:t>
            </a:r>
            <a:r>
              <a:rPr lang="ru-RU" b="1" dirty="0" err="1"/>
              <a:t>элиптических</a:t>
            </a:r>
            <a:r>
              <a:rPr lang="ru-RU" b="1" dirty="0"/>
              <a:t> кривых </a:t>
            </a:r>
            <a:r>
              <a:rPr lang="ru-RU" dirty="0"/>
              <a:t>(ECC - </a:t>
            </a:r>
            <a:r>
              <a:rPr lang="ru-RU" dirty="0" err="1"/>
              <a:t>Elliptic</a:t>
            </a:r>
            <a:r>
              <a:rPr lang="ru-RU" dirty="0"/>
              <a:t> </a:t>
            </a:r>
            <a:r>
              <a:rPr lang="ru-RU" dirty="0" err="1"/>
              <a:t>Curve</a:t>
            </a:r>
            <a:r>
              <a:rPr lang="ru-RU" dirty="0"/>
              <a:t> </a:t>
            </a:r>
            <a:r>
              <a:rPr lang="ru-RU" dirty="0" err="1"/>
              <a:t>Cryptography</a:t>
            </a:r>
            <a:r>
              <a:rPr lang="ru-RU" dirty="0"/>
              <a:t>) </a:t>
            </a:r>
            <a:r>
              <a:rPr lang="ru-RU" dirty="0" smtClean="0"/>
              <a:t>по своему </a:t>
            </a:r>
            <a:r>
              <a:rPr lang="ru-RU" dirty="0"/>
              <a:t>функционированию сходна с RSA алгоритмом.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Её </a:t>
            </a:r>
            <a:r>
              <a:rPr lang="ru-RU" dirty="0"/>
              <a:t>применяют в основном в малых системах (таких как мобильные телефоны и беспроводные устройства). </a:t>
            </a:r>
            <a:endParaRPr lang="ru-RU" dirty="0" smtClean="0"/>
          </a:p>
          <a:p>
            <a:pPr marL="0" indent="0">
              <a:buNone/>
            </a:pPr>
            <a:r>
              <a:rPr lang="ru-RU" b="1" dirty="0" smtClean="0"/>
              <a:t>ECC</a:t>
            </a:r>
            <a:r>
              <a:rPr lang="ru-RU" dirty="0" smtClean="0"/>
              <a:t> </a:t>
            </a:r>
            <a:r>
              <a:rPr lang="ru-RU" dirty="0"/>
              <a:t>более компактна и требует меньше вычислительных ресурсов.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5802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Ассиметричные системы</a:t>
            </a:r>
            <a:r>
              <a:rPr lang="en-US" dirty="0"/>
              <a:t>.</a:t>
            </a:r>
            <a:br>
              <a:rPr lang="en-US" dirty="0"/>
            </a:br>
            <a:r>
              <a:rPr lang="ru-RU" dirty="0"/>
              <a:t>Применение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17</a:t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88107" y="1905000"/>
            <a:ext cx="8625385" cy="47414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>
                <a:latin typeface="lucida grande"/>
              </a:rPr>
              <a:t>Алгоритмы криптосистемы с открытым ключом можно использовать</a:t>
            </a:r>
            <a:r>
              <a:rPr lang="en-US" sz="2800" dirty="0">
                <a:latin typeface="lucida grande"/>
              </a:rPr>
              <a:t>:</a:t>
            </a:r>
            <a:endParaRPr lang="ru-RU" sz="2800" dirty="0">
              <a:latin typeface="lucida grande"/>
            </a:endParaRPr>
          </a:p>
          <a:p>
            <a:pPr marL="514350" indent="-514350">
              <a:buFont typeface="+mj-lt"/>
              <a:buAutoNum type="arabicPeriod" startAt="3"/>
            </a:pPr>
            <a:endParaRPr lang="ru-RU" sz="2800" dirty="0">
              <a:latin typeface="lucida grande"/>
            </a:endParaRPr>
          </a:p>
          <a:p>
            <a:r>
              <a:rPr lang="ru-RU" sz="2800" dirty="0">
                <a:latin typeface="lucida grande"/>
              </a:rPr>
              <a:t>как самостоятельное средство для защиты передаваемой и хранимой информации,</a:t>
            </a:r>
          </a:p>
          <a:p>
            <a:r>
              <a:rPr lang="ru-RU" sz="2800" dirty="0">
                <a:latin typeface="lucida grande"/>
              </a:rPr>
              <a:t>как средство распределения ключей</a:t>
            </a:r>
            <a:r>
              <a:rPr lang="en-US" sz="2800" dirty="0">
                <a:latin typeface="lucida grande"/>
              </a:rPr>
              <a:t>,</a:t>
            </a:r>
          </a:p>
          <a:p>
            <a:r>
              <a:rPr lang="ru-RU" sz="2800" dirty="0">
                <a:latin typeface="lucida grande"/>
              </a:rPr>
              <a:t>как средство аутентификации пользователей.</a:t>
            </a:r>
          </a:p>
        </p:txBody>
      </p:sp>
    </p:spTree>
    <p:extLst>
      <p:ext uri="{BB962C8B-B14F-4D97-AF65-F5344CB8AC3E}">
        <p14:creationId xmlns:p14="http://schemas.microsoft.com/office/powerpoint/2010/main" val="112509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Ассиметричные системы</a:t>
            </a:r>
            <a:r>
              <a:rPr lang="en-US" dirty="0"/>
              <a:t>.</a:t>
            </a:r>
            <a:br>
              <a:rPr lang="en-US" dirty="0"/>
            </a:br>
            <a:r>
              <a:rPr lang="ru-RU" dirty="0"/>
              <a:t>Недостатки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18</a:t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74460" y="2074460"/>
            <a:ext cx="8639032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>
                <a:latin typeface="lucida grande"/>
              </a:rPr>
              <a:t>Недостатки в сравнении с симметричными системами:</a:t>
            </a:r>
          </a:p>
          <a:p>
            <a:r>
              <a:rPr lang="ru-RU" sz="2800" dirty="0">
                <a:latin typeface="lucida grande"/>
              </a:rPr>
              <a:t>В алгоритм сложнее внести изменения.</a:t>
            </a:r>
          </a:p>
          <a:p>
            <a:r>
              <a:rPr lang="ru-RU" sz="2800" dirty="0">
                <a:latin typeface="lucida grande"/>
              </a:rPr>
              <a:t>Хотя сообщения надежно шифруются, но получатель и отправитель самим фактом пересылки шифрованного сообщения «засвечиваются».</a:t>
            </a:r>
          </a:p>
          <a:p>
            <a:r>
              <a:rPr lang="ru-RU" sz="2800" dirty="0">
                <a:latin typeface="lucida grande"/>
              </a:rPr>
              <a:t>Более длинные ключи. </a:t>
            </a:r>
          </a:p>
        </p:txBody>
      </p:sp>
    </p:spTree>
    <p:extLst>
      <p:ext uri="{BB962C8B-B14F-4D97-AF65-F5344CB8AC3E}">
        <p14:creationId xmlns:p14="http://schemas.microsoft.com/office/powerpoint/2010/main" val="18094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Ассиметричные системы</a:t>
            </a:r>
            <a:r>
              <a:rPr lang="en-US" dirty="0"/>
              <a:t>.</a:t>
            </a:r>
            <a:br>
              <a:rPr lang="en-US" dirty="0"/>
            </a:br>
            <a:r>
              <a:rPr lang="ru-RU" dirty="0"/>
              <a:t>Недостатки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19</a:t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09933" y="2133600"/>
            <a:ext cx="9703559" cy="45128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>
                <a:latin typeface="lucida grande"/>
              </a:rPr>
              <a:t>Ниже приведена таблица, сопоставляющая длину ключа симметричного алгоритма с длиной ключа RSA с аналогичной </a:t>
            </a:r>
            <a:r>
              <a:rPr lang="ru-RU" sz="2800" dirty="0" err="1">
                <a:latin typeface="lucida grande"/>
              </a:rPr>
              <a:t>криптостойкостью</a:t>
            </a:r>
            <a:r>
              <a:rPr lang="ru-RU" sz="2800" dirty="0">
                <a:latin typeface="lucida grande"/>
              </a:rPr>
              <a:t>: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25346"/>
              </p:ext>
            </p:extLst>
          </p:nvPr>
        </p:nvGraphicFramePr>
        <p:xfrm>
          <a:off x="1311579" y="3948411"/>
          <a:ext cx="8915400" cy="2194560"/>
        </p:xfrm>
        <a:graphic>
          <a:graphicData uri="http://schemas.openxmlformats.org/drawingml/2006/table">
            <a:tbl>
              <a:tblPr/>
              <a:tblGrid>
                <a:gridCol w="445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Длина симметричного ключа, бит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Длина ключа </a:t>
                      </a:r>
                      <a:r>
                        <a:rPr lang="en-US">
                          <a:effectLst/>
                        </a:rPr>
                        <a:t>RSA, </a:t>
                      </a:r>
                      <a:r>
                        <a:rPr lang="ru-RU">
                          <a:effectLst/>
                        </a:rPr>
                        <a:t>бит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56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384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64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512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80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768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112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1792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128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2304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20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Ассиметричные системы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1524000"/>
            <a:ext cx="8915400" cy="438722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800" dirty="0">
                <a:latin typeface="lucida grande"/>
              </a:rPr>
              <a:t>В 1970-х годах появилась новая система шифрования, называемая шифрованием на ассиметричном (открытом) ключе. </a:t>
            </a:r>
            <a:endParaRPr lang="ru-RU" sz="2800" dirty="0" smtClean="0">
              <a:latin typeface="lucida grande"/>
            </a:endParaRPr>
          </a:p>
          <a:p>
            <a:pPr marL="0" indent="0">
              <a:buNone/>
            </a:pPr>
            <a:r>
              <a:rPr lang="ru-RU" sz="2800" dirty="0" smtClean="0">
                <a:latin typeface="lucida grande"/>
              </a:rPr>
              <a:t>Она </a:t>
            </a:r>
            <a:r>
              <a:rPr lang="ru-RU" sz="2800" dirty="0">
                <a:latin typeface="lucida grande"/>
              </a:rPr>
              <a:t>называется ассиметричной, потому что не требует использования идентичных ключей отправителем и получателем шифрованного сообщения. </a:t>
            </a:r>
            <a:endParaRPr lang="ru-RU" sz="2800" dirty="0" smtClean="0">
              <a:latin typeface="lucida grande"/>
            </a:endParaRPr>
          </a:p>
          <a:p>
            <a:pPr marL="0" indent="0">
              <a:buNone/>
            </a:pPr>
            <a:r>
              <a:rPr lang="ru-RU" sz="2800" dirty="0" smtClean="0">
                <a:latin typeface="lucida grande"/>
              </a:rPr>
              <a:t>Она </a:t>
            </a:r>
            <a:r>
              <a:rPr lang="ru-RU" sz="2800" dirty="0">
                <a:latin typeface="lucida grande"/>
              </a:rPr>
              <a:t>является системой с открытым ключом, так как один из ключей не содержится в секрете.</a:t>
            </a:r>
          </a:p>
          <a:p>
            <a:pPr marL="0" indent="0">
              <a:buNone/>
            </a:pPr>
            <a:r>
              <a:rPr lang="ru-RU" sz="2800" dirty="0">
                <a:latin typeface="lucida grande"/>
              </a:rPr>
              <a:t>!Система шифрования при которой </a:t>
            </a:r>
            <a:r>
              <a:rPr lang="ru-RU" sz="2800" b="1" i="1" dirty="0">
                <a:latin typeface="lucida grande"/>
              </a:rPr>
              <a:t>открытый ключ</a:t>
            </a:r>
            <a:r>
              <a:rPr lang="ru-RU" sz="2800" b="1" dirty="0">
                <a:latin typeface="lucida grande"/>
              </a:rPr>
              <a:t> </a:t>
            </a:r>
            <a:r>
              <a:rPr lang="ru-RU" sz="2800" dirty="0">
                <a:latin typeface="lucida grande"/>
              </a:rPr>
              <a:t>передаётся по открытому каналу и используется для шифрования сообщения.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08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Ассиметричные системы</a:t>
            </a:r>
            <a:r>
              <a:rPr lang="en-US" dirty="0"/>
              <a:t>.</a:t>
            </a:r>
            <a:br>
              <a:rPr lang="en-US" dirty="0"/>
            </a:br>
            <a:r>
              <a:rPr lang="ru-RU" dirty="0"/>
              <a:t>Недостатки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20</a:t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09933" y="2133600"/>
            <a:ext cx="9703559" cy="4512860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lucida grande"/>
              </a:rPr>
              <a:t>Шифрование-</a:t>
            </a:r>
            <a:r>
              <a:rPr lang="ru-RU" sz="2800" dirty="0" err="1">
                <a:latin typeface="lucida grande"/>
              </a:rPr>
              <a:t>расшифрование</a:t>
            </a:r>
            <a:r>
              <a:rPr lang="ru-RU" sz="2800" dirty="0">
                <a:latin typeface="lucida grande"/>
              </a:rPr>
              <a:t> с использованием пары ключей проходит на два-три порядка </a:t>
            </a:r>
            <a:r>
              <a:rPr lang="ru-RU" sz="2800" b="1" dirty="0">
                <a:latin typeface="lucida grande"/>
              </a:rPr>
              <a:t>медленнее</a:t>
            </a:r>
            <a:r>
              <a:rPr lang="ru-RU" sz="2800" dirty="0">
                <a:latin typeface="lucida grande"/>
              </a:rPr>
              <a:t>, чем шифрование-</a:t>
            </a:r>
            <a:r>
              <a:rPr lang="ru-RU" sz="2800" dirty="0" err="1">
                <a:latin typeface="lucida grande"/>
              </a:rPr>
              <a:t>расшифрование</a:t>
            </a:r>
            <a:r>
              <a:rPr lang="ru-RU" sz="2800" dirty="0">
                <a:latin typeface="lucida grande"/>
              </a:rPr>
              <a:t> того же текста симметричным алгоритмом.</a:t>
            </a:r>
          </a:p>
          <a:p>
            <a:r>
              <a:rPr lang="ru-RU" sz="2800" dirty="0">
                <a:latin typeface="lucida grande"/>
              </a:rPr>
              <a:t>Требуются существенно </a:t>
            </a:r>
            <a:r>
              <a:rPr lang="ru-RU" sz="2800" b="1" dirty="0" err="1">
                <a:latin typeface="lucida grande"/>
              </a:rPr>
              <a:t>бо́льшие</a:t>
            </a:r>
            <a:r>
              <a:rPr lang="ru-RU" sz="2800" b="1" dirty="0">
                <a:latin typeface="lucida grande"/>
              </a:rPr>
              <a:t> вычислительные ресурсы,</a:t>
            </a:r>
            <a:r>
              <a:rPr lang="ru-RU" sz="2800" dirty="0">
                <a:latin typeface="lucida grande"/>
              </a:rPr>
              <a:t> поэтому на практике асимметричные криптосистемы используются в сочетании с другими алгоритмами</a:t>
            </a:r>
          </a:p>
        </p:txBody>
      </p:sp>
    </p:spTree>
    <p:extLst>
      <p:ext uri="{BB962C8B-B14F-4D97-AF65-F5344CB8AC3E}">
        <p14:creationId xmlns:p14="http://schemas.microsoft.com/office/powerpoint/2010/main" val="263170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6F6C63-7742-46BF-9C81-C95269685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Электронная цифровая подпись</a:t>
            </a:r>
            <a:endParaRPr lang="ru-BY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0F72E0-BBDF-43D2-9EAB-D8A5762E6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/>
              <a:t>Если обратиться к </a:t>
            </a:r>
            <a:r>
              <a:rPr lang="ru-RU" sz="2800" dirty="0"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федеральному закону</a:t>
            </a:r>
            <a:r>
              <a:rPr lang="ru-RU" sz="2800" dirty="0"/>
              <a:t>, то можно найти следующее её определение:</a:t>
            </a:r>
            <a:endParaRPr lang="ru-BY" sz="28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/>
              <a:t>«Электронная подпись - информация в электронной форме, которая присоединена к другой информации в электронной форме (подписываемой информации) или иным образом связана с такой информацией и которая используется для определения лица, подписывающего информацию»</a:t>
            </a:r>
            <a:endParaRPr lang="ru-BY" sz="2800" dirty="0"/>
          </a:p>
          <a:p>
            <a:pPr marL="0" indent="0">
              <a:buNone/>
            </a:pPr>
            <a:endParaRPr lang="ru-BY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4740297-3FD6-485C-B7F9-B700BF317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21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Электронная цифровая подпись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1296537"/>
            <a:ext cx="8915400" cy="461468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3200" dirty="0">
                <a:latin typeface="lucida grande"/>
              </a:rPr>
              <a:t>Целью аутентификации электронных документов является их защита от возможных видов </a:t>
            </a:r>
            <a:r>
              <a:rPr lang="ru-RU" sz="3200" b="1" dirty="0">
                <a:latin typeface="lucida grande"/>
              </a:rPr>
              <a:t>злоумышленных действий</a:t>
            </a:r>
            <a:r>
              <a:rPr lang="ru-RU" sz="3200" dirty="0">
                <a:latin typeface="lucida grande"/>
              </a:rPr>
              <a:t>, к которым относятся: </a:t>
            </a:r>
            <a:endParaRPr lang="ru-RU" sz="3200" dirty="0" smtClean="0">
              <a:latin typeface="lucida grande"/>
            </a:endParaRPr>
          </a:p>
          <a:p>
            <a:r>
              <a:rPr lang="ru-RU" sz="3200" dirty="0" smtClean="0">
                <a:latin typeface="lucida grande"/>
              </a:rPr>
              <a:t> </a:t>
            </a:r>
            <a:r>
              <a:rPr lang="ru-RU" sz="3200" b="1" dirty="0">
                <a:latin typeface="lucida grande"/>
              </a:rPr>
              <a:t>активный перехват </a:t>
            </a:r>
            <a:r>
              <a:rPr lang="ru-RU" sz="3200" dirty="0">
                <a:latin typeface="lucida grande"/>
              </a:rPr>
              <a:t>- нарушитель, подключившийся к сети, перехватывает документы (файлы) и изменяет их</a:t>
            </a:r>
            <a:r>
              <a:rPr lang="ru-RU" sz="3200" dirty="0" smtClean="0">
                <a:latin typeface="lucida grande"/>
              </a:rPr>
              <a:t>;</a:t>
            </a:r>
          </a:p>
          <a:p>
            <a:r>
              <a:rPr lang="ru-RU" sz="3200" b="1" dirty="0" smtClean="0">
                <a:latin typeface="lucida grande"/>
              </a:rPr>
              <a:t>маскарад</a:t>
            </a:r>
            <a:r>
              <a:rPr lang="ru-RU" sz="3200" dirty="0" smtClean="0">
                <a:latin typeface="lucida grande"/>
              </a:rPr>
              <a:t> – пользователь С </a:t>
            </a:r>
            <a:r>
              <a:rPr lang="ru-RU" sz="3200" dirty="0">
                <a:latin typeface="lucida grande"/>
              </a:rPr>
              <a:t>посылает документ </a:t>
            </a:r>
            <a:r>
              <a:rPr lang="ru-RU" sz="3200" dirty="0" smtClean="0">
                <a:latin typeface="lucida grande"/>
              </a:rPr>
              <a:t/>
            </a:r>
            <a:br>
              <a:rPr lang="ru-RU" sz="3200" dirty="0" smtClean="0">
                <a:latin typeface="lucida grande"/>
              </a:rPr>
            </a:br>
            <a:r>
              <a:rPr lang="ru-RU" sz="3200" dirty="0" smtClean="0">
                <a:latin typeface="lucida grande"/>
              </a:rPr>
              <a:t>пользователю </a:t>
            </a:r>
            <a:r>
              <a:rPr lang="ru-RU" sz="3200" dirty="0" smtClean="0">
                <a:latin typeface="lucida grande"/>
              </a:rPr>
              <a:t>В </a:t>
            </a:r>
            <a:r>
              <a:rPr lang="ru-RU" sz="3200" dirty="0">
                <a:latin typeface="lucida grande"/>
              </a:rPr>
              <a:t>от имени </a:t>
            </a:r>
            <a:r>
              <a:rPr lang="ru-RU" sz="3200" dirty="0" smtClean="0">
                <a:latin typeface="lucida grande"/>
              </a:rPr>
              <a:t>пользователя А</a:t>
            </a:r>
            <a:r>
              <a:rPr lang="ru-RU" sz="3200" dirty="0">
                <a:latin typeface="lucida grande"/>
              </a:rPr>
              <a:t>; </a:t>
            </a:r>
            <a:endParaRPr lang="ru-RU" sz="3200" dirty="0" smtClean="0">
              <a:latin typeface="lucida grande"/>
            </a:endParaRPr>
          </a:p>
          <a:p>
            <a:r>
              <a:rPr lang="ru-RU" sz="3200" b="1" dirty="0" smtClean="0">
                <a:latin typeface="lucida grande"/>
              </a:rPr>
              <a:t>ренегатство</a:t>
            </a:r>
            <a:r>
              <a:rPr lang="ru-RU" sz="3200" dirty="0" smtClean="0">
                <a:latin typeface="lucida grande"/>
              </a:rPr>
              <a:t> </a:t>
            </a:r>
            <a:r>
              <a:rPr lang="ru-RU" sz="3200" dirty="0">
                <a:latin typeface="lucida grande"/>
              </a:rPr>
              <a:t>- пользователь </a:t>
            </a:r>
            <a:r>
              <a:rPr lang="ru-RU" sz="3200" dirty="0" smtClean="0">
                <a:latin typeface="lucida grande"/>
              </a:rPr>
              <a:t>А </a:t>
            </a:r>
            <a:r>
              <a:rPr lang="ru-RU" sz="3200" dirty="0">
                <a:latin typeface="lucida grande"/>
              </a:rPr>
              <a:t>заявляет, что не посылал сообщения пользователь </a:t>
            </a:r>
            <a:r>
              <a:rPr lang="ru-RU" sz="3200" dirty="0" smtClean="0">
                <a:latin typeface="lucida grande"/>
              </a:rPr>
              <a:t>В</a:t>
            </a:r>
            <a:r>
              <a:rPr lang="ru-RU" sz="3200" dirty="0">
                <a:latin typeface="lucida grande"/>
              </a:rPr>
              <a:t>, хотя на самом деле послал; </a:t>
            </a:r>
            <a:endParaRPr lang="ru-RU" sz="3200" dirty="0" smtClean="0">
              <a:latin typeface="lucida grande"/>
            </a:endParaRPr>
          </a:p>
          <a:p>
            <a:r>
              <a:rPr lang="ru-RU" sz="3200" b="1" dirty="0" smtClean="0">
                <a:latin typeface="lucida grande"/>
              </a:rPr>
              <a:t>подмена</a:t>
            </a:r>
            <a:r>
              <a:rPr lang="ru-RU" sz="3200" dirty="0" smtClean="0">
                <a:latin typeface="lucida grande"/>
              </a:rPr>
              <a:t> </a:t>
            </a:r>
            <a:r>
              <a:rPr lang="ru-RU" sz="3200" dirty="0">
                <a:latin typeface="lucida grande"/>
              </a:rPr>
              <a:t>- пользователь </a:t>
            </a:r>
            <a:r>
              <a:rPr lang="ru-RU" sz="3200" dirty="0" smtClean="0">
                <a:latin typeface="lucida grande"/>
              </a:rPr>
              <a:t>В </a:t>
            </a:r>
            <a:r>
              <a:rPr lang="ru-RU" sz="3200" dirty="0">
                <a:latin typeface="lucida grande"/>
              </a:rPr>
              <a:t>изменяет или формирует новый документ и заявляет, что получил его от </a:t>
            </a:r>
            <a:r>
              <a:rPr lang="ru-RU" sz="3200" dirty="0" smtClean="0">
                <a:latin typeface="lucida grande"/>
              </a:rPr>
              <a:t>пользователя А</a:t>
            </a:r>
            <a:r>
              <a:rPr lang="ru-RU" sz="3200" dirty="0">
                <a:latin typeface="lucida grande"/>
              </a:rPr>
              <a:t>; </a:t>
            </a:r>
            <a:endParaRPr lang="ru-RU" sz="3200" dirty="0" smtClean="0">
              <a:latin typeface="lucida grande"/>
            </a:endParaRPr>
          </a:p>
          <a:p>
            <a:r>
              <a:rPr lang="ru-RU" sz="3200" dirty="0" smtClean="0">
                <a:latin typeface="lucida grande"/>
              </a:rPr>
              <a:t> </a:t>
            </a:r>
            <a:r>
              <a:rPr lang="ru-RU" sz="3200" b="1" dirty="0">
                <a:latin typeface="lucida grande"/>
              </a:rPr>
              <a:t>повтор</a:t>
            </a:r>
            <a:r>
              <a:rPr lang="ru-RU" sz="3200" dirty="0">
                <a:latin typeface="lucida grande"/>
              </a:rPr>
              <a:t> - пользователь </a:t>
            </a:r>
            <a:r>
              <a:rPr lang="ru-RU" sz="3200" dirty="0" smtClean="0">
                <a:latin typeface="lucida grande"/>
              </a:rPr>
              <a:t>С </a:t>
            </a:r>
            <a:r>
              <a:rPr lang="ru-RU" sz="3200" dirty="0">
                <a:latin typeface="lucida grande"/>
              </a:rPr>
              <a:t>повторяет ранее переданный документ, который пользователь </a:t>
            </a:r>
            <a:r>
              <a:rPr lang="ru-RU" sz="3200" dirty="0" smtClean="0">
                <a:latin typeface="lucida grande"/>
              </a:rPr>
              <a:t>А </a:t>
            </a:r>
            <a:r>
              <a:rPr lang="ru-RU" sz="3200" dirty="0">
                <a:latin typeface="lucida grande"/>
              </a:rPr>
              <a:t>посылал </a:t>
            </a:r>
            <a:r>
              <a:rPr lang="ru-RU" sz="3200" dirty="0" smtClean="0">
                <a:latin typeface="lucida grande"/>
              </a:rPr>
              <a:t>пользователю В</a:t>
            </a:r>
            <a:r>
              <a:rPr lang="ru-RU" sz="3200" dirty="0">
                <a:latin typeface="lucida grande"/>
              </a:rPr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422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CFF041-AB2B-4C96-B8B5-C1C659920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Электронная цифровая подпись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2FEB4D-5CAD-413B-B374-DFC8C6A65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50504"/>
            <a:ext cx="8915400" cy="43739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lucida grande"/>
              </a:rPr>
              <a:t>ЭЦП функционально аналогична обычной рукописной подписи и обладает ее основными достоинствами: </a:t>
            </a:r>
            <a:endParaRPr lang="ru-RU" dirty="0" smtClean="0">
              <a:latin typeface="lucida grande"/>
            </a:endParaRPr>
          </a:p>
          <a:p>
            <a:r>
              <a:rPr lang="ru-RU" b="1" dirty="0" smtClean="0">
                <a:latin typeface="lucida grande"/>
              </a:rPr>
              <a:t>удостоверяет</a:t>
            </a:r>
            <a:r>
              <a:rPr lang="ru-RU" dirty="0">
                <a:latin typeface="lucida grande"/>
              </a:rPr>
              <a:t>, что подписанный текст исходит от лица, поставившего подпись; </a:t>
            </a:r>
            <a:endParaRPr lang="ru-RU" dirty="0" smtClean="0">
              <a:latin typeface="lucida grande"/>
            </a:endParaRPr>
          </a:p>
          <a:p>
            <a:r>
              <a:rPr lang="ru-RU" dirty="0" smtClean="0">
                <a:latin typeface="lucida grande"/>
              </a:rPr>
              <a:t>не </a:t>
            </a:r>
            <a:r>
              <a:rPr lang="ru-RU" dirty="0">
                <a:latin typeface="lucida grande"/>
              </a:rPr>
              <a:t>дает самому этому лицу возможности </a:t>
            </a:r>
            <a:r>
              <a:rPr lang="ru-RU" b="1" dirty="0">
                <a:latin typeface="lucida grande"/>
              </a:rPr>
              <a:t>отказаться</a:t>
            </a:r>
            <a:r>
              <a:rPr lang="ru-RU" dirty="0">
                <a:latin typeface="lucida grande"/>
              </a:rPr>
              <a:t> </a:t>
            </a:r>
            <a:r>
              <a:rPr lang="ru-RU" b="1" dirty="0">
                <a:latin typeface="lucida grande"/>
              </a:rPr>
              <a:t>от обязательств</a:t>
            </a:r>
            <a:r>
              <a:rPr lang="ru-RU" dirty="0">
                <a:latin typeface="lucida grande"/>
              </a:rPr>
              <a:t>, связанных с подписанным текстом; </a:t>
            </a:r>
            <a:endParaRPr lang="ru-RU" dirty="0" smtClean="0">
              <a:latin typeface="lucida grande"/>
            </a:endParaRPr>
          </a:p>
          <a:p>
            <a:r>
              <a:rPr lang="ru-RU" dirty="0" smtClean="0">
                <a:latin typeface="lucida grande"/>
              </a:rPr>
              <a:t>гарантирует </a:t>
            </a:r>
            <a:r>
              <a:rPr lang="ru-RU" b="1" dirty="0" smtClean="0">
                <a:latin typeface="lucida grande"/>
              </a:rPr>
              <a:t>целостность</a:t>
            </a:r>
            <a:r>
              <a:rPr lang="ru-RU" dirty="0" smtClean="0">
                <a:latin typeface="lucida grande"/>
              </a:rPr>
              <a:t> </a:t>
            </a:r>
            <a:r>
              <a:rPr lang="ru-RU" dirty="0">
                <a:latin typeface="lucida grande"/>
              </a:rPr>
              <a:t>подписанного </a:t>
            </a:r>
            <a:r>
              <a:rPr lang="ru-RU" dirty="0" smtClean="0">
                <a:latin typeface="lucida grande"/>
              </a:rPr>
              <a:t>текста;</a:t>
            </a:r>
          </a:p>
          <a:p>
            <a:r>
              <a:rPr lang="ru-RU" dirty="0" smtClean="0">
                <a:latin typeface="lucida grande"/>
              </a:rPr>
              <a:t>гарантирует защиту от </a:t>
            </a:r>
            <a:r>
              <a:rPr lang="ru-RU" b="1" dirty="0">
                <a:latin typeface="lucida grande"/>
              </a:rPr>
              <a:t>изменений</a:t>
            </a:r>
            <a:r>
              <a:rPr lang="ru-RU" dirty="0">
                <a:latin typeface="lucida grande"/>
              </a:rPr>
              <a:t> (подделки) документа.</a:t>
            </a:r>
          </a:p>
          <a:p>
            <a:pPr marL="0" indent="0">
              <a:buNone/>
            </a:pPr>
            <a:r>
              <a:rPr lang="ru-RU" dirty="0" smtClean="0">
                <a:latin typeface="lucida grande"/>
              </a:rPr>
              <a:t>ЭЦП </a:t>
            </a:r>
            <a:r>
              <a:rPr lang="ru-RU" dirty="0">
                <a:latin typeface="lucida grande"/>
              </a:rPr>
              <a:t>представляет собой относительно небольшое количество дополнительной цифровой информации, передаваемой вместе с подписываемым текстом.</a:t>
            </a:r>
            <a:endParaRPr lang="ru-BY" dirty="0">
              <a:latin typeface="lucida grande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3EA38A3-A3CF-4635-8F58-2C08738BC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588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Электронная цифровая подпись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2133600"/>
            <a:ext cx="7619313" cy="3777622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lucida grande"/>
              </a:rPr>
              <a:t>Технология ЭЦП включает две процедуры: </a:t>
            </a:r>
            <a:endParaRPr lang="ru-RU" dirty="0" smtClean="0">
              <a:latin typeface="lucida grande"/>
            </a:endParaRPr>
          </a:p>
          <a:p>
            <a:r>
              <a:rPr lang="ru-RU" dirty="0" smtClean="0">
                <a:latin typeface="lucida grande"/>
              </a:rPr>
              <a:t>1</a:t>
            </a:r>
            <a:r>
              <a:rPr lang="ru-RU" dirty="0">
                <a:latin typeface="lucida grande"/>
              </a:rPr>
              <a:t>) процедуру постановки подписи; </a:t>
            </a:r>
            <a:endParaRPr lang="ru-RU" dirty="0" smtClean="0">
              <a:latin typeface="lucida grande"/>
            </a:endParaRPr>
          </a:p>
          <a:p>
            <a:r>
              <a:rPr lang="ru-RU" dirty="0" smtClean="0">
                <a:latin typeface="lucida grande"/>
              </a:rPr>
              <a:t>2</a:t>
            </a:r>
            <a:r>
              <a:rPr lang="ru-RU" dirty="0">
                <a:latin typeface="lucida grande"/>
              </a:rPr>
              <a:t>) процедуру проверки подписи. </a:t>
            </a:r>
            <a:endParaRPr lang="ru-RU" dirty="0" smtClean="0">
              <a:latin typeface="lucida grande"/>
            </a:endParaRPr>
          </a:p>
          <a:p>
            <a:pPr marL="0" indent="0">
              <a:buNone/>
            </a:pPr>
            <a:r>
              <a:rPr lang="ru-RU" dirty="0" smtClean="0">
                <a:latin typeface="lucida grande"/>
              </a:rPr>
              <a:t> </a:t>
            </a:r>
            <a:r>
              <a:rPr lang="ru-RU" dirty="0">
                <a:latin typeface="lucida grande"/>
              </a:rPr>
              <a:t>В процедуре </a:t>
            </a:r>
            <a:r>
              <a:rPr lang="ru-RU" b="1" dirty="0">
                <a:latin typeface="lucida grande"/>
              </a:rPr>
              <a:t>постановки</a:t>
            </a:r>
            <a:r>
              <a:rPr lang="ru-RU" dirty="0">
                <a:latin typeface="lucida grande"/>
              </a:rPr>
              <a:t> подписи используется </a:t>
            </a:r>
            <a:r>
              <a:rPr lang="ru-RU" b="1" dirty="0">
                <a:latin typeface="lucida grande"/>
              </a:rPr>
              <a:t>секретный ключ отправителя </a:t>
            </a:r>
            <a:r>
              <a:rPr lang="ru-RU" dirty="0">
                <a:latin typeface="lucida grande"/>
              </a:rPr>
              <a:t>сообщения, </a:t>
            </a:r>
            <a:endParaRPr lang="ru-RU" dirty="0" smtClean="0">
              <a:latin typeface="lucida grande"/>
            </a:endParaRPr>
          </a:p>
          <a:p>
            <a:pPr marL="0" indent="0">
              <a:buNone/>
            </a:pPr>
            <a:r>
              <a:rPr lang="ru-RU" dirty="0" smtClean="0">
                <a:latin typeface="lucida grande"/>
              </a:rPr>
              <a:t>в </a:t>
            </a:r>
            <a:r>
              <a:rPr lang="ru-RU" dirty="0">
                <a:latin typeface="lucida grande"/>
              </a:rPr>
              <a:t>процедуре </a:t>
            </a:r>
            <a:r>
              <a:rPr lang="ru-RU" b="1" dirty="0">
                <a:latin typeface="lucida grande"/>
              </a:rPr>
              <a:t>проверки</a:t>
            </a:r>
            <a:r>
              <a:rPr lang="ru-RU" dirty="0">
                <a:latin typeface="lucida grande"/>
              </a:rPr>
              <a:t> подписи - </a:t>
            </a:r>
            <a:r>
              <a:rPr lang="ru-RU" b="1" dirty="0">
                <a:latin typeface="lucida grande"/>
              </a:rPr>
              <a:t>открытый ключ </a:t>
            </a:r>
            <a:r>
              <a:rPr lang="ru-RU" b="1" dirty="0" smtClean="0">
                <a:latin typeface="lucida grande"/>
              </a:rPr>
              <a:t>отправителя</a:t>
            </a:r>
          </a:p>
          <a:p>
            <a:pPr marL="0" indent="0">
              <a:buNone/>
            </a:pPr>
            <a:r>
              <a:rPr lang="ru-RU" dirty="0">
                <a:latin typeface="lucida grande"/>
              </a:rPr>
              <a:t>Принципиальным моментом в системе ЭЦП является </a:t>
            </a:r>
            <a:r>
              <a:rPr lang="ru-RU" b="1" dirty="0">
                <a:latin typeface="lucida grande"/>
              </a:rPr>
              <a:t>невозможность подделки ЭЦП </a:t>
            </a:r>
            <a:r>
              <a:rPr lang="ru-RU" dirty="0">
                <a:latin typeface="lucida grande"/>
              </a:rPr>
              <a:t>пользователя без знания его </a:t>
            </a:r>
            <a:r>
              <a:rPr lang="ru-RU" b="1" dirty="0">
                <a:latin typeface="lucida grande"/>
              </a:rPr>
              <a:t>секретного ключа </a:t>
            </a:r>
            <a:r>
              <a:rPr lang="ru-RU" b="1" dirty="0" err="1">
                <a:latin typeface="lucida grande"/>
              </a:rPr>
              <a:t>подписывания</a:t>
            </a:r>
            <a:r>
              <a:rPr lang="ru-RU" dirty="0">
                <a:latin typeface="lucida grande"/>
              </a:rPr>
              <a:t>. </a:t>
            </a:r>
            <a:endParaRPr lang="ru-RU" b="1" dirty="0">
              <a:latin typeface="lucida grande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38984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Электронная цифровая подпись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1624084"/>
            <a:ext cx="8915400" cy="42871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>
                <a:latin typeface="lucida grande"/>
              </a:rPr>
              <a:t>В качестве подписываемого документа может быть использован любой файл. </a:t>
            </a:r>
            <a:endParaRPr lang="ru-RU" sz="2000" dirty="0" smtClean="0">
              <a:latin typeface="lucida grande"/>
            </a:endParaRPr>
          </a:p>
          <a:p>
            <a:pPr marL="0" indent="0">
              <a:buNone/>
            </a:pPr>
            <a:r>
              <a:rPr lang="ru-RU" sz="2000" dirty="0" smtClean="0">
                <a:latin typeface="lucida grande"/>
              </a:rPr>
              <a:t>Подписанный </a:t>
            </a:r>
            <a:r>
              <a:rPr lang="ru-RU" sz="2000" dirty="0">
                <a:latin typeface="lucida grande"/>
              </a:rPr>
              <a:t>файл создается из неподписанного путем добавления в него одной или более электронных подписей. </a:t>
            </a:r>
            <a:endParaRPr lang="ru-RU" sz="2000" dirty="0" smtClean="0">
              <a:latin typeface="lucida grande"/>
            </a:endParaRPr>
          </a:p>
          <a:p>
            <a:pPr marL="0" indent="0">
              <a:buNone/>
            </a:pPr>
            <a:r>
              <a:rPr lang="ru-RU" sz="2000" dirty="0" smtClean="0">
                <a:latin typeface="lucida grande"/>
              </a:rPr>
              <a:t>Каждая </a:t>
            </a:r>
            <a:r>
              <a:rPr lang="ru-RU" sz="2000" dirty="0">
                <a:latin typeface="lucida grande"/>
              </a:rPr>
              <a:t>подпись содержит следующую информацию: </a:t>
            </a:r>
            <a:endParaRPr lang="ru-RU" sz="2000" dirty="0" smtClean="0">
              <a:latin typeface="lucida grande"/>
            </a:endParaRPr>
          </a:p>
          <a:p>
            <a:r>
              <a:rPr lang="ru-RU" sz="2000" dirty="0" smtClean="0">
                <a:latin typeface="lucida grande"/>
              </a:rPr>
              <a:t>дату </a:t>
            </a:r>
            <a:r>
              <a:rPr lang="ru-RU" sz="2000" dirty="0">
                <a:latin typeface="lucida grande"/>
              </a:rPr>
              <a:t>подписи; </a:t>
            </a:r>
            <a:endParaRPr lang="ru-RU" sz="2000" dirty="0" smtClean="0">
              <a:latin typeface="lucida grande"/>
            </a:endParaRPr>
          </a:p>
          <a:p>
            <a:r>
              <a:rPr lang="ru-RU" sz="2000" dirty="0" smtClean="0">
                <a:latin typeface="lucida grande"/>
              </a:rPr>
              <a:t>срок </a:t>
            </a:r>
            <a:r>
              <a:rPr lang="ru-RU" sz="2000" dirty="0">
                <a:latin typeface="lucida grande"/>
              </a:rPr>
              <a:t>окончания действия ключа данной подписи; </a:t>
            </a:r>
            <a:endParaRPr lang="ru-RU" sz="2000" dirty="0" smtClean="0">
              <a:latin typeface="lucida grande"/>
            </a:endParaRPr>
          </a:p>
          <a:p>
            <a:r>
              <a:rPr lang="ru-RU" sz="2000" dirty="0" smtClean="0">
                <a:latin typeface="lucida grande"/>
              </a:rPr>
              <a:t>информацию </a:t>
            </a:r>
            <a:r>
              <a:rPr lang="ru-RU" sz="2000" dirty="0">
                <a:latin typeface="lucida grande"/>
              </a:rPr>
              <a:t>о лице, подписавшем файл (Ф.И.0., должность, краткое наименование фирмы); </a:t>
            </a:r>
            <a:endParaRPr lang="ru-RU" sz="2000" dirty="0" smtClean="0">
              <a:latin typeface="lucida grande"/>
            </a:endParaRPr>
          </a:p>
          <a:p>
            <a:r>
              <a:rPr lang="ru-RU" sz="2000" dirty="0" smtClean="0">
                <a:latin typeface="lucida grande"/>
              </a:rPr>
              <a:t>идентификатор </a:t>
            </a:r>
            <a:r>
              <a:rPr lang="ru-RU" sz="2000" dirty="0">
                <a:latin typeface="lucida grande"/>
              </a:rPr>
              <a:t>подписавшего (имя открытого ключа); </a:t>
            </a:r>
            <a:endParaRPr lang="ru-RU" sz="2000" dirty="0" smtClean="0">
              <a:latin typeface="lucida grande"/>
            </a:endParaRPr>
          </a:p>
          <a:p>
            <a:r>
              <a:rPr lang="ru-RU" sz="2000" dirty="0" smtClean="0">
                <a:latin typeface="lucida grande"/>
              </a:rPr>
              <a:t>собственно </a:t>
            </a:r>
            <a:r>
              <a:rPr lang="ru-RU" sz="2000" dirty="0">
                <a:latin typeface="lucida grande"/>
              </a:rPr>
              <a:t>цифровую подпись.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024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98C3B4-E5E0-43E2-A1D6-24A7A8C90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000" dirty="0"/>
              <a:t>Электронная подпись на основе алгоритма RSA</a:t>
            </a:r>
            <a:r>
              <a:rPr lang="ru-RU" b="1" i="0" dirty="0">
                <a:solidFill>
                  <a:srgbClr val="000000"/>
                </a:solidFill>
                <a:effectLst/>
                <a:latin typeface="lucida grande"/>
              </a:rPr>
              <a:t/>
            </a:r>
            <a:br>
              <a:rPr lang="ru-RU" b="1" i="0" dirty="0">
                <a:solidFill>
                  <a:srgbClr val="000000"/>
                </a:solidFill>
                <a:effectLst/>
                <a:latin typeface="lucida grande"/>
              </a:rPr>
            </a:b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245AF6-4312-4F76-BFA7-BEFEDEEDC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32629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lucida grande"/>
              </a:rPr>
              <a:t>Схема </a:t>
            </a:r>
            <a:r>
              <a:rPr lang="ru-RU" b="0" dirty="0">
                <a:solidFill>
                  <a:srgbClr val="000000"/>
                </a:solidFill>
                <a:effectLst/>
                <a:latin typeface="lucida grande"/>
              </a:rPr>
              <a:t>использования алгоритма RSA при большом модуле </a:t>
            </a:r>
            <a:r>
              <a:rPr lang="ru-RU" b="0" dirty="0">
                <a:solidFill>
                  <a:srgbClr val="8B0000"/>
                </a:solidFill>
                <a:effectLst/>
                <a:latin typeface="Courier New" panose="02070309020205020404" pitchFamily="49" charset="0"/>
              </a:rPr>
              <a:t>N</a:t>
            </a:r>
            <a:r>
              <a:rPr lang="ru-RU" b="0" dirty="0">
                <a:solidFill>
                  <a:srgbClr val="000000"/>
                </a:solidFill>
                <a:effectLst/>
                <a:latin typeface="lucida grande"/>
              </a:rPr>
              <a:t> практически не позволяет злоумышленнику получить закрытый ключ и прочитать зашифрованное сообщение. Однако она дает возможность злоумышленнику подменить сообщение от </a:t>
            </a:r>
            <a:r>
              <a:rPr lang="ru-RU" b="0" dirty="0" smtClean="0">
                <a:solidFill>
                  <a:srgbClr val="000000"/>
                </a:solidFill>
                <a:effectLst/>
                <a:latin typeface="lucida grande"/>
              </a:rPr>
              <a:t>пользователя </a:t>
            </a:r>
            <a:r>
              <a:rPr lang="ru-RU" b="0" dirty="0">
                <a:solidFill>
                  <a:srgbClr val="000000"/>
                </a:solidFill>
                <a:effectLst/>
                <a:latin typeface="lucida grande"/>
              </a:rPr>
              <a:t>А к </a:t>
            </a:r>
            <a:r>
              <a:rPr lang="ru-RU" b="0" dirty="0" smtClean="0">
                <a:solidFill>
                  <a:srgbClr val="000000"/>
                </a:solidFill>
                <a:effectLst/>
                <a:latin typeface="lucida grande"/>
              </a:rPr>
              <a:t>пользователю Б</a:t>
            </a:r>
            <a:r>
              <a:rPr lang="ru-RU" b="0" dirty="0">
                <a:solidFill>
                  <a:srgbClr val="000000"/>
                </a:solidFill>
                <a:effectLst/>
                <a:latin typeface="lucida grande"/>
              </a:rPr>
              <a:t>, так как </a:t>
            </a:r>
            <a:r>
              <a:rPr lang="ru-RU" b="0" dirty="0" smtClean="0">
                <a:solidFill>
                  <a:srgbClr val="000000"/>
                </a:solidFill>
                <a:effectLst/>
                <a:latin typeface="lucida grande"/>
              </a:rPr>
              <a:t>пользователь</a:t>
            </a:r>
            <a:r>
              <a:rPr lang="ru-RU" b="0" dirty="0">
                <a:solidFill>
                  <a:srgbClr val="000000"/>
                </a:solidFill>
                <a:effectLst/>
                <a:latin typeface="lucida grande"/>
              </a:rPr>
              <a:t> А шифрует свое сообщение открытым ключом, полученным от Б по открытому каналу связи. А раз открытый ключ передается по открытому каналу, любой может получить его и использовать для подмены сообщения. Избежать этого можно, используя более сложные протоколы, например, следующий.</a:t>
            </a:r>
          </a:p>
          <a:p>
            <a:pPr algn="l"/>
            <a:r>
              <a:rPr lang="ru-RU" b="0" dirty="0">
                <a:solidFill>
                  <a:srgbClr val="000000"/>
                </a:solidFill>
                <a:effectLst/>
                <a:latin typeface="lucida grande"/>
              </a:rPr>
              <a:t>Пусть, как и раньше, пользователь А хочет передать пользователю Б сообщение, состоящее из нескольких блоков</a:t>
            </a:r>
            <a:r>
              <a:rPr lang="ru-RU" b="0" i="0" dirty="0">
                <a:solidFill>
                  <a:srgbClr val="000000"/>
                </a:solidFill>
                <a:effectLst/>
                <a:latin typeface="lucida grande"/>
              </a:rPr>
              <a:t> </a:t>
            </a:r>
            <a:r>
              <a:rPr lang="ru-RU" b="0" i="0" dirty="0" err="1">
                <a:solidFill>
                  <a:srgbClr val="8B0000"/>
                </a:solidFill>
                <a:effectLst/>
                <a:latin typeface="Courier New" panose="02070309020205020404" pitchFamily="49" charset="0"/>
              </a:rPr>
              <a:t>m</a:t>
            </a:r>
            <a:r>
              <a:rPr lang="ru-RU" b="0" i="0" baseline="-25000" dirty="0" err="1">
                <a:solidFill>
                  <a:srgbClr val="8B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ru-RU" b="0" i="0" dirty="0">
                <a:solidFill>
                  <a:srgbClr val="000000"/>
                </a:solidFill>
                <a:effectLst/>
                <a:latin typeface="lucida grande"/>
              </a:rPr>
              <a:t>. Перед началом сеанса связи абоненты генерируют открытые и закрытые ключи, обозначаемые, как указано в следующей таблице:</a:t>
            </a:r>
          </a:p>
          <a:p>
            <a:pPr algn="l"/>
            <a:endParaRPr lang="ru-RU" b="0" i="0" dirty="0">
              <a:solidFill>
                <a:srgbClr val="000000"/>
              </a:solidFill>
              <a:effectLst/>
              <a:latin typeface="lucida grande"/>
            </a:endParaRPr>
          </a:p>
          <a:p>
            <a:pPr algn="l"/>
            <a:endParaRPr lang="ru-RU" b="0" i="0" dirty="0">
              <a:solidFill>
                <a:srgbClr val="000000"/>
              </a:solidFill>
              <a:effectLst/>
              <a:latin typeface="lucida grande"/>
            </a:endParaRPr>
          </a:p>
          <a:p>
            <a:pPr marL="0" indent="0">
              <a:buNone/>
            </a:pPr>
            <a:endParaRPr lang="ru-BY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78BB8F2-2E03-44B8-8D6A-ED49ADA23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26</a:t>
            </a:fld>
            <a:endParaRPr lang="ru-RU"/>
          </a:p>
        </p:txBody>
      </p:sp>
      <p:graphicFrame>
        <p:nvGraphicFramePr>
          <p:cNvPr id="8" name="Таблица 8">
            <a:extLst>
              <a:ext uri="{FF2B5EF4-FFF2-40B4-BE49-F238E27FC236}">
                <a16:creationId xmlns:a16="http://schemas.microsoft.com/office/drawing/2014/main" id="{3B0A221B-D77B-454D-933E-EEB456285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354622"/>
              </p:ext>
            </p:extLst>
          </p:nvPr>
        </p:nvGraphicFramePr>
        <p:xfrm>
          <a:off x="3085065" y="5292014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11298679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1066615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915870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B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Открытый ключ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Закрытый ключ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295697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Пользователь А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8B0000"/>
                          </a:solidFill>
                          <a:effectLst/>
                          <a:latin typeface="Courier New" panose="02070309020205020404" pitchFamily="49" charset="0"/>
                        </a:rPr>
                        <a:t>N</a:t>
                      </a:r>
                      <a:r>
                        <a:rPr lang="en-US" baseline="-25000">
                          <a:solidFill>
                            <a:srgbClr val="8B0000"/>
                          </a:solidFill>
                          <a:effectLst/>
                          <a:latin typeface="Courier New" panose="02070309020205020404" pitchFamily="49" charset="0"/>
                        </a:rPr>
                        <a:t>A</a:t>
                      </a:r>
                      <a:r>
                        <a:rPr lang="en-US">
                          <a:effectLst/>
                        </a:rPr>
                        <a:t>, </a:t>
                      </a:r>
                      <a:r>
                        <a:rPr lang="en-US">
                          <a:solidFill>
                            <a:srgbClr val="8B0000"/>
                          </a:solidFill>
                          <a:effectLst/>
                          <a:latin typeface="Courier New" panose="02070309020205020404" pitchFamily="49" charset="0"/>
                        </a:rPr>
                        <a:t>d</a:t>
                      </a:r>
                      <a:r>
                        <a:rPr lang="en-US" baseline="-25000">
                          <a:solidFill>
                            <a:srgbClr val="8B0000"/>
                          </a:solidFill>
                          <a:effectLst/>
                          <a:latin typeface="Courier New" panose="02070309020205020404" pitchFamily="49" charset="0"/>
                        </a:rPr>
                        <a:t>A</a:t>
                      </a:r>
                      <a:endParaRPr lang="en-US">
                        <a:effectLst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8B0000"/>
                          </a:solidFill>
                          <a:effectLst/>
                          <a:latin typeface="Courier New" panose="02070309020205020404" pitchFamily="49" charset="0"/>
                        </a:rPr>
                        <a:t>e</a:t>
                      </a:r>
                      <a:r>
                        <a:rPr lang="en-US" baseline="-25000">
                          <a:solidFill>
                            <a:srgbClr val="8B0000"/>
                          </a:solidFill>
                          <a:effectLst/>
                          <a:latin typeface="Courier New" panose="02070309020205020404" pitchFamily="49" charset="0"/>
                        </a:rPr>
                        <a:t>A</a:t>
                      </a:r>
                      <a:endParaRPr lang="en-US">
                        <a:effectLst/>
                      </a:endParaRP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3369184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Пользователь Б</a:t>
                      </a: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8B0000"/>
                          </a:solidFill>
                          <a:effectLst/>
                          <a:latin typeface="Courier New" panose="02070309020205020404" pitchFamily="49" charset="0"/>
                        </a:rPr>
                        <a:t>N</a:t>
                      </a:r>
                      <a:r>
                        <a:rPr lang="ru-RU" baseline="-25000">
                          <a:solidFill>
                            <a:srgbClr val="8B0000"/>
                          </a:solidFill>
                          <a:effectLst/>
                          <a:latin typeface="Courier New" panose="02070309020205020404" pitchFamily="49" charset="0"/>
                        </a:rPr>
                        <a:t>Б</a:t>
                      </a:r>
                      <a:r>
                        <a:rPr lang="ru-RU">
                          <a:effectLst/>
                        </a:rPr>
                        <a:t>, </a:t>
                      </a:r>
                      <a:r>
                        <a:rPr lang="en-US">
                          <a:solidFill>
                            <a:srgbClr val="8B0000"/>
                          </a:solidFill>
                          <a:effectLst/>
                          <a:latin typeface="Courier New" panose="02070309020205020404" pitchFamily="49" charset="0"/>
                        </a:rPr>
                        <a:t>d</a:t>
                      </a:r>
                      <a:r>
                        <a:rPr lang="ru-RU" baseline="-25000">
                          <a:solidFill>
                            <a:srgbClr val="8B0000"/>
                          </a:solidFill>
                          <a:effectLst/>
                          <a:latin typeface="Courier New" panose="02070309020205020404" pitchFamily="49" charset="0"/>
                        </a:rPr>
                        <a:t>Б</a:t>
                      </a:r>
                      <a:endParaRPr lang="ru-RU">
                        <a:effectLst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8B0000"/>
                          </a:solidFill>
                          <a:effectLst/>
                          <a:latin typeface="Courier New" panose="02070309020205020404" pitchFamily="49" charset="0"/>
                        </a:rPr>
                        <a:t>e</a:t>
                      </a:r>
                      <a:r>
                        <a:rPr lang="ru-RU" baseline="-25000" dirty="0">
                          <a:solidFill>
                            <a:srgbClr val="8B0000"/>
                          </a:solidFill>
                          <a:effectLst/>
                          <a:latin typeface="Courier New" panose="02070309020205020404" pitchFamily="49" charset="0"/>
                        </a:rPr>
                        <a:t>Б</a:t>
                      </a:r>
                      <a:endParaRPr lang="ru-RU" dirty="0">
                        <a:effectLst/>
                      </a:endParaRPr>
                    </a:p>
                  </a:txBody>
                  <a:tcPr marL="19050" marR="19050" marT="19050" marB="19050"/>
                </a:tc>
                <a:extLst>
                  <a:ext uri="{0D108BD9-81ED-4DB2-BD59-A6C34878D82A}">
                    <a16:rowId xmlns:a16="http://schemas.microsoft.com/office/drawing/2014/main" val="3542151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086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BD5A67-3BA1-4CD7-ACD5-B5628D62D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Электронная подпись на основе алгоритма RSA</a:t>
            </a:r>
            <a:endParaRPr lang="ru-BY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5230AF7-4556-4BC3-A446-F2498E3D9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27</a:t>
            </a:fld>
            <a:endParaRPr lang="ru-RU"/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357FFB76-4F10-4004-A4AF-03DBEFAB4A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3443" y="1750313"/>
            <a:ext cx="8569874" cy="4483577"/>
          </a:xfrm>
        </p:spPr>
      </p:pic>
    </p:spTree>
    <p:extLst>
      <p:ext uri="{BB962C8B-B14F-4D97-AF65-F5344CB8AC3E}">
        <p14:creationId xmlns:p14="http://schemas.microsoft.com/office/powerpoint/2010/main" val="212097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9E94D6-0206-4180-9056-182115B37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Электронная подпись на основе алгоритма RSA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9AFDC5-FA2A-42D6-BB08-AC645811E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lucida grande"/>
              </a:rPr>
              <a:t>Данная схема позволяет избежать многих конфликтных ситуаций. Иногда нет необходимости зашифровывать передаваемое сообщение, но нужно его скрепить электронной подписью. В этом случае из приведенного выше протокола исключаются шаги 2 и 4, то есть текст шифруется закрытым ключом отправителя, и полученная последовательность присоединяется к документу. Получатель с помощью открытого ключа отправителя расшифровывает прикрепленную подпись, которая, по сути, является зашифрованным повторением основного сообщения. Если расшифрованная подпись совпадает с основным текстом, значит, подпись верна.</a:t>
            </a: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lucida grande"/>
              </a:rPr>
              <a:t>Существуют и другие варианты применения алгоритма </a:t>
            </a:r>
            <a:r>
              <a:rPr lang="ru-RU" b="0" i="1" dirty="0">
                <a:solidFill>
                  <a:srgbClr val="000000"/>
                </a:solidFill>
                <a:effectLst/>
                <a:latin typeface="lucida grande"/>
              </a:rPr>
              <a:t>RSA</a:t>
            </a:r>
            <a:r>
              <a:rPr lang="ru-RU" b="0" i="0" dirty="0">
                <a:solidFill>
                  <a:srgbClr val="000000"/>
                </a:solidFill>
                <a:effectLst/>
                <a:latin typeface="lucida grande"/>
              </a:rPr>
              <a:t> для формирования </a:t>
            </a:r>
            <a:r>
              <a:rPr lang="ru-RU" b="0" i="1" dirty="0">
                <a:solidFill>
                  <a:srgbClr val="000000"/>
                </a:solidFill>
                <a:effectLst/>
                <a:latin typeface="lucida grande"/>
              </a:rPr>
              <a:t>ЭЦП</a:t>
            </a:r>
            <a:r>
              <a:rPr lang="ru-RU" b="0" i="0" dirty="0">
                <a:solidFill>
                  <a:srgbClr val="000000"/>
                </a:solidFill>
                <a:effectLst/>
                <a:latin typeface="lucida grande"/>
              </a:rPr>
              <a:t>. Например, можно шифровать (то есть подписывать) открытым ключом не само сообщение, а хеш-код от него.</a:t>
            </a: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lucida grande"/>
              </a:rPr>
              <a:t>Возможность применения алгоритма </a:t>
            </a:r>
            <a:r>
              <a:rPr lang="ru-RU" b="0" i="1" dirty="0">
                <a:solidFill>
                  <a:srgbClr val="000000"/>
                </a:solidFill>
                <a:effectLst/>
                <a:latin typeface="lucida grande"/>
              </a:rPr>
              <a:t>RSA</a:t>
            </a:r>
            <a:r>
              <a:rPr lang="ru-RU" b="0" i="0" dirty="0">
                <a:solidFill>
                  <a:srgbClr val="000000"/>
                </a:solidFill>
                <a:effectLst/>
                <a:latin typeface="lucida grande"/>
              </a:rPr>
              <a:t> для получения электронной подписи связана с тем, что секретный и открытый ключи в этой системе равноправны. Каждый из ключей, </a:t>
            </a:r>
            <a:r>
              <a:rPr lang="ru-RU" b="0" i="0" dirty="0">
                <a:solidFill>
                  <a:srgbClr val="8B0000"/>
                </a:solidFill>
                <a:effectLst/>
                <a:latin typeface="Courier New" panose="02070309020205020404" pitchFamily="49" charset="0"/>
              </a:rPr>
              <a:t>d</a:t>
            </a:r>
            <a:r>
              <a:rPr lang="ru-RU" b="0" i="0" dirty="0">
                <a:solidFill>
                  <a:srgbClr val="000000"/>
                </a:solidFill>
                <a:effectLst/>
                <a:latin typeface="lucida grande"/>
              </a:rPr>
              <a:t> или </a:t>
            </a:r>
            <a:r>
              <a:rPr lang="ru-RU" b="0" i="0" dirty="0">
                <a:solidFill>
                  <a:srgbClr val="8B0000"/>
                </a:solidFill>
                <a:effectLst/>
                <a:latin typeface="Courier New" panose="02070309020205020404" pitchFamily="49" charset="0"/>
              </a:rPr>
              <a:t>e</a:t>
            </a:r>
            <a:r>
              <a:rPr lang="ru-RU" b="0" i="0" dirty="0">
                <a:solidFill>
                  <a:srgbClr val="000000"/>
                </a:solidFill>
                <a:effectLst/>
                <a:latin typeface="lucida grande"/>
              </a:rPr>
              <a:t>, могут использоваться как для шифрования, так и для расшифрования. Это свойство выполняется не во всех криптосистемах с открытым ключом.</a:t>
            </a:r>
          </a:p>
          <a:p>
            <a:pPr algn="l"/>
            <a:r>
              <a:rPr lang="ru-RU" b="0" i="1" dirty="0">
                <a:solidFill>
                  <a:srgbClr val="000000"/>
                </a:solidFill>
                <a:effectLst/>
                <a:latin typeface="lucida grande"/>
              </a:rPr>
              <a:t>Алгоритм</a:t>
            </a:r>
            <a:r>
              <a:rPr lang="ru-RU" b="0" i="0" dirty="0">
                <a:solidFill>
                  <a:srgbClr val="000000"/>
                </a:solidFill>
                <a:effectLst/>
                <a:latin typeface="lucida grande"/>
              </a:rPr>
              <a:t> </a:t>
            </a:r>
            <a:r>
              <a:rPr lang="ru-RU" b="0" i="1" dirty="0">
                <a:solidFill>
                  <a:srgbClr val="000000"/>
                </a:solidFill>
                <a:effectLst/>
                <a:latin typeface="lucida grande"/>
              </a:rPr>
              <a:t>RSA</a:t>
            </a:r>
            <a:r>
              <a:rPr lang="ru-RU" b="0" i="0" dirty="0">
                <a:solidFill>
                  <a:srgbClr val="000000"/>
                </a:solidFill>
                <a:effectLst/>
                <a:latin typeface="lucida grande"/>
              </a:rPr>
              <a:t> можно использовать также и для обмена ключами.</a:t>
            </a:r>
          </a:p>
          <a:p>
            <a:endParaRPr lang="ru-BY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1371C64-B260-4624-BF3C-0B3502383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825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AA54C4-53A3-4955-8F51-96D086D8B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Электронная цифровая подпись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7C705B-1C99-4AAF-B245-8918B1AA2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17983"/>
            <a:ext cx="8915400" cy="449323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solidFill>
                  <a:srgbClr val="555555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Отметим некоторые недостатки алгоритма цифровой подписи RSA:</a:t>
            </a:r>
            <a:r>
              <a:rPr lang="ru-RU" sz="1800" dirty="0">
                <a:solidFill>
                  <a:srgbClr val="555555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800" dirty="0">
                <a:solidFill>
                  <a:srgbClr val="555555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b="1" dirty="0">
                <a:solidFill>
                  <a:srgbClr val="555555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ru-RU" sz="1800" dirty="0">
                <a:solidFill>
                  <a:srgbClr val="555555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При вычислении ключей для системы цифровой подписи RSA необходимо проверять ряд дополнительных условий. Невыполнение любого из этих условий делает возможным фальсификацию цифровой подписи со стороны того, кто обнаружит такое невыполнение.</a:t>
            </a:r>
            <a:br>
              <a:rPr lang="ru-RU" sz="1800" dirty="0">
                <a:solidFill>
                  <a:srgbClr val="555555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b="1" dirty="0">
                <a:solidFill>
                  <a:srgbClr val="555555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ru-RU" sz="1800" dirty="0">
                <a:solidFill>
                  <a:srgbClr val="555555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Для обеспечения </a:t>
            </a:r>
            <a:r>
              <a:rPr lang="ru-RU" sz="1800" u="sng" dirty="0">
                <a:solidFill>
                  <a:srgbClr val="555555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криптостойкости цифровой подписи RSA</a:t>
            </a:r>
            <a:r>
              <a:rPr lang="ru-RU" sz="1800" dirty="0">
                <a:solidFill>
                  <a:srgbClr val="555555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по отношению к попыткам фальсификации, например, на уровне алгоритма шифрования DES, необходимо использовать при вычислениях ключей очень большие целые числа, (около 10 в степени 154), что требует относительно больших вычислительных затрат, превышающих на 20-30% вычислительные затраты других алгоритмов цифровой подписи при сохранении того же уровня криптостойкости.</a:t>
            </a:r>
            <a:br>
              <a:rPr lang="ru-RU" sz="1800" dirty="0">
                <a:solidFill>
                  <a:srgbClr val="555555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b="1" dirty="0">
                <a:solidFill>
                  <a:srgbClr val="555555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ru-RU" sz="1800" dirty="0">
                <a:solidFill>
                  <a:srgbClr val="555555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800" u="sng" dirty="0">
                <a:solidFill>
                  <a:srgbClr val="555555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Цифровая подпись RSА</a:t>
            </a:r>
            <a:r>
              <a:rPr lang="ru-RU" sz="1800" dirty="0">
                <a:solidFill>
                  <a:srgbClr val="555555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уязвима к так называемой мультипликативной атаке. Иначе говоря, </a:t>
            </a:r>
            <a:r>
              <a:rPr lang="ru-RU" sz="1800" i="1" dirty="0">
                <a:solidFill>
                  <a:srgbClr val="555555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алгоритм цифровой подписи RSA</a:t>
            </a:r>
            <a:r>
              <a:rPr lang="ru-RU" sz="1800" dirty="0">
                <a:solidFill>
                  <a:srgbClr val="555555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позволяет злоумышленнику без знания секретного ключа сформировать подписи под теми документами, у которых результат хэширования можно вычислить как произведение результатов хэширования уже подписанных документов. Хотя следует заметить, что вероятность реализации такой атаки весьма незначительна.</a:t>
            </a:r>
            <a:br>
              <a:rPr lang="ru-RU" sz="1800" dirty="0">
                <a:solidFill>
                  <a:srgbClr val="555555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solidFill>
                  <a:srgbClr val="555555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работы смарт-карт с цифровыми подписями RSA рекомендуется использование ключей с длиной модуля 1024 бит.</a:t>
            </a:r>
            <a:endParaRPr lang="ru-BY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F0C1C4-7F37-41FB-9A45-914E24D74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557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9838BC-B962-425B-802C-0EC17E5B9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Ассиметричные системы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F10C16-1927-4028-8E02-8B90E0647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51128"/>
            <a:ext cx="8915400" cy="4560094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ru-RU" sz="2000" b="0" i="0" dirty="0">
                <a:solidFill>
                  <a:srgbClr val="000000"/>
                </a:solidFill>
                <a:effectLst/>
                <a:latin typeface="lucida grande"/>
              </a:rPr>
              <a:t> Шифрование на открытом ключе использует </a:t>
            </a:r>
            <a:r>
              <a:rPr lang="ru-RU" sz="2000" b="1" i="0" dirty="0">
                <a:solidFill>
                  <a:srgbClr val="000000"/>
                </a:solidFill>
                <a:effectLst/>
                <a:latin typeface="lucida grande"/>
              </a:rPr>
              <a:t>два различных ключа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lucida grande"/>
              </a:rPr>
              <a:t>, составляющих пару, но не идентичных. </a:t>
            </a:r>
            <a:endParaRPr lang="ru-RU" sz="2000" b="0" i="0" dirty="0" smtClean="0">
              <a:solidFill>
                <a:srgbClr val="000000"/>
              </a:solidFill>
              <a:effectLst/>
              <a:latin typeface="lucida grande"/>
            </a:endParaRPr>
          </a:p>
          <a:p>
            <a:pPr marL="0" indent="0" algn="l">
              <a:buNone/>
            </a:pPr>
            <a:r>
              <a:rPr lang="ru-RU" sz="2000" b="0" i="0" dirty="0" smtClean="0">
                <a:solidFill>
                  <a:srgbClr val="000000"/>
                </a:solidFill>
                <a:effectLst/>
                <a:latin typeface="lucida grande"/>
              </a:rPr>
              <a:t>В 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lucida grande"/>
              </a:rPr>
              <a:t>шифровании с </a:t>
            </a:r>
            <a:r>
              <a:rPr lang="ru-RU" sz="2000" b="0" i="0" dirty="0" smtClean="0">
                <a:solidFill>
                  <a:srgbClr val="000000"/>
                </a:solidFill>
                <a:effectLst/>
                <a:latin typeface="lucida grande"/>
              </a:rPr>
              <a:t>асимметричным 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lucida grande"/>
              </a:rPr>
              <a:t>ключом каждый ключ является уникальным. </a:t>
            </a:r>
            <a:endParaRPr lang="ru-RU" sz="2000" b="0" i="0" dirty="0" smtClean="0">
              <a:solidFill>
                <a:srgbClr val="000000"/>
              </a:solidFill>
              <a:effectLst/>
              <a:latin typeface="lucida grande"/>
            </a:endParaRPr>
          </a:p>
          <a:p>
            <a:pPr marL="0" indent="0" algn="l">
              <a:buNone/>
            </a:pPr>
            <a:r>
              <a:rPr lang="ru-RU" sz="2000" b="0" i="0" dirty="0" smtClean="0">
                <a:solidFill>
                  <a:srgbClr val="000000"/>
                </a:solidFill>
                <a:effectLst/>
                <a:latin typeface="lucida grande"/>
              </a:rPr>
              <a:t>Пара 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lucida grande"/>
              </a:rPr>
              <a:t>ключей открытый/секретный работает сообща: </a:t>
            </a:r>
            <a:r>
              <a:rPr lang="ru-RU" sz="2000" b="1" i="0" dirty="0">
                <a:solidFill>
                  <a:srgbClr val="000000"/>
                </a:solidFill>
                <a:effectLst/>
                <a:latin typeface="lucida grande"/>
              </a:rPr>
              <a:t>один ключ 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lucida grande"/>
              </a:rPr>
              <a:t>предназначен </a:t>
            </a:r>
            <a:r>
              <a:rPr lang="ru-RU" sz="2000" b="1" i="0" dirty="0">
                <a:solidFill>
                  <a:srgbClr val="000000"/>
                </a:solidFill>
                <a:effectLst/>
                <a:latin typeface="lucida grande"/>
              </a:rPr>
              <a:t>для шифрования данных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lucida grande"/>
              </a:rPr>
              <a:t>, а </a:t>
            </a:r>
            <a:r>
              <a:rPr lang="ru-RU" sz="2000" b="1" i="0" dirty="0">
                <a:solidFill>
                  <a:srgbClr val="000000"/>
                </a:solidFill>
                <a:effectLst/>
                <a:latin typeface="lucida grande"/>
              </a:rPr>
              <a:t>другой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lucida grande"/>
              </a:rPr>
              <a:t> – для </a:t>
            </a:r>
            <a:r>
              <a:rPr lang="ru-RU" sz="2000" b="1" i="0" dirty="0">
                <a:solidFill>
                  <a:srgbClr val="000000"/>
                </a:solidFill>
                <a:effectLst/>
                <a:latin typeface="lucida grande"/>
              </a:rPr>
              <a:t>расшифровки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lucida grande"/>
              </a:rPr>
              <a:t>, и наоборот. </a:t>
            </a:r>
            <a:endParaRPr lang="ru-RU" sz="2000" b="0" i="0" dirty="0" smtClean="0">
              <a:solidFill>
                <a:srgbClr val="000000"/>
              </a:solidFill>
              <a:effectLst/>
              <a:latin typeface="lucida grande"/>
            </a:endParaRPr>
          </a:p>
          <a:p>
            <a:pPr marL="0" indent="0" algn="l">
              <a:buNone/>
            </a:pPr>
            <a:r>
              <a:rPr lang="ru-RU" sz="2000" b="1" i="0" dirty="0" smtClean="0">
                <a:solidFill>
                  <a:srgbClr val="000000"/>
                </a:solidFill>
                <a:effectLst/>
                <a:latin typeface="lucida grande"/>
              </a:rPr>
              <a:t>Секретный </a:t>
            </a:r>
            <a:r>
              <a:rPr lang="ru-RU" sz="2000" b="1" i="0" dirty="0">
                <a:solidFill>
                  <a:srgbClr val="000000"/>
                </a:solidFill>
                <a:effectLst/>
                <a:latin typeface="lucida grande"/>
              </a:rPr>
              <a:t>ключ 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lucida grande"/>
              </a:rPr>
              <a:t>должен содержаться </a:t>
            </a:r>
            <a:r>
              <a:rPr lang="ru-RU" sz="2000" b="1" i="0" dirty="0">
                <a:solidFill>
                  <a:srgbClr val="000000"/>
                </a:solidFill>
                <a:effectLst/>
                <a:latin typeface="lucida grande"/>
              </a:rPr>
              <a:t>в секретности 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lucida grande"/>
              </a:rPr>
              <a:t>в целях безопасности, а </a:t>
            </a:r>
            <a:r>
              <a:rPr lang="ru-RU" sz="2000" b="1" i="0" dirty="0">
                <a:solidFill>
                  <a:srgbClr val="000000"/>
                </a:solidFill>
                <a:effectLst/>
                <a:latin typeface="lucida grande"/>
              </a:rPr>
              <a:t>открытый ключ 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lucida grande"/>
              </a:rPr>
              <a:t>может передаваться </a:t>
            </a:r>
            <a:r>
              <a:rPr lang="ru-RU" sz="2000" b="1" i="0" dirty="0">
                <a:solidFill>
                  <a:srgbClr val="000000"/>
                </a:solidFill>
                <a:effectLst/>
                <a:latin typeface="lucida grande"/>
              </a:rPr>
              <a:t>по небезопасному соединению 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lucida grande"/>
              </a:rPr>
              <a:t>без угрозы для системы. </a:t>
            </a:r>
            <a:endParaRPr lang="ru-RU" sz="2000" b="0" i="0" dirty="0" smtClean="0">
              <a:solidFill>
                <a:srgbClr val="000000"/>
              </a:solidFill>
              <a:effectLst/>
              <a:latin typeface="lucida grande"/>
            </a:endParaRPr>
          </a:p>
          <a:p>
            <a:pPr marL="0" indent="0" algn="l">
              <a:buNone/>
            </a:pPr>
            <a:r>
              <a:rPr lang="ru-RU" sz="2000" b="0" i="0" dirty="0" smtClean="0">
                <a:solidFill>
                  <a:srgbClr val="000000"/>
                </a:solidFill>
                <a:effectLst/>
                <a:latin typeface="lucida grande"/>
              </a:rPr>
              <a:t>Следовательно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lucida grande"/>
              </a:rPr>
              <a:t>, система шифрования на открытом ключе решает одну из главных проблем старых систем шифрования, заключающуюся в безопасном способе передачи ключа шифрования другой стороне.</a:t>
            </a:r>
          </a:p>
          <a:p>
            <a:endParaRPr lang="ru-BY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F6F55FB-216B-4EAA-80EE-C034F3697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639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/>
              <a:t>Понятие открытого и закрытого ключей.</a:t>
            </a:r>
          </a:p>
          <a:p>
            <a:r>
              <a:rPr lang="ru-RU" sz="2400" b="1" dirty="0" smtClean="0"/>
              <a:t>Асимметричные шифры. </a:t>
            </a:r>
          </a:p>
          <a:p>
            <a:r>
              <a:rPr lang="ru-RU" sz="2400" b="1" smtClean="0"/>
              <a:t>Электронно-цифровая подпись.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20637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7BE713-FA07-4699-AA70-470A0963D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Ассиметричные системы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3F2E1D-3B1B-4E25-A279-9BCBE1E65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92072"/>
            <a:ext cx="8915400" cy="4519150"/>
          </a:xfrm>
        </p:spPr>
        <p:txBody>
          <a:bodyPr/>
          <a:lstStyle/>
          <a:p>
            <a:pPr marL="0" indent="0">
              <a:buNone/>
            </a:pPr>
            <a:r>
              <a:rPr lang="ru-RU" sz="2000" b="0" i="0" dirty="0">
                <a:solidFill>
                  <a:srgbClr val="000000"/>
                </a:solidFill>
                <a:effectLst/>
                <a:latin typeface="lucida grande"/>
              </a:rPr>
              <a:t>Как правило, открытые ключи используются только для зашифровки данных. </a:t>
            </a:r>
            <a:endParaRPr lang="ru-RU" sz="2000" b="0" i="0" dirty="0" smtClean="0">
              <a:solidFill>
                <a:srgbClr val="000000"/>
              </a:solidFill>
              <a:effectLst/>
              <a:latin typeface="lucida grande"/>
            </a:endParaRPr>
          </a:p>
          <a:p>
            <a:pPr marL="0" indent="0">
              <a:buNone/>
            </a:pPr>
            <a:r>
              <a:rPr lang="ru-RU" sz="2000" b="0" i="0" dirty="0" smtClean="0">
                <a:solidFill>
                  <a:srgbClr val="000000"/>
                </a:solidFill>
                <a:effectLst/>
                <a:latin typeface="lucida grande"/>
              </a:rPr>
              <a:t>Расшифровать 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lucida grande"/>
              </a:rPr>
              <a:t>их сможет только тот пользователь, чей компьютер содержит соответствующий секретный ключ. </a:t>
            </a:r>
            <a:endParaRPr lang="ru-RU" sz="2000" b="0" i="0" dirty="0" smtClean="0">
              <a:solidFill>
                <a:srgbClr val="000000"/>
              </a:solidFill>
              <a:effectLst/>
              <a:latin typeface="lucida grande"/>
            </a:endParaRPr>
          </a:p>
          <a:p>
            <a:pPr marL="0" indent="0">
              <a:buNone/>
            </a:pPr>
            <a:r>
              <a:rPr lang="ru-RU" sz="2000" b="0" i="0" dirty="0" smtClean="0">
                <a:solidFill>
                  <a:srgbClr val="000000"/>
                </a:solidFill>
                <a:effectLst/>
                <a:latin typeface="lucida grande"/>
              </a:rPr>
              <a:t>Эта 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lucida grande"/>
              </a:rPr>
              <a:t>система построена на </a:t>
            </a:r>
            <a:r>
              <a:rPr lang="ru-RU" sz="2000" b="1" i="0" dirty="0">
                <a:solidFill>
                  <a:srgbClr val="000000"/>
                </a:solidFill>
                <a:effectLst/>
                <a:latin typeface="lucida grande"/>
              </a:rPr>
              <a:t>математических принципах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lucida grande"/>
              </a:rPr>
              <a:t>, используемых в шифрах с открытыми ключами и обеспечивающих существование </a:t>
            </a:r>
            <a:r>
              <a:rPr lang="ru-RU" sz="2000" b="1" i="0" dirty="0">
                <a:solidFill>
                  <a:srgbClr val="000000"/>
                </a:solidFill>
                <a:effectLst/>
                <a:latin typeface="lucida grande"/>
              </a:rPr>
              <a:t>одного и только одного уникального секретного ключа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lucida grande"/>
              </a:rPr>
              <a:t>, соответствующего уникальному открытому ключу. </a:t>
            </a:r>
            <a:endParaRPr lang="ru-RU" sz="2000" b="0" i="0" dirty="0" smtClean="0">
              <a:solidFill>
                <a:srgbClr val="000000"/>
              </a:solidFill>
              <a:effectLst/>
              <a:latin typeface="lucida grande"/>
            </a:endParaRPr>
          </a:p>
          <a:p>
            <a:pPr marL="0" indent="0">
              <a:buNone/>
            </a:pPr>
            <a:r>
              <a:rPr lang="ru-RU" sz="2000" b="0" i="0" dirty="0" smtClean="0">
                <a:solidFill>
                  <a:srgbClr val="000000"/>
                </a:solidFill>
                <a:effectLst/>
                <a:latin typeface="lucida grande"/>
              </a:rPr>
              <a:t>Следовательно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lucida grande"/>
              </a:rPr>
              <a:t>, если выполняется шифрование данных пользователя на общем ключе, можете быть уверены, что только пользователь, владеющий второй, секретной, половиной ключа, сможет их расшифровать.</a:t>
            </a:r>
          </a:p>
          <a:p>
            <a:pPr marL="0" indent="0">
              <a:buNone/>
            </a:pPr>
            <a:endParaRPr lang="ru-BY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2316534-8E6E-4E9B-96D2-B02249F66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3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453" y="2318266"/>
            <a:ext cx="6239547" cy="457479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Ассиметричные системы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5</a:t>
            </a:fld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2210937" y="1720334"/>
            <a:ext cx="61052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52525"/>
                </a:solidFill>
                <a:latin typeface="Arial" panose="020B0604020202020204" pitchFamily="34" charset="0"/>
              </a:rPr>
              <a:t>Логин </a:t>
            </a:r>
            <a:r>
              <a:rPr lang="ru-RU" dirty="0" smtClean="0">
                <a:solidFill>
                  <a:srgbClr val="252525"/>
                </a:solidFill>
                <a:latin typeface="Arial" panose="020B0604020202020204" pitchFamily="34" charset="0"/>
              </a:rPr>
              <a:t>и пароль </a:t>
            </a:r>
            <a:r>
              <a:rPr lang="ru-RU" dirty="0">
                <a:solidFill>
                  <a:srgbClr val="252525"/>
                </a:solidFill>
                <a:latin typeface="Arial" panose="020B0604020202020204" pitchFamily="34" charset="0"/>
              </a:rPr>
              <a:t>для входа в систему: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Пусть </a:t>
                </a:r>
                <a:r>
                  <a:rPr lang="ru-RU" b="1" i="1" dirty="0"/>
                  <a:t>e</a:t>
                </a:r>
                <a:r>
                  <a:rPr lang="ru-RU" dirty="0"/>
                  <a:t> и </a:t>
                </a:r>
                <a:r>
                  <a:rPr lang="ru-RU" b="1" i="1" dirty="0"/>
                  <a:t>d</a:t>
                </a:r>
                <a:r>
                  <a:rPr lang="ru-RU" dirty="0"/>
                  <a:t> — ключи шифрования и </a:t>
                </a:r>
                <a:r>
                  <a:rPr lang="ru-RU" dirty="0" err="1"/>
                  <a:t>расшифрования</a:t>
                </a:r>
                <a:r>
                  <a:rPr lang="ru-RU" dirty="0"/>
                  <a:t> соответственно.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dirty="0"/>
                  <a:t> — </a:t>
                </a:r>
                <a:r>
                  <a:rPr lang="ru-RU" dirty="0"/>
                  <a:t>функция шифрования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— </a:t>
                </a:r>
                <a:r>
                  <a:rPr lang="ru-RU" dirty="0"/>
                  <a:t>функция </a:t>
                </a:r>
                <a:r>
                  <a:rPr lang="ru-RU" dirty="0" err="1"/>
                  <a:t>расшифрования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330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453" y="2318266"/>
            <a:ext cx="6239547" cy="457479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Ассиметричные системы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6</a:t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09934" y="2133600"/>
            <a:ext cx="5377218" cy="451286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ru-RU" sz="2800" dirty="0" smtClean="0"/>
              <a:t>Пользователь Б </a:t>
            </a:r>
            <a:r>
              <a:rPr lang="ru-RU" sz="2800" dirty="0"/>
              <a:t>выбирает пару (</a:t>
            </a:r>
            <a:r>
              <a:rPr lang="ru-RU" sz="2800" dirty="0" err="1"/>
              <a:t>e,d</a:t>
            </a:r>
            <a:r>
              <a:rPr lang="ru-RU" sz="2800" dirty="0"/>
              <a:t>) и шлёт ключ шифрования e (открытый ключ) </a:t>
            </a:r>
            <a:r>
              <a:rPr lang="ru-RU" sz="2800" dirty="0" smtClean="0"/>
              <a:t>Пользователю А </a:t>
            </a:r>
            <a:r>
              <a:rPr lang="ru-RU" sz="2800" dirty="0"/>
              <a:t>по открытому каналу, а ключ </a:t>
            </a:r>
            <a:r>
              <a:rPr lang="ru-RU" sz="2800" dirty="0" err="1"/>
              <a:t>расшифрования</a:t>
            </a:r>
            <a:r>
              <a:rPr lang="ru-RU" sz="2800" dirty="0"/>
              <a:t> d (закрытый ключ) защищён и секретен (он не должен передаваться по открытому каналу).</a:t>
            </a:r>
          </a:p>
        </p:txBody>
      </p:sp>
    </p:spTree>
    <p:extLst>
      <p:ext uri="{BB962C8B-B14F-4D97-AF65-F5344CB8AC3E}">
        <p14:creationId xmlns:p14="http://schemas.microsoft.com/office/powerpoint/2010/main" val="277739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453" y="2318266"/>
            <a:ext cx="6239547" cy="457479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Ассиметричные системы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7</a:t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09934" y="2133600"/>
            <a:ext cx="5377218" cy="451286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ru-RU" sz="2800" dirty="0"/>
              <a:t>Чтобы послать сообщение m </a:t>
            </a:r>
            <a:r>
              <a:rPr lang="ru-RU" sz="2800" dirty="0" smtClean="0"/>
              <a:t>Пользователю Б, Пользователь А применяет </a:t>
            </a:r>
            <a:r>
              <a:rPr lang="ru-RU" sz="2800" dirty="0"/>
              <a:t>функцию шифрования, определённую открытым ключом e: </a:t>
            </a:r>
            <a:r>
              <a:rPr lang="ru-RU" sz="2800" dirty="0" err="1"/>
              <a:t>E_e</a:t>
            </a:r>
            <a:r>
              <a:rPr lang="ru-RU" sz="2800" dirty="0"/>
              <a:t>(m)=c, c — полученный </a:t>
            </a:r>
            <a:r>
              <a:rPr lang="ru-RU" sz="2800" dirty="0" err="1"/>
              <a:t>шифротекст</a:t>
            </a:r>
            <a:r>
              <a:rPr lang="ru-RU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465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453" y="2318266"/>
            <a:ext cx="6239547" cy="457479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Ассиметричные системы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8</a:t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09934" y="2133600"/>
            <a:ext cx="5377218" cy="451286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ru-RU" sz="2800" dirty="0" smtClean="0"/>
              <a:t>Пользователь Б </a:t>
            </a:r>
            <a:r>
              <a:rPr lang="ru-RU" sz="2800" dirty="0"/>
              <a:t>расшифровывает </a:t>
            </a:r>
            <a:r>
              <a:rPr lang="ru-RU" sz="2800" dirty="0" err="1"/>
              <a:t>шифротекст</a:t>
            </a:r>
            <a:r>
              <a:rPr lang="ru-RU" sz="2800" dirty="0"/>
              <a:t> c, применяя обратное преобразование </a:t>
            </a:r>
            <a:r>
              <a:rPr lang="ru-RU" sz="2800" dirty="0" err="1"/>
              <a:t>D_d</a:t>
            </a:r>
            <a:r>
              <a:rPr lang="ru-RU" sz="2800" dirty="0"/>
              <a:t>, однозначно определённое значением d.</a:t>
            </a:r>
          </a:p>
        </p:txBody>
      </p:sp>
    </p:spTree>
    <p:extLst>
      <p:ext uri="{BB962C8B-B14F-4D97-AF65-F5344CB8AC3E}">
        <p14:creationId xmlns:p14="http://schemas.microsoft.com/office/powerpoint/2010/main" val="16473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- </a:t>
            </a:r>
            <a:r>
              <a:rPr lang="ru-RU" dirty="0"/>
              <a:t>аббревиатура от фамилий </a:t>
            </a:r>
            <a:r>
              <a:rPr lang="ru-RU" dirty="0" err="1"/>
              <a:t>Rivest</a:t>
            </a:r>
            <a:r>
              <a:rPr lang="ru-RU" dirty="0"/>
              <a:t>, </a:t>
            </a:r>
            <a:r>
              <a:rPr lang="ru-RU" dirty="0" err="1"/>
              <a:t>Shamir</a:t>
            </a:r>
            <a:r>
              <a:rPr lang="ru-RU" dirty="0"/>
              <a:t> и </a:t>
            </a:r>
            <a:r>
              <a:rPr lang="ru-RU" dirty="0" err="1"/>
              <a:t>Adleman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Алгоритм шифрования:</a:t>
            </a:r>
          </a:p>
          <a:p>
            <a:pPr>
              <a:buFont typeface="+mj-lt"/>
              <a:buAutoNum type="arabicPeriod"/>
            </a:pPr>
            <a:r>
              <a:rPr lang="ru-RU" dirty="0"/>
              <a:t>Генерация ключей: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426DB-66A6-492E-A172-7D8A0019AE35}" type="slidenum">
              <a:rPr lang="ru-RU" smtClean="0"/>
              <a:t>9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6157893"/>
                  </p:ext>
                </p:extLst>
              </p:nvPr>
            </p:nvGraphicFramePr>
            <p:xfrm>
              <a:off x="1774422" y="3047534"/>
              <a:ext cx="8979438" cy="3771829"/>
            </p:xfrm>
            <a:graphic>
              <a:graphicData uri="http://schemas.openxmlformats.org/drawingml/2006/table">
                <a:tbl>
                  <a:tblPr firstCol="1" bandRow="1">
                    <a:tableStyleId>{5C22544A-7EE6-4342-B048-85BDC9FD1C3A}</a:tableStyleId>
                  </a:tblPr>
                  <a:tblGrid>
                    <a:gridCol w="448971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48971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711027">
                    <a:tc>
                      <a:txBody>
                        <a:bodyPr/>
                        <a:lstStyle/>
                        <a:p>
                          <a:r>
                            <a:rPr lang="ru-RU" sz="2000" b="0" i="0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Выбрать два простых различных числа</a:t>
                          </a:r>
                          <a:endParaRPr lang="ru-RU" sz="2000" dirty="0"/>
                        </a:p>
                      </a:txBody>
                      <a:tcPr marL="101019" marR="101019" marT="50509" marB="50509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=3557,</m:t>
                                </m:r>
                              </m:oMath>
                            </m:oMathPara>
                          </a14:m>
                          <a:endParaRPr lang="en-US" sz="2000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=2579</m:t>
                                </m:r>
                              </m:oMath>
                            </m:oMathPara>
                          </a14:m>
                          <a:endParaRPr lang="ru-RU" sz="2000" dirty="0"/>
                        </a:p>
                      </a:txBody>
                      <a:tcPr marL="101019" marR="101019" marT="50509" marB="50509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11027">
                    <a:tc>
                      <a:txBody>
                        <a:bodyPr/>
                        <a:lstStyle/>
                        <a:p>
                          <a:r>
                            <a:rPr lang="ru-RU" sz="2000" b="0" i="0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Вычислить модуль(произведение)</a:t>
                          </a:r>
                          <a:endParaRPr lang="ru-RU" sz="2000" dirty="0"/>
                        </a:p>
                      </a:txBody>
                      <a:tcPr marL="101019" marR="101019" marT="50509" marB="50509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=3557∗2579=9173503</m:t>
                                </m:r>
                              </m:oMath>
                            </m:oMathPara>
                          </a14:m>
                          <a:endParaRPr lang="ru-RU" sz="2000" dirty="0"/>
                        </a:p>
                      </a:txBody>
                      <a:tcPr marL="101019" marR="101019" marT="50509" marB="50509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09687">
                    <a:tc>
                      <a:txBody>
                        <a:bodyPr/>
                        <a:lstStyle/>
                        <a:p>
                          <a:r>
                            <a:rPr lang="ru-RU" sz="2000" b="0" i="0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Вычислить </a:t>
                          </a:r>
                          <a:r>
                            <a:rPr lang="ru-RU" sz="2000" b="0" i="0" u="none" strike="noStrike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функцию Эйлера</a:t>
                          </a:r>
                          <a:endParaRPr lang="ru-RU" sz="2000" dirty="0"/>
                        </a:p>
                      </a:txBody>
                      <a:tcPr marL="101019" marR="101019" marT="50509" marB="50509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=9167368</m:t>
                                </m:r>
                              </m:oMath>
                            </m:oMathPara>
                          </a14:m>
                          <a:endParaRPr lang="ru-RU" sz="2000" dirty="0"/>
                        </a:p>
                      </a:txBody>
                      <a:tcPr marL="101019" marR="101019" marT="50509" marB="50509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09687">
                    <a:tc>
                      <a:txBody>
                        <a:bodyPr/>
                        <a:lstStyle/>
                        <a:p>
                          <a:r>
                            <a:rPr lang="ru-RU" sz="2000" b="0" i="0" u="none" strike="noStrike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Выбрать открытую экспоненту</a:t>
                          </a:r>
                          <a:endParaRPr lang="ru-RU" sz="2000" dirty="0"/>
                        </a:p>
                      </a:txBody>
                      <a:tcPr marL="101019" marR="101019" marT="50509" marB="50509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ru-RU" sz="2000" dirty="0"/>
                        </a:p>
                      </a:txBody>
                      <a:tcPr marL="101019" marR="101019" marT="50509" marB="50509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711027">
                    <a:tc>
                      <a:txBody>
                        <a:bodyPr/>
                        <a:lstStyle/>
                        <a:p>
                          <a:r>
                            <a:rPr lang="ru-RU" sz="2000" b="0" i="0" u="none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Вычислить секретную экспоненту</a:t>
                          </a:r>
                          <a:endParaRPr lang="ru-RU" sz="2000" u="none" dirty="0"/>
                        </a:p>
                      </a:txBody>
                      <a:tcPr marL="101019" marR="101019" marT="50509" marB="50509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𝑚𝑜𝑑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=6111579</m:t>
                                </m:r>
                              </m:oMath>
                            </m:oMathPara>
                          </a14:m>
                          <a:endParaRPr lang="ru-RU" sz="2000" dirty="0"/>
                        </a:p>
                      </a:txBody>
                      <a:tcPr marL="101019" marR="101019" marT="50509" marB="50509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09687">
                    <a:tc>
                      <a:txBody>
                        <a:bodyPr/>
                        <a:lstStyle/>
                        <a:p>
                          <a:r>
                            <a:rPr lang="ru-RU" sz="2000" b="0" i="0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Опубликовать </a:t>
                          </a:r>
                          <a:r>
                            <a:rPr lang="ru-RU" sz="2000" b="1" i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открытый ключ</a:t>
                          </a:r>
                          <a:endParaRPr lang="ru-RU" sz="2000" b="1" dirty="0"/>
                        </a:p>
                      </a:txBody>
                      <a:tcPr marL="101019" marR="101019" marT="50509" marB="50509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={3,9173503</m:t>
                                </m:r>
                                <m: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ru-RU" sz="2000" dirty="0"/>
                        </a:p>
                      </a:txBody>
                      <a:tcPr marL="101019" marR="101019" marT="50509" marB="50509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09687">
                    <a:tc>
                      <a:txBody>
                        <a:bodyPr/>
                        <a:lstStyle/>
                        <a:p>
                          <a:r>
                            <a:rPr lang="ru-RU" sz="2000" b="0" i="0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Сохранить </a:t>
                          </a:r>
                          <a:r>
                            <a:rPr lang="ru-RU" sz="2000" b="1" i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закрытый ключ</a:t>
                          </a:r>
                          <a:endParaRPr lang="ru-RU" sz="2000" b="1" dirty="0"/>
                        </a:p>
                      </a:txBody>
                      <a:tcPr marL="101019" marR="101019" marT="50509" marB="50509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={6111579,9173503</m:t>
                                </m:r>
                                <m: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ru-RU" sz="2000" dirty="0"/>
                        </a:p>
                      </a:txBody>
                      <a:tcPr marL="101019" marR="101019" marT="50509" marB="50509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6157893"/>
                  </p:ext>
                </p:extLst>
              </p:nvPr>
            </p:nvGraphicFramePr>
            <p:xfrm>
              <a:off x="1774422" y="3047534"/>
              <a:ext cx="8979438" cy="3771829"/>
            </p:xfrm>
            <a:graphic>
              <a:graphicData uri="http://schemas.openxmlformats.org/drawingml/2006/table">
                <a:tbl>
                  <a:tblPr firstCol="1" bandRow="1">
                    <a:tableStyleId>{5C22544A-7EE6-4342-B048-85BDC9FD1C3A}</a:tableStyleId>
                  </a:tblPr>
                  <a:tblGrid>
                    <a:gridCol w="4489719"/>
                    <a:gridCol w="4489719"/>
                  </a:tblGrid>
                  <a:tr h="711027">
                    <a:tc>
                      <a:txBody>
                        <a:bodyPr/>
                        <a:lstStyle/>
                        <a:p>
                          <a:r>
                            <a:rPr lang="ru-RU" sz="2000" b="0" i="0" kern="1200" dirty="0" smtClean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Выбрать два простых различных числа</a:t>
                          </a:r>
                          <a:endParaRPr lang="ru-RU" sz="2000" dirty="0"/>
                        </a:p>
                      </a:txBody>
                      <a:tcPr marL="101019" marR="101019" marT="50509" marB="50509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01019" marR="101019" marT="50509" marB="50509">
                        <a:blipFill rotWithShape="0">
                          <a:blip r:embed="rId2"/>
                          <a:stretch>
                            <a:fillRect l="-100136" t="-3419" r="-271" b="-443590"/>
                          </a:stretch>
                        </a:blipFill>
                      </a:tcPr>
                    </a:tc>
                  </a:tr>
                  <a:tr h="711027">
                    <a:tc>
                      <a:txBody>
                        <a:bodyPr/>
                        <a:lstStyle/>
                        <a:p>
                          <a:r>
                            <a:rPr lang="ru-RU" sz="2000" b="0" i="0" kern="1200" dirty="0" smtClean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Вычислить модуль(произведение)</a:t>
                          </a:r>
                          <a:endParaRPr lang="ru-RU" sz="2000" dirty="0"/>
                        </a:p>
                      </a:txBody>
                      <a:tcPr marL="101019" marR="101019" marT="50509" marB="50509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01019" marR="101019" marT="50509" marB="50509">
                        <a:blipFill rotWithShape="0">
                          <a:blip r:embed="rId2"/>
                          <a:stretch>
                            <a:fillRect l="-100136" t="-103419" r="-271" b="-343590"/>
                          </a:stretch>
                        </a:blipFill>
                      </a:tcPr>
                    </a:tc>
                  </a:tr>
                  <a:tr h="409687">
                    <a:tc>
                      <a:txBody>
                        <a:bodyPr/>
                        <a:lstStyle/>
                        <a:p>
                          <a:r>
                            <a:rPr lang="ru-RU" sz="2000" b="0" i="0" kern="1200" dirty="0" smtClean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Вычислить </a:t>
                          </a:r>
                          <a:r>
                            <a:rPr lang="ru-RU" sz="2000" b="0" i="0" u="none" strike="noStrike" kern="1200" dirty="0" smtClean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функцию Эйлера</a:t>
                          </a:r>
                          <a:endParaRPr lang="ru-RU" sz="2000" dirty="0"/>
                        </a:p>
                      </a:txBody>
                      <a:tcPr marL="101019" marR="101019" marT="50509" marB="50509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01019" marR="101019" marT="50509" marB="50509">
                        <a:blipFill rotWithShape="0">
                          <a:blip r:embed="rId2"/>
                          <a:stretch>
                            <a:fillRect l="-100136" t="-355224" r="-271" b="-500000"/>
                          </a:stretch>
                        </a:blipFill>
                      </a:tcPr>
                    </a:tc>
                  </a:tr>
                  <a:tr h="409687">
                    <a:tc>
                      <a:txBody>
                        <a:bodyPr/>
                        <a:lstStyle/>
                        <a:p>
                          <a:r>
                            <a:rPr lang="ru-RU" sz="2000" b="0" i="0" u="none" strike="noStrike" kern="1200" dirty="0" smtClean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Выбрать открытую экспоненту</a:t>
                          </a:r>
                          <a:endParaRPr lang="ru-RU" sz="2000" dirty="0"/>
                        </a:p>
                      </a:txBody>
                      <a:tcPr marL="101019" marR="101019" marT="50509" marB="50509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01019" marR="101019" marT="50509" marB="50509">
                        <a:blipFill rotWithShape="0">
                          <a:blip r:embed="rId2"/>
                          <a:stretch>
                            <a:fillRect l="-100136" t="-455224" r="-271" b="-400000"/>
                          </a:stretch>
                        </a:blipFill>
                      </a:tcPr>
                    </a:tc>
                  </a:tr>
                  <a:tr h="711027">
                    <a:tc>
                      <a:txBody>
                        <a:bodyPr/>
                        <a:lstStyle/>
                        <a:p>
                          <a:r>
                            <a:rPr lang="ru-RU" sz="2000" b="0" i="0" u="none" kern="1200" dirty="0" smtClean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Вычислить секретную экспоненту</a:t>
                          </a:r>
                          <a:endParaRPr lang="ru-RU" sz="2000" u="none" dirty="0"/>
                        </a:p>
                      </a:txBody>
                      <a:tcPr marL="101019" marR="101019" marT="50509" marB="50509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01019" marR="101019" marT="50509" marB="50509">
                        <a:blipFill rotWithShape="0">
                          <a:blip r:embed="rId2"/>
                          <a:stretch>
                            <a:fillRect l="-100136" t="-317949" r="-271" b="-129060"/>
                          </a:stretch>
                        </a:blipFill>
                      </a:tcPr>
                    </a:tc>
                  </a:tr>
                  <a:tr h="409687">
                    <a:tc>
                      <a:txBody>
                        <a:bodyPr/>
                        <a:lstStyle/>
                        <a:p>
                          <a:r>
                            <a:rPr lang="ru-RU" sz="2000" b="0" i="0" kern="1200" dirty="0" smtClean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Опубликовать </a:t>
                          </a:r>
                          <a:r>
                            <a:rPr lang="ru-RU" sz="2000" b="1" i="1" kern="1200" dirty="0" smtClean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открытый ключ</a:t>
                          </a:r>
                          <a:endParaRPr lang="ru-RU" sz="2000" b="1" dirty="0"/>
                        </a:p>
                      </a:txBody>
                      <a:tcPr marL="101019" marR="101019" marT="50509" marB="50509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01019" marR="101019" marT="50509" marB="50509">
                        <a:blipFill rotWithShape="0">
                          <a:blip r:embed="rId2"/>
                          <a:stretch>
                            <a:fillRect l="-100136" t="-719118" r="-271" b="-122059"/>
                          </a:stretch>
                        </a:blipFill>
                      </a:tcPr>
                    </a:tc>
                  </a:tr>
                  <a:tr h="409687">
                    <a:tc>
                      <a:txBody>
                        <a:bodyPr/>
                        <a:lstStyle/>
                        <a:p>
                          <a:r>
                            <a:rPr lang="ru-RU" sz="2000" b="0" i="0" kern="1200" dirty="0" smtClean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Сохранить </a:t>
                          </a:r>
                          <a:r>
                            <a:rPr lang="ru-RU" sz="2000" b="1" i="1" kern="1200" dirty="0" smtClean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закрытый ключ</a:t>
                          </a:r>
                          <a:endParaRPr lang="ru-RU" sz="2000" b="1" dirty="0"/>
                        </a:p>
                      </a:txBody>
                      <a:tcPr marL="101019" marR="101019" marT="50509" marB="50509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01019" marR="101019" marT="50509" marB="50509">
                        <a:blipFill rotWithShape="0">
                          <a:blip r:embed="rId2"/>
                          <a:stretch>
                            <a:fillRect l="-100136" t="-831343" r="-271" b="-2388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9609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6868</TotalTime>
  <Words>1264</Words>
  <Application>Microsoft Office PowerPoint</Application>
  <PresentationFormat>Широкоэкранный</PresentationFormat>
  <Paragraphs>213</Paragraphs>
  <Slides>30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40" baseType="lpstr">
      <vt:lpstr>Arial</vt:lpstr>
      <vt:lpstr>Calibri</vt:lpstr>
      <vt:lpstr>Cambria Math</vt:lpstr>
      <vt:lpstr>Century Gothic</vt:lpstr>
      <vt:lpstr>Courier New</vt:lpstr>
      <vt:lpstr>Helvetica</vt:lpstr>
      <vt:lpstr>lucida grande</vt:lpstr>
      <vt:lpstr>Times New Roman</vt:lpstr>
      <vt:lpstr>Wingdings 3</vt:lpstr>
      <vt:lpstr>Легкий дым</vt:lpstr>
      <vt:lpstr>Основы  информационной  безопасности </vt:lpstr>
      <vt:lpstr>Ассиметричные системы</vt:lpstr>
      <vt:lpstr>Ассиметричные системы</vt:lpstr>
      <vt:lpstr>Ассиметричные системы</vt:lpstr>
      <vt:lpstr>Ассиметричные системы</vt:lpstr>
      <vt:lpstr>Ассиметричные системы</vt:lpstr>
      <vt:lpstr>Ассиметричные системы</vt:lpstr>
      <vt:lpstr>Ассиметричные системы</vt:lpstr>
      <vt:lpstr>RSA - аббревиатура от фамилий Rivest, Shamir и Adleman</vt:lpstr>
      <vt:lpstr>RSA - аббревиатура от фамилий Rivest, Shamir и Adleman</vt:lpstr>
      <vt:lpstr>RSA - аббревиатура от фамилий Rivest, Shamir и Adleman</vt:lpstr>
      <vt:lpstr>Ассиметричные системы</vt:lpstr>
      <vt:lpstr>В настоящее время используются следующие алгоритмы асимметричного шифрования:</vt:lpstr>
      <vt:lpstr>В настоящее время используются следующие алгоритмы асимметричного шифрования:</vt:lpstr>
      <vt:lpstr>В настоящее время используются следующие алгоритмы асимметричного шифрования:</vt:lpstr>
      <vt:lpstr>В настоящее время используются следующие алгоритмы асимметричного шифрования:</vt:lpstr>
      <vt:lpstr>Ассиметричные системы. Применение</vt:lpstr>
      <vt:lpstr>Ассиметричные системы. Недостатки</vt:lpstr>
      <vt:lpstr>Ассиметричные системы. Недостатки</vt:lpstr>
      <vt:lpstr>Ассиметричные системы. Недостатки</vt:lpstr>
      <vt:lpstr>Электронная цифровая подпись</vt:lpstr>
      <vt:lpstr>Электронная цифровая подпись</vt:lpstr>
      <vt:lpstr>Электронная цифровая подпись</vt:lpstr>
      <vt:lpstr>Электронная цифровая подпись</vt:lpstr>
      <vt:lpstr>Электронная цифровая подпись</vt:lpstr>
      <vt:lpstr>Электронная подпись на основе алгоритма RSA </vt:lpstr>
      <vt:lpstr>Электронная подпись на основе алгоритма RSA</vt:lpstr>
      <vt:lpstr>Электронная подпись на основе алгоритма RSA</vt:lpstr>
      <vt:lpstr>Электронная цифровая подпись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Ассиметричные криптосистемы</dc:title>
  <dc:creator>Надежда</dc:creator>
  <cp:lastModifiedBy>Nagezhda</cp:lastModifiedBy>
  <cp:revision>16</cp:revision>
  <dcterms:created xsi:type="dcterms:W3CDTF">2014-09-04T21:31:48Z</dcterms:created>
  <dcterms:modified xsi:type="dcterms:W3CDTF">2023-10-13T12:09:42Z</dcterms:modified>
</cp:coreProperties>
</file>