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2"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ru-RU"/>
              <a:t>Образец заголовка</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048FCE8-456E-4E7E-ADA5-80A4DE98DAB7}" type="datetimeFigureOut">
              <a:rPr lang="ru-RU" smtClean="0"/>
              <a:t>08.06.2022</a:t>
            </a:fld>
            <a:endParaRPr lang="ru-RU"/>
          </a:p>
        </p:txBody>
      </p:sp>
      <p:sp>
        <p:nvSpPr>
          <p:cNvPr id="5" name="Footer Placeholder 4"/>
          <p:cNvSpPr>
            <a:spLocks noGrp="1"/>
          </p:cNvSpPr>
          <p:nvPr>
            <p:ph type="ftr" sz="quarter" idx="11"/>
          </p:nvPr>
        </p:nvSpPr>
        <p:spPr>
          <a:xfrm>
            <a:off x="1371600" y="4323845"/>
            <a:ext cx="6400800" cy="365125"/>
          </a:xfrm>
        </p:spPr>
        <p:txBody>
          <a:bodyPr/>
          <a:lstStyle/>
          <a:p>
            <a:endParaRPr lang="ru-RU"/>
          </a:p>
        </p:txBody>
      </p:sp>
      <p:sp>
        <p:nvSpPr>
          <p:cNvPr id="6" name="Slide Number Placeholder 5"/>
          <p:cNvSpPr>
            <a:spLocks noGrp="1"/>
          </p:cNvSpPr>
          <p:nvPr>
            <p:ph type="sldNum" sz="quarter" idx="12"/>
          </p:nvPr>
        </p:nvSpPr>
        <p:spPr>
          <a:xfrm>
            <a:off x="8077200" y="1430866"/>
            <a:ext cx="2743200" cy="365125"/>
          </a:xfrm>
        </p:spPr>
        <p:txBody>
          <a:bodyPr/>
          <a:lstStyle/>
          <a:p>
            <a:fld id="{D9D3CF60-C9C7-4BC5-8B39-32BEE548EE08}" type="slidenum">
              <a:rPr lang="ru-RU" smtClean="0"/>
              <a:t>‹#›</a:t>
            </a:fld>
            <a:endParaRPr lang="ru-RU"/>
          </a:p>
        </p:txBody>
      </p:sp>
    </p:spTree>
    <p:extLst>
      <p:ext uri="{BB962C8B-B14F-4D97-AF65-F5344CB8AC3E}">
        <p14:creationId xmlns:p14="http://schemas.microsoft.com/office/powerpoint/2010/main" val="180771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048FCE8-456E-4E7E-ADA5-80A4DE98DAB7}" type="datetimeFigureOut">
              <a:rPr lang="ru-RU" smtClean="0"/>
              <a:t>08.06.2022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9D3CF60-C9C7-4BC5-8B39-32BEE548EE08}" type="slidenum">
              <a:rPr lang="ru-RU" smtClean="0"/>
              <a:t>‹#›</a:t>
            </a:fld>
            <a:endParaRPr lang="ru-RU"/>
          </a:p>
        </p:txBody>
      </p:sp>
    </p:spTree>
    <p:extLst>
      <p:ext uri="{BB962C8B-B14F-4D97-AF65-F5344CB8AC3E}">
        <p14:creationId xmlns:p14="http://schemas.microsoft.com/office/powerpoint/2010/main" val="334750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048FCE8-456E-4E7E-ADA5-80A4DE98DAB7}" type="datetimeFigureOut">
              <a:rPr lang="ru-RU" smtClean="0"/>
              <a:t>08.06.2022</a:t>
            </a:fld>
            <a:endParaRPr lang="ru-RU"/>
          </a:p>
        </p:txBody>
      </p:sp>
      <p:sp>
        <p:nvSpPr>
          <p:cNvPr id="6" name="Footer Placeholder 5"/>
          <p:cNvSpPr>
            <a:spLocks noGrp="1"/>
          </p:cNvSpPr>
          <p:nvPr>
            <p:ph type="ftr" sz="quarter" idx="11"/>
          </p:nvPr>
        </p:nvSpPr>
        <p:spPr>
          <a:xfrm>
            <a:off x="685800" y="379941"/>
            <a:ext cx="6991492" cy="365125"/>
          </a:xfrm>
        </p:spPr>
        <p:txBody>
          <a:bodyPr/>
          <a:lstStyle/>
          <a:p>
            <a:endParaRPr lang="ru-RU"/>
          </a:p>
        </p:txBody>
      </p:sp>
      <p:sp>
        <p:nvSpPr>
          <p:cNvPr id="7" name="Slide Number Placeholder 6"/>
          <p:cNvSpPr>
            <a:spLocks noGrp="1"/>
          </p:cNvSpPr>
          <p:nvPr>
            <p:ph type="sldNum" sz="quarter" idx="12"/>
          </p:nvPr>
        </p:nvSpPr>
        <p:spPr>
          <a:xfrm>
            <a:off x="10862452" y="381000"/>
            <a:ext cx="643748" cy="365125"/>
          </a:xfrm>
        </p:spPr>
        <p:txBody>
          <a:bodyPr/>
          <a:lstStyle/>
          <a:p>
            <a:fld id="{D9D3CF60-C9C7-4BC5-8B39-32BEE548EE08}" type="slidenum">
              <a:rPr lang="ru-RU" smtClean="0"/>
              <a:t>‹#›</a:t>
            </a:fld>
            <a:endParaRPr lang="ru-RU"/>
          </a:p>
        </p:txBody>
      </p:sp>
    </p:spTree>
    <p:extLst>
      <p:ext uri="{BB962C8B-B14F-4D97-AF65-F5344CB8AC3E}">
        <p14:creationId xmlns:p14="http://schemas.microsoft.com/office/powerpoint/2010/main" val="3524021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048FCE8-456E-4E7E-ADA5-80A4DE98DAB7}" type="datetimeFigureOut">
              <a:rPr lang="ru-RU" smtClean="0"/>
              <a:t>08.06.2022</a:t>
            </a:fld>
            <a:endParaRPr lang="ru-RU"/>
          </a:p>
        </p:txBody>
      </p:sp>
      <p:sp>
        <p:nvSpPr>
          <p:cNvPr id="6" name="Footer Placeholder 5"/>
          <p:cNvSpPr>
            <a:spLocks noGrp="1"/>
          </p:cNvSpPr>
          <p:nvPr>
            <p:ph type="ftr" sz="quarter" idx="11"/>
          </p:nvPr>
        </p:nvSpPr>
        <p:spPr>
          <a:xfrm>
            <a:off x="685800" y="379941"/>
            <a:ext cx="6991492" cy="365125"/>
          </a:xfrm>
        </p:spPr>
        <p:txBody>
          <a:bodyPr/>
          <a:lstStyle/>
          <a:p>
            <a:endParaRPr lang="ru-RU"/>
          </a:p>
        </p:txBody>
      </p:sp>
      <p:sp>
        <p:nvSpPr>
          <p:cNvPr id="7" name="Slide Number Placeholder 6"/>
          <p:cNvSpPr>
            <a:spLocks noGrp="1"/>
          </p:cNvSpPr>
          <p:nvPr>
            <p:ph type="sldNum" sz="quarter" idx="12"/>
          </p:nvPr>
        </p:nvSpPr>
        <p:spPr>
          <a:xfrm>
            <a:off x="10862452" y="381000"/>
            <a:ext cx="643748" cy="365125"/>
          </a:xfrm>
        </p:spPr>
        <p:txBody>
          <a:bodyPr/>
          <a:lstStyle/>
          <a:p>
            <a:fld id="{D9D3CF60-C9C7-4BC5-8B39-32BEE548EE08}" type="slidenum">
              <a:rPr lang="ru-RU" smtClean="0"/>
              <a:t>‹#›</a:t>
            </a:fld>
            <a:endParaRPr lang="ru-RU"/>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00808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048FCE8-456E-4E7E-ADA5-80A4DE98DAB7}" type="datetimeFigureOut">
              <a:rPr lang="ru-RU" smtClean="0"/>
              <a:t>08.06.2022</a:t>
            </a:fld>
            <a:endParaRPr lang="ru-RU"/>
          </a:p>
        </p:txBody>
      </p:sp>
      <p:sp>
        <p:nvSpPr>
          <p:cNvPr id="6" name="Footer Placeholder 5"/>
          <p:cNvSpPr>
            <a:spLocks noGrp="1"/>
          </p:cNvSpPr>
          <p:nvPr>
            <p:ph type="ftr" sz="quarter" idx="11"/>
          </p:nvPr>
        </p:nvSpPr>
        <p:spPr>
          <a:xfrm>
            <a:off x="685800" y="378883"/>
            <a:ext cx="6991492" cy="365125"/>
          </a:xfrm>
        </p:spPr>
        <p:txBody>
          <a:bodyPr/>
          <a:lstStyle/>
          <a:p>
            <a:endParaRPr lang="ru-RU"/>
          </a:p>
        </p:txBody>
      </p:sp>
      <p:sp>
        <p:nvSpPr>
          <p:cNvPr id="7" name="Slide Number Placeholder 6"/>
          <p:cNvSpPr>
            <a:spLocks noGrp="1"/>
          </p:cNvSpPr>
          <p:nvPr>
            <p:ph type="sldNum" sz="quarter" idx="12"/>
          </p:nvPr>
        </p:nvSpPr>
        <p:spPr>
          <a:xfrm>
            <a:off x="10862452" y="381000"/>
            <a:ext cx="643748" cy="365125"/>
          </a:xfrm>
        </p:spPr>
        <p:txBody>
          <a:bodyPr/>
          <a:lstStyle/>
          <a:p>
            <a:fld id="{D9D3CF60-C9C7-4BC5-8B39-32BEE548EE08}" type="slidenum">
              <a:rPr lang="ru-RU" smtClean="0"/>
              <a:t>‹#›</a:t>
            </a:fld>
            <a:endParaRPr lang="ru-RU"/>
          </a:p>
        </p:txBody>
      </p:sp>
    </p:spTree>
    <p:extLst>
      <p:ext uri="{BB962C8B-B14F-4D97-AF65-F5344CB8AC3E}">
        <p14:creationId xmlns:p14="http://schemas.microsoft.com/office/powerpoint/2010/main" val="1324714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ru-RU"/>
              <a:t>Образец заголовка</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A048FCE8-456E-4E7E-ADA5-80A4DE98DAB7}" type="datetimeFigureOut">
              <a:rPr lang="ru-RU" smtClean="0"/>
              <a:t>08.06.2022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9D3CF60-C9C7-4BC5-8B39-32BEE548EE08}" type="slidenum">
              <a:rPr lang="ru-RU" smtClean="0"/>
              <a:t>‹#›</a:t>
            </a:fld>
            <a:endParaRPr lang="ru-RU"/>
          </a:p>
        </p:txBody>
      </p:sp>
    </p:spTree>
    <p:extLst>
      <p:ext uri="{BB962C8B-B14F-4D97-AF65-F5344CB8AC3E}">
        <p14:creationId xmlns:p14="http://schemas.microsoft.com/office/powerpoint/2010/main" val="177375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A048FCE8-456E-4E7E-ADA5-80A4DE98DAB7}" type="datetimeFigureOut">
              <a:rPr lang="ru-RU" smtClean="0"/>
              <a:t>08.06.2022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9D3CF60-C9C7-4BC5-8B39-32BEE548EE08}" type="slidenum">
              <a:rPr lang="ru-RU" smtClean="0"/>
              <a:t>‹#›</a:t>
            </a:fld>
            <a:endParaRPr lang="ru-RU"/>
          </a:p>
        </p:txBody>
      </p:sp>
    </p:spTree>
    <p:extLst>
      <p:ext uri="{BB962C8B-B14F-4D97-AF65-F5344CB8AC3E}">
        <p14:creationId xmlns:p14="http://schemas.microsoft.com/office/powerpoint/2010/main" val="1121774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048FCE8-456E-4E7E-ADA5-80A4DE98DAB7}" type="datetimeFigureOut">
              <a:rPr lang="ru-RU" smtClean="0"/>
              <a:t>08.06.2022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9D3CF60-C9C7-4BC5-8B39-32BEE548EE08}" type="slidenum">
              <a:rPr lang="ru-RU" smtClean="0"/>
              <a:t>‹#›</a:t>
            </a:fld>
            <a:endParaRPr lang="ru-RU"/>
          </a:p>
        </p:txBody>
      </p:sp>
    </p:spTree>
    <p:extLst>
      <p:ext uri="{BB962C8B-B14F-4D97-AF65-F5344CB8AC3E}">
        <p14:creationId xmlns:p14="http://schemas.microsoft.com/office/powerpoint/2010/main" val="903008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048FCE8-456E-4E7E-ADA5-80A4DE98DAB7}" type="datetimeFigureOut">
              <a:rPr lang="ru-RU" smtClean="0"/>
              <a:t>08.06.2022</a:t>
            </a:fld>
            <a:endParaRPr lang="ru-RU"/>
          </a:p>
        </p:txBody>
      </p:sp>
      <p:sp>
        <p:nvSpPr>
          <p:cNvPr id="5" name="Footer Placeholder 4"/>
          <p:cNvSpPr>
            <a:spLocks noGrp="1"/>
          </p:cNvSpPr>
          <p:nvPr>
            <p:ph type="ftr" sz="quarter" idx="11"/>
          </p:nvPr>
        </p:nvSpPr>
        <p:spPr>
          <a:xfrm>
            <a:off x="685800" y="381000"/>
            <a:ext cx="6991492" cy="365125"/>
          </a:xfrm>
        </p:spPr>
        <p:txBody>
          <a:bodyPr/>
          <a:lstStyle/>
          <a:p>
            <a:endParaRPr lang="ru-RU"/>
          </a:p>
        </p:txBody>
      </p:sp>
      <p:sp>
        <p:nvSpPr>
          <p:cNvPr id="6" name="Slide Number Placeholder 5"/>
          <p:cNvSpPr>
            <a:spLocks noGrp="1"/>
          </p:cNvSpPr>
          <p:nvPr>
            <p:ph type="sldNum" sz="quarter" idx="12"/>
          </p:nvPr>
        </p:nvSpPr>
        <p:spPr>
          <a:xfrm>
            <a:off x="10862452" y="381000"/>
            <a:ext cx="643748" cy="365125"/>
          </a:xfrm>
        </p:spPr>
        <p:txBody>
          <a:bodyPr/>
          <a:lstStyle/>
          <a:p>
            <a:fld id="{D9D3CF60-C9C7-4BC5-8B39-32BEE548EE08}" type="slidenum">
              <a:rPr lang="ru-RU" smtClean="0"/>
              <a:t>‹#›</a:t>
            </a:fld>
            <a:endParaRPr lang="ru-RU"/>
          </a:p>
        </p:txBody>
      </p:sp>
    </p:spTree>
    <p:extLst>
      <p:ext uri="{BB962C8B-B14F-4D97-AF65-F5344CB8AC3E}">
        <p14:creationId xmlns:p14="http://schemas.microsoft.com/office/powerpoint/2010/main" val="395756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048FCE8-456E-4E7E-ADA5-80A4DE98DAB7}" type="datetimeFigureOut">
              <a:rPr lang="ru-RU" smtClean="0"/>
              <a:t>08.06.2022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9D3CF60-C9C7-4BC5-8B39-32BEE548EE08}" type="slidenum">
              <a:rPr lang="ru-RU" smtClean="0"/>
              <a:t>‹#›</a:t>
            </a:fld>
            <a:endParaRPr lang="ru-RU"/>
          </a:p>
        </p:txBody>
      </p:sp>
    </p:spTree>
    <p:extLst>
      <p:ext uri="{BB962C8B-B14F-4D97-AF65-F5344CB8AC3E}">
        <p14:creationId xmlns:p14="http://schemas.microsoft.com/office/powerpoint/2010/main" val="3147866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ru-RU"/>
              <a:t>Образец заголовка</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048FCE8-456E-4E7E-ADA5-80A4DE98DAB7}" type="datetimeFigureOut">
              <a:rPr lang="ru-RU" smtClean="0"/>
              <a:t>08.06.2022</a:t>
            </a:fld>
            <a:endParaRPr lang="ru-RU"/>
          </a:p>
        </p:txBody>
      </p:sp>
      <p:sp>
        <p:nvSpPr>
          <p:cNvPr id="5" name="Footer Placeholder 4"/>
          <p:cNvSpPr>
            <a:spLocks noGrp="1"/>
          </p:cNvSpPr>
          <p:nvPr>
            <p:ph type="ftr" sz="quarter" idx="11"/>
          </p:nvPr>
        </p:nvSpPr>
        <p:spPr>
          <a:xfrm>
            <a:off x="685800" y="381001"/>
            <a:ext cx="6991492" cy="364065"/>
          </a:xfrm>
        </p:spPr>
        <p:txBody>
          <a:bodyPr/>
          <a:lstStyle/>
          <a:p>
            <a:endParaRPr lang="ru-RU"/>
          </a:p>
        </p:txBody>
      </p:sp>
      <p:sp>
        <p:nvSpPr>
          <p:cNvPr id="6" name="Slide Number Placeholder 5"/>
          <p:cNvSpPr>
            <a:spLocks noGrp="1"/>
          </p:cNvSpPr>
          <p:nvPr>
            <p:ph type="sldNum" sz="quarter" idx="12"/>
          </p:nvPr>
        </p:nvSpPr>
        <p:spPr>
          <a:xfrm>
            <a:off x="10862452" y="381000"/>
            <a:ext cx="643748" cy="365125"/>
          </a:xfrm>
        </p:spPr>
        <p:txBody>
          <a:bodyPr/>
          <a:lstStyle/>
          <a:p>
            <a:fld id="{D9D3CF60-C9C7-4BC5-8B39-32BEE548EE08}" type="slidenum">
              <a:rPr lang="ru-RU" smtClean="0"/>
              <a:t>‹#›</a:t>
            </a:fld>
            <a:endParaRPr lang="ru-RU"/>
          </a:p>
        </p:txBody>
      </p:sp>
    </p:spTree>
    <p:extLst>
      <p:ext uri="{BB962C8B-B14F-4D97-AF65-F5344CB8AC3E}">
        <p14:creationId xmlns:p14="http://schemas.microsoft.com/office/powerpoint/2010/main" val="10181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048FCE8-456E-4E7E-ADA5-80A4DE98DAB7}" type="datetimeFigureOut">
              <a:rPr lang="ru-RU" smtClean="0"/>
              <a:t>08.06.2022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9D3CF60-C9C7-4BC5-8B39-32BEE548EE08}" type="slidenum">
              <a:rPr lang="ru-RU" smtClean="0"/>
              <a:t>‹#›</a:t>
            </a:fld>
            <a:endParaRPr lang="ru-RU"/>
          </a:p>
        </p:txBody>
      </p:sp>
    </p:spTree>
    <p:extLst>
      <p:ext uri="{BB962C8B-B14F-4D97-AF65-F5344CB8AC3E}">
        <p14:creationId xmlns:p14="http://schemas.microsoft.com/office/powerpoint/2010/main" val="2220976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5800" y="3132666"/>
            <a:ext cx="5311775" cy="308601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3132666"/>
            <a:ext cx="5334000" cy="308601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048FCE8-456E-4E7E-ADA5-80A4DE98DAB7}" type="datetimeFigureOut">
              <a:rPr lang="ru-RU" smtClean="0"/>
              <a:t>08.06.2022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9D3CF60-C9C7-4BC5-8B39-32BEE548EE08}" type="slidenum">
              <a:rPr lang="ru-RU" smtClean="0"/>
              <a:t>‹#›</a:t>
            </a:fld>
            <a:endParaRPr lang="ru-RU"/>
          </a:p>
        </p:txBody>
      </p:sp>
    </p:spTree>
    <p:extLst>
      <p:ext uri="{BB962C8B-B14F-4D97-AF65-F5344CB8AC3E}">
        <p14:creationId xmlns:p14="http://schemas.microsoft.com/office/powerpoint/2010/main" val="859036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048FCE8-456E-4E7E-ADA5-80A4DE98DAB7}" type="datetimeFigureOut">
              <a:rPr lang="ru-RU" smtClean="0"/>
              <a:t>08.06.2022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9D3CF60-C9C7-4BC5-8B39-32BEE548EE08}" type="slidenum">
              <a:rPr lang="ru-RU" smtClean="0"/>
              <a:t>‹#›</a:t>
            </a:fld>
            <a:endParaRPr lang="ru-RU"/>
          </a:p>
        </p:txBody>
      </p:sp>
    </p:spTree>
    <p:extLst>
      <p:ext uri="{BB962C8B-B14F-4D97-AF65-F5344CB8AC3E}">
        <p14:creationId xmlns:p14="http://schemas.microsoft.com/office/powerpoint/2010/main" val="744463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8FCE8-456E-4E7E-ADA5-80A4DE98DAB7}" type="datetimeFigureOut">
              <a:rPr lang="ru-RU" smtClean="0"/>
              <a:t>08.06.2022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9D3CF60-C9C7-4BC5-8B39-32BEE548EE08}" type="slidenum">
              <a:rPr lang="ru-RU" smtClean="0"/>
              <a:t>‹#›</a:t>
            </a:fld>
            <a:endParaRPr lang="ru-RU"/>
          </a:p>
        </p:txBody>
      </p:sp>
    </p:spTree>
    <p:extLst>
      <p:ext uri="{BB962C8B-B14F-4D97-AF65-F5344CB8AC3E}">
        <p14:creationId xmlns:p14="http://schemas.microsoft.com/office/powerpoint/2010/main" val="1639280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ru-RU"/>
              <a:t>Образец заголовка</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048FCE8-456E-4E7E-ADA5-80A4DE98DAB7}" type="datetimeFigureOut">
              <a:rPr lang="ru-RU" smtClean="0"/>
              <a:t>08.06.2022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9D3CF60-C9C7-4BC5-8B39-32BEE548EE08}" type="slidenum">
              <a:rPr lang="ru-RU" smtClean="0"/>
              <a:t>‹#›</a:t>
            </a:fld>
            <a:endParaRPr lang="ru-RU"/>
          </a:p>
        </p:txBody>
      </p:sp>
    </p:spTree>
    <p:extLst>
      <p:ext uri="{BB962C8B-B14F-4D97-AF65-F5344CB8AC3E}">
        <p14:creationId xmlns:p14="http://schemas.microsoft.com/office/powerpoint/2010/main" val="91113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048FCE8-456E-4E7E-ADA5-80A4DE98DAB7}" type="datetimeFigureOut">
              <a:rPr lang="ru-RU" smtClean="0"/>
              <a:t>08.06.2022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9D3CF60-C9C7-4BC5-8B39-32BEE548EE08}" type="slidenum">
              <a:rPr lang="ru-RU" smtClean="0"/>
              <a:t>‹#›</a:t>
            </a:fld>
            <a:endParaRPr lang="ru-RU"/>
          </a:p>
        </p:txBody>
      </p:sp>
    </p:spTree>
    <p:extLst>
      <p:ext uri="{BB962C8B-B14F-4D97-AF65-F5344CB8AC3E}">
        <p14:creationId xmlns:p14="http://schemas.microsoft.com/office/powerpoint/2010/main" val="264741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48FCE8-456E-4E7E-ADA5-80A4DE98DAB7}" type="datetimeFigureOut">
              <a:rPr lang="ru-RU" smtClean="0"/>
              <a:t>08.06.2022</a:t>
            </a:fld>
            <a:endParaRPr lang="ru-RU"/>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D3CF60-C9C7-4BC5-8B39-32BEE548EE08}" type="slidenum">
              <a:rPr lang="ru-RU" smtClean="0"/>
              <a:t>‹#›</a:t>
            </a:fld>
            <a:endParaRPr lang="ru-RU"/>
          </a:p>
        </p:txBody>
      </p:sp>
    </p:spTree>
    <p:extLst>
      <p:ext uri="{BB962C8B-B14F-4D97-AF65-F5344CB8AC3E}">
        <p14:creationId xmlns:p14="http://schemas.microsoft.com/office/powerpoint/2010/main" val="173650158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ql4.com/ru/basis/types/integer/boolconst" TargetMode="External"/><Relationship Id="rId7" Type="http://schemas.openxmlformats.org/officeDocument/2006/relationships/hyperlink" Target="https://docs.mql4.com/ru/basis/types/integer/enumeration" TargetMode="External"/><Relationship Id="rId2" Type="http://schemas.openxmlformats.org/officeDocument/2006/relationships/hyperlink" Target="https://docs.mql4.com/ru/basis/types/integer/integertypes" TargetMode="External"/><Relationship Id="rId1" Type="http://schemas.openxmlformats.org/officeDocument/2006/relationships/slideLayout" Target="../slideLayouts/slideLayout2.xml"/><Relationship Id="rId6" Type="http://schemas.openxmlformats.org/officeDocument/2006/relationships/hyperlink" Target="https://docs.mql4.com/ru/basis/types/integer/datetime" TargetMode="External"/><Relationship Id="rId5" Type="http://schemas.openxmlformats.org/officeDocument/2006/relationships/hyperlink" Target="https://docs.mql4.com/ru/basis/types/double" TargetMode="External"/><Relationship Id="rId4" Type="http://schemas.openxmlformats.org/officeDocument/2006/relationships/hyperlink" Target="https://docs.mql4.com/ru/basis/types/stringcons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3710C4-F1DA-3569-7A94-0C65F5FF9FCC}"/>
              </a:ext>
            </a:extLst>
          </p:cNvPr>
          <p:cNvSpPr>
            <a:spLocks noGrp="1"/>
          </p:cNvSpPr>
          <p:nvPr>
            <p:ph type="ctrTitle"/>
          </p:nvPr>
        </p:nvSpPr>
        <p:spPr/>
        <p:txBody>
          <a:bodyPr>
            <a:normAutofit fontScale="90000"/>
          </a:bodyPr>
          <a:lstStyle/>
          <a:p>
            <a:r>
              <a:rPr lang="ru-RU" dirty="0">
                <a:latin typeface="Times New Roman" panose="02020603050405020304" pitchFamily="18" charset="0"/>
                <a:cs typeface="Times New Roman" panose="02020603050405020304" pitchFamily="18" charset="0"/>
              </a:rPr>
              <a:t>Введение в алгоритмизацию и программирование</a:t>
            </a:r>
            <a:br>
              <a:rPr lang="ru-RU" dirty="0">
                <a:latin typeface="Times New Roman" panose="02020603050405020304" pitchFamily="18" charset="0"/>
                <a:cs typeface="Times New Roman" panose="02020603050405020304" pitchFamily="18" charset="0"/>
              </a:rPr>
            </a:br>
            <a:r>
              <a:rPr lang="ru-RU" sz="1600" dirty="0"/>
              <a:t>Практическое занятие № 12. Создание презентаций</a:t>
            </a: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258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1C7BD0-6420-BE4C-5B26-8F908AB915A6}"/>
              </a:ext>
            </a:extLst>
          </p:cNvPr>
          <p:cNvSpPr>
            <a:spLocks noGrp="1"/>
          </p:cNvSpPr>
          <p:nvPr>
            <p:ph type="title"/>
          </p:nvPr>
        </p:nvSpPr>
        <p:spPr/>
        <p:txBody>
          <a:bodyPr/>
          <a:lstStyle/>
          <a:p>
            <a:pPr algn="ctr"/>
            <a:r>
              <a:rPr lang="ru-RU" dirty="0"/>
              <a:t>Понятие структурированных типов данных.</a:t>
            </a:r>
          </a:p>
        </p:txBody>
      </p:sp>
      <p:sp>
        <p:nvSpPr>
          <p:cNvPr id="3" name="Объект 2">
            <a:extLst>
              <a:ext uri="{FF2B5EF4-FFF2-40B4-BE49-F238E27FC236}">
                <a16:creationId xmlns:a16="http://schemas.microsoft.com/office/drawing/2014/main" id="{68BA51E7-6FB4-BCC6-72EB-F1C556DEDF76}"/>
              </a:ext>
            </a:extLst>
          </p:cNvPr>
          <p:cNvSpPr>
            <a:spLocks noGrp="1"/>
          </p:cNvSpPr>
          <p:nvPr>
            <p:ph idx="1"/>
          </p:nvPr>
        </p:nvSpPr>
        <p:spPr/>
        <p:txBody>
          <a:bodyPr>
            <a:normAutofit/>
          </a:bodyPr>
          <a:lstStyle/>
          <a:p>
            <a:pPr marL="0" indent="0" algn="l">
              <a:buNone/>
            </a:pPr>
            <a:r>
              <a:rPr lang="ru-RU" sz="1800" b="0" i="0" dirty="0">
                <a:effectLst/>
                <a:latin typeface="Times New Roman" panose="02020603050405020304" pitchFamily="18" charset="0"/>
                <a:cs typeface="Times New Roman" panose="02020603050405020304" pitchFamily="18" charset="0"/>
              </a:rPr>
              <a:t>Структурированные типы данных определяют упорядоченную совокупность скалярных переменных и характеризуются типом своих компонентов.</a:t>
            </a:r>
          </a:p>
          <a:p>
            <a:pPr marL="0" indent="0" algn="l">
              <a:buNone/>
            </a:pPr>
            <a:r>
              <a:rPr lang="ru-RU" sz="1800" b="0" i="0" dirty="0">
                <a:effectLst/>
                <a:latin typeface="Times New Roman" panose="02020603050405020304" pitchFamily="18" charset="0"/>
                <a:cs typeface="Times New Roman" panose="02020603050405020304" pitchFamily="18" charset="0"/>
              </a:rPr>
              <a:t>Структурированные типы данных в отличие от простых задают множества сложных значений с одним общим именем. Можно сказать, что структурные типы определяют некоторый способ образования новых типов из уже имеющихся.</a:t>
            </a:r>
          </a:p>
          <a:p>
            <a:pPr marL="0" indent="0" algn="l">
              <a:buNone/>
            </a:pPr>
            <a:r>
              <a:rPr lang="ru-RU" sz="1800" b="0" i="0" dirty="0">
                <a:effectLst/>
                <a:latin typeface="Times New Roman" panose="02020603050405020304" pitchFamily="18" charset="0"/>
                <a:cs typeface="Times New Roman" panose="02020603050405020304" pitchFamily="18" charset="0"/>
              </a:rPr>
              <a:t>Существует несколько методов структурирования. По способу организации и типу компонентов в сложных типах данных выделяют следующие разновидности: регулярный тип(массивы); комбинированный тип (записи); файловый тип (файлы); множественный тип (множества);строковый тип (строки); в языке Турбо Паскаль версии 6.0 и старше введен объектный тип (объекты).</a:t>
            </a:r>
          </a:p>
          <a:p>
            <a:pPr marL="0" indent="0" algn="l">
              <a:buNone/>
            </a:pPr>
            <a:r>
              <a:rPr lang="ru-RU" sz="1800" b="0" i="0" dirty="0">
                <a:effectLst/>
                <a:latin typeface="Times New Roman" panose="02020603050405020304" pitchFamily="18" charset="0"/>
                <a:cs typeface="Times New Roman" panose="02020603050405020304" pitchFamily="18" charset="0"/>
              </a:rPr>
              <a:t>В отличие от простых типов данных, данные структурированного типа характеризуются множественностью образующих этот тип элементов, т.е. переменная или константа структурированного типа всегда имеет несколько компонентов. Каждый компонент в свою очередь может принадлежать структурированному типу, т.е. возможна вложенность типов.</a:t>
            </a:r>
          </a:p>
        </p:txBody>
      </p:sp>
    </p:spTree>
    <p:extLst>
      <p:ext uri="{BB962C8B-B14F-4D97-AF65-F5344CB8AC3E}">
        <p14:creationId xmlns:p14="http://schemas.microsoft.com/office/powerpoint/2010/main" val="296476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82788A-CB33-A5B8-E39D-097976242942}"/>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Понятие «алгоритм»</a:t>
            </a:r>
          </a:p>
        </p:txBody>
      </p:sp>
      <p:sp>
        <p:nvSpPr>
          <p:cNvPr id="3" name="Объект 2">
            <a:extLst>
              <a:ext uri="{FF2B5EF4-FFF2-40B4-BE49-F238E27FC236}">
                <a16:creationId xmlns:a16="http://schemas.microsoft.com/office/drawing/2014/main" id="{A888EBDE-B1C0-8108-902F-ABE6CE9B5C40}"/>
              </a:ext>
            </a:extLst>
          </p:cNvPr>
          <p:cNvSpPr>
            <a:spLocks noGrp="1"/>
          </p:cNvSpPr>
          <p:nvPr>
            <p:ph idx="1"/>
          </p:nvPr>
        </p:nvSpPr>
        <p:spPr/>
        <p:txBody>
          <a:bodyPr/>
          <a:lstStyle/>
          <a:p>
            <a:pPr marL="0" indent="0">
              <a:buNone/>
            </a:pPr>
            <a:r>
              <a:rPr lang="ru-RU" b="1" i="0" dirty="0">
                <a:effectLst/>
                <a:latin typeface="Times New Roman" panose="02020603050405020304" pitchFamily="18" charset="0"/>
                <a:cs typeface="Times New Roman" panose="02020603050405020304" pitchFamily="18" charset="0"/>
              </a:rPr>
              <a:t>	</a:t>
            </a:r>
            <a:r>
              <a:rPr lang="ru-RU" i="0" dirty="0">
                <a:effectLst/>
                <a:latin typeface="Times New Roman" panose="02020603050405020304" pitchFamily="18" charset="0"/>
                <a:cs typeface="Times New Roman" panose="02020603050405020304" pitchFamily="18" charset="0"/>
              </a:rPr>
              <a:t>Алгоритм</a:t>
            </a:r>
            <a:r>
              <a:rPr lang="ru-RU" b="0" i="0" dirty="0">
                <a:effectLst/>
                <a:latin typeface="Times New Roman" panose="02020603050405020304" pitchFamily="18" charset="0"/>
                <a:cs typeface="Times New Roman" panose="02020603050405020304" pitchFamily="18" charset="0"/>
              </a:rPr>
              <a:t> — конечная совокупность точно заданных правил решения некоторого класса задач или набор </a:t>
            </a:r>
            <a:r>
              <a:rPr lang="ru-RU" b="0" i="0" strike="noStrike" dirty="0">
                <a:effectLst/>
                <a:latin typeface="Times New Roman" panose="02020603050405020304" pitchFamily="18" charset="0"/>
                <a:cs typeface="Times New Roman" panose="02020603050405020304" pitchFamily="18" charset="0"/>
              </a:rPr>
              <a:t>инструкций</a:t>
            </a:r>
            <a:r>
              <a:rPr lang="ru-RU" b="0" i="0" dirty="0">
                <a:effectLst/>
                <a:latin typeface="Times New Roman" panose="02020603050405020304" pitchFamily="18" charset="0"/>
                <a:cs typeface="Times New Roman" panose="02020603050405020304" pitchFamily="18" charset="0"/>
              </a:rPr>
              <a:t>, описывающих порядок действий исполнителя для решения определённой задачи.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663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2D908F-3676-100B-4C39-F15DC542592A}"/>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Свойства алгоритма</a:t>
            </a:r>
          </a:p>
        </p:txBody>
      </p:sp>
      <p:sp>
        <p:nvSpPr>
          <p:cNvPr id="3" name="Объект 2">
            <a:extLst>
              <a:ext uri="{FF2B5EF4-FFF2-40B4-BE49-F238E27FC236}">
                <a16:creationId xmlns:a16="http://schemas.microsoft.com/office/drawing/2014/main" id="{8B4C778C-695D-23CD-154F-C1B36D487A48}"/>
              </a:ext>
            </a:extLst>
          </p:cNvPr>
          <p:cNvSpPr>
            <a:spLocks noGrp="1"/>
          </p:cNvSpPr>
          <p:nvPr>
            <p:ph idx="1"/>
          </p:nvPr>
        </p:nvSpPr>
        <p:spPr/>
        <p:txBody>
          <a:bodyPr>
            <a:noAutofit/>
          </a:bodyPr>
          <a:lstStyle/>
          <a:p>
            <a:pPr marL="342900" indent="-342900">
              <a:buFont typeface="+mj-lt"/>
              <a:buAutoNum type="arabicPeriod"/>
            </a:pPr>
            <a:r>
              <a:rPr lang="ru-RU" sz="1800" i="0" dirty="0">
                <a:effectLst/>
                <a:latin typeface="Times New Roman" panose="02020603050405020304" pitchFamily="18" charset="0"/>
                <a:cs typeface="Times New Roman" panose="02020603050405020304" pitchFamily="18" charset="0"/>
              </a:rPr>
              <a:t>Массовость. Благодаря этому свойству, алгоритм можно успешно применять к различным наборам исходных данных.</a:t>
            </a:r>
          </a:p>
          <a:p>
            <a:pPr marL="342900" indent="-342900">
              <a:buFont typeface="+mj-lt"/>
              <a:buAutoNum type="arabicPeriod"/>
            </a:pPr>
            <a:r>
              <a:rPr lang="ru-RU" sz="1800" i="0" dirty="0">
                <a:effectLst/>
                <a:latin typeface="Times New Roman" panose="02020603050405020304" pitchFamily="18" charset="0"/>
                <a:cs typeface="Times New Roman" panose="02020603050405020304" pitchFamily="18" charset="0"/>
              </a:rPr>
              <a:t>Дискретность. Это свойство характеризует структуру. Каждая алгоритмическая последовательность действий делится на этапы, а процесс решения задачи — это последовательное исполнение простых шагов. </a:t>
            </a:r>
          </a:p>
          <a:p>
            <a:pPr marL="342900" indent="-342900">
              <a:buFont typeface="+mj-lt"/>
              <a:buAutoNum type="arabicPeriod"/>
            </a:pPr>
            <a:r>
              <a:rPr lang="ru-RU" sz="1800" i="0" dirty="0">
                <a:effectLst/>
                <a:latin typeface="Times New Roman" panose="02020603050405020304" pitchFamily="18" charset="0"/>
                <a:cs typeface="Times New Roman" panose="02020603050405020304" pitchFamily="18" charset="0"/>
              </a:rPr>
              <a:t>Определенность — это свойство указывает алгоритму, что каждый его шаг должен быть строго определенным, то есть различные толкования должны быть исключены. Строго определяется и порядок выполнения шагов. Понятность. Должны быть включены лишь те команды, которые доступны и понятны исполнителю, то есть входят в систему его команд. </a:t>
            </a:r>
          </a:p>
          <a:p>
            <a:pPr marL="342900" indent="-342900">
              <a:buFont typeface="+mj-lt"/>
              <a:buAutoNum type="arabicPeriod"/>
            </a:pPr>
            <a:r>
              <a:rPr lang="ru-RU" sz="1800" i="0" dirty="0">
                <a:effectLst/>
                <a:latin typeface="Times New Roman" panose="02020603050405020304" pitchFamily="18" charset="0"/>
                <a:cs typeface="Times New Roman" panose="02020603050405020304" pitchFamily="18" charset="0"/>
              </a:rPr>
              <a:t>Формальность. Любой исполнитель действует формально и лишь выполняет инструкции, не вникая в смысл. </a:t>
            </a:r>
          </a:p>
          <a:p>
            <a:pPr marL="342900" indent="-342900">
              <a:buFont typeface="+mj-lt"/>
              <a:buAutoNum type="arabicPeriod"/>
            </a:pPr>
            <a:r>
              <a:rPr lang="ru-RU" sz="1800" i="0" dirty="0">
                <a:effectLst/>
                <a:latin typeface="Times New Roman" panose="02020603050405020304" pitchFamily="18" charset="0"/>
                <a:cs typeface="Times New Roman" panose="02020603050405020304" pitchFamily="18" charset="0"/>
              </a:rPr>
              <a:t>Завершаемость. Если исходные данные заданы корректно, алгоритм завершит свое действие и выдаст результат за конечное число шагов. </a:t>
            </a:r>
          </a:p>
          <a:p>
            <a:pPr marL="342900" indent="-342900">
              <a:buFont typeface="+mj-lt"/>
              <a:buAutoNum type="arabicPeriod"/>
            </a:pPr>
            <a:r>
              <a:rPr lang="ru-RU" sz="1800" i="0" dirty="0">
                <a:effectLst/>
                <a:latin typeface="Times New Roman" panose="02020603050405020304" pitchFamily="18" charset="0"/>
                <a:cs typeface="Times New Roman" panose="02020603050405020304" pitchFamily="18" charset="0"/>
              </a:rPr>
              <a:t>Результативность. Согласно этому свойству, любой алгоритм должен завершаться конкретными результатами. </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810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E36821-C468-9D56-950A-4D5714304201}"/>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Способы представления алгоритмов </a:t>
            </a:r>
          </a:p>
        </p:txBody>
      </p:sp>
      <p:sp>
        <p:nvSpPr>
          <p:cNvPr id="3" name="Объект 2">
            <a:extLst>
              <a:ext uri="{FF2B5EF4-FFF2-40B4-BE49-F238E27FC236}">
                <a16:creationId xmlns:a16="http://schemas.microsoft.com/office/drawing/2014/main" id="{314502C0-7721-4B23-90E6-F52115995E02}"/>
              </a:ext>
            </a:extLst>
          </p:cNvPr>
          <p:cNvSpPr>
            <a:spLocks noGrp="1"/>
          </p:cNvSpPr>
          <p:nvPr>
            <p:ph idx="1"/>
          </p:nvPr>
        </p:nvSpPr>
        <p:spPr>
          <a:xfrm>
            <a:off x="838200" y="1825625"/>
            <a:ext cx="10515600" cy="4667250"/>
          </a:xfrm>
        </p:spPr>
        <p:txBody>
          <a:bodyPr>
            <a:normAutofit fontScale="77500" lnSpcReduction="20000"/>
          </a:bodyPr>
          <a:lstStyle/>
          <a:p>
            <a:pPr marL="514350" indent="-514350" algn="l" fontAlgn="base">
              <a:buFont typeface="+mj-lt"/>
              <a:buAutoNum type="arabicPeriod"/>
            </a:pPr>
            <a:r>
              <a:rPr lang="ru-RU" sz="2300" i="0" dirty="0">
                <a:effectLst/>
                <a:latin typeface="Times New Roman" panose="02020603050405020304" pitchFamily="18" charset="0"/>
                <a:cs typeface="Times New Roman" panose="02020603050405020304" pitchFamily="18" charset="0"/>
              </a:rPr>
              <a:t>Словесный способ - словесное описание алгоритма предполагает наличие некого словесного перечня действий. Пример -- вам говорят что-то типа следующего: «Вычислите Z при условии, что Z = X + Y, когда X равен 0,89, а Y равен 1,286.</a:t>
            </a:r>
          </a:p>
          <a:p>
            <a:pPr marL="514350" indent="-514350" algn="l" fontAlgn="base">
              <a:buFont typeface="+mj-lt"/>
              <a:buAutoNum type="arabicPeriod"/>
            </a:pPr>
            <a:r>
              <a:rPr lang="ru-RU" sz="2300" i="0" dirty="0">
                <a:effectLst/>
                <a:latin typeface="Times New Roman" panose="02020603050405020304" pitchFamily="18" charset="0"/>
                <a:cs typeface="Times New Roman" panose="02020603050405020304" pitchFamily="18" charset="0"/>
              </a:rPr>
              <a:t>Формульно-словесный способ. При использовании формульно-словесного способа инструкции задаются более чётко. Этот тот случай, когда словесные пояснения сопровождаются перечнем конкретных действий, плюс эти пояснения характеризуются наличием формальных символов и выражений (z=2∙x–(y+6)). Это более компактный и лаконичный метод, он нагляднее, но всё же строго формальным не является. </a:t>
            </a:r>
          </a:p>
          <a:p>
            <a:pPr marL="514350" indent="-514350" algn="l" fontAlgn="base">
              <a:buFont typeface="+mj-lt"/>
              <a:buAutoNum type="arabicPeriod"/>
            </a:pPr>
            <a:r>
              <a:rPr lang="ru-RU" sz="2300" i="0" dirty="0">
                <a:effectLst/>
                <a:latin typeface="Times New Roman" panose="02020603050405020304" pitchFamily="18" charset="0"/>
                <a:cs typeface="Times New Roman" panose="02020603050405020304" pitchFamily="18" charset="0"/>
              </a:rPr>
              <a:t>Табличный способ. В случае применения табличного метода алгоритм задаётся в виде входных данных: расчётных форм и таблиц. </a:t>
            </a:r>
          </a:p>
          <a:p>
            <a:pPr marL="514350" indent="-514350" algn="l" fontAlgn="base">
              <a:buFont typeface="+mj-lt"/>
              <a:buAutoNum type="arabicPeriod"/>
            </a:pPr>
            <a:r>
              <a:rPr lang="ru-RU" sz="2300" i="0" dirty="0">
                <a:effectLst/>
                <a:latin typeface="Times New Roman" panose="02020603050405020304" pitchFamily="18" charset="0"/>
                <a:cs typeface="Times New Roman" panose="02020603050405020304" pitchFamily="18" charset="0"/>
              </a:rPr>
              <a:t>Графический способ. Этот метод ещё называют способом блок-схем. В данной ситуации каждый этап прохождения алгоритма представляется в виде геометрических фигур — так называемых «блоков», причём конкретная форма фигур зависит от выполняемой операции.</a:t>
            </a:r>
          </a:p>
          <a:p>
            <a:pPr marL="514350" indent="-514350" algn="l" fontAlgn="base">
              <a:buFont typeface="+mj-lt"/>
              <a:buAutoNum type="arabicPeriod"/>
            </a:pPr>
            <a:r>
              <a:rPr lang="ru-RU" sz="2300" i="0" dirty="0">
                <a:effectLst/>
                <a:latin typeface="Times New Roman" panose="02020603050405020304" pitchFamily="18" charset="0"/>
                <a:cs typeface="Times New Roman" panose="02020603050405020304" pitchFamily="18" charset="0"/>
              </a:rPr>
              <a:t>Программный способ. Программа представляет собой алгоритм, который записан как последовательность команд. Речь идёт о командах, понятных компьютеру, для чего используются различные языки программирования, представляющие собой системы кодирования предписаний с правилами их применения. Языки программирования характеризуются строго определённым синтаксисом, то есть свободное толкование конструкций не допускается. </a:t>
            </a:r>
          </a:p>
          <a:p>
            <a:pPr algn="l" fontAlgn="base"/>
            <a:endParaRPr lang="ru-RU" b="0" i="0" dirty="0">
              <a:effectLst/>
              <a:latin typeface="Roboto" panose="02000000000000000000" pitchFamily="2" charset="0"/>
            </a:endParaRPr>
          </a:p>
          <a:p>
            <a:pPr algn="l" fontAlgn="base"/>
            <a:endParaRPr lang="ru-RU" b="0" i="0" dirty="0">
              <a:effectLst/>
              <a:latin typeface="Roboto" panose="02000000000000000000" pitchFamily="2" charset="0"/>
            </a:endParaRPr>
          </a:p>
          <a:p>
            <a:pPr algn="l" fontAlgn="base"/>
            <a:endParaRPr lang="ru-RU" dirty="0"/>
          </a:p>
        </p:txBody>
      </p:sp>
    </p:spTree>
    <p:extLst>
      <p:ext uri="{BB962C8B-B14F-4D97-AF65-F5344CB8AC3E}">
        <p14:creationId xmlns:p14="http://schemas.microsoft.com/office/powerpoint/2010/main" val="268788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219336-4BDE-DAFF-5C02-32CA5923D270}"/>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Основные алгоритмические конструкции</a:t>
            </a:r>
          </a:p>
        </p:txBody>
      </p:sp>
      <p:sp>
        <p:nvSpPr>
          <p:cNvPr id="3" name="Объект 2">
            <a:extLst>
              <a:ext uri="{FF2B5EF4-FFF2-40B4-BE49-F238E27FC236}">
                <a16:creationId xmlns:a16="http://schemas.microsoft.com/office/drawing/2014/main" id="{02612A83-9AE3-9A48-C3C6-4E60B1B3833B}"/>
              </a:ext>
            </a:extLst>
          </p:cNvPr>
          <p:cNvSpPr>
            <a:spLocks noGrp="1"/>
          </p:cNvSpPr>
          <p:nvPr>
            <p:ph idx="1"/>
          </p:nvPr>
        </p:nvSpPr>
        <p:spPr>
          <a:xfrm>
            <a:off x="838200" y="2057401"/>
            <a:ext cx="10515600" cy="2329124"/>
          </a:xfrm>
        </p:spPr>
        <p:txBody>
          <a:bodyPr>
            <a:normAutofit fontScale="92500" lnSpcReduction="20000"/>
          </a:bodyPr>
          <a:lstStyle/>
          <a:p>
            <a:pPr marL="457200" indent="-457200">
              <a:buFont typeface="+mj-lt"/>
              <a:buAutoNum type="arabicPeriod"/>
            </a:pPr>
            <a:r>
              <a:rPr lang="ru-RU" sz="1900" i="0" dirty="0">
                <a:effectLst/>
                <a:latin typeface="Times New Roman" panose="02020603050405020304" pitchFamily="18" charset="0"/>
                <a:cs typeface="Times New Roman" panose="02020603050405020304" pitchFamily="18" charset="0"/>
              </a:rPr>
              <a:t>Следование — алгоритмическая конструкция, отображающая естественный, последовательный порядок действий. Алгоритмы, в которых используется только структура «следование», называются линейными алгоритмами.</a:t>
            </a:r>
          </a:p>
          <a:p>
            <a:pPr marL="457200" indent="-457200" algn="just">
              <a:spcAft>
                <a:spcPts val="0"/>
              </a:spcAft>
              <a:buFont typeface="+mj-lt"/>
              <a:buAutoNum type="arabicPeriod"/>
            </a:pPr>
            <a:r>
              <a:rPr lang="ru-RU" sz="1900" dirty="0">
                <a:effectLst/>
                <a:latin typeface="Times New Roman" panose="02020603050405020304" pitchFamily="18" charset="0"/>
                <a:cs typeface="Times New Roman" panose="02020603050405020304" pitchFamily="18" charset="0"/>
              </a:rPr>
              <a:t>Ветвление — алгоритмическая конструкция, в которой в зависимости от результата проверки условия («да» или «нет») предусмотрен выбор одной из двух последовательностей действий (ветвей). Алгоритмы, в основе которых лежит структура «ветвление», называют разветвляющимися.</a:t>
            </a:r>
            <a:endParaRPr lang="ru-RU" sz="1900" dirty="0">
              <a:latin typeface="Times New Roman" panose="02020603050405020304" pitchFamily="18" charset="0"/>
              <a:cs typeface="Times New Roman" panose="02020603050405020304" pitchFamily="18" charset="0"/>
            </a:endParaRPr>
          </a:p>
          <a:p>
            <a:pPr marL="457200" indent="-457200" algn="just">
              <a:spcAft>
                <a:spcPts val="0"/>
              </a:spcAft>
              <a:buFont typeface="+mj-lt"/>
              <a:buAutoNum type="arabicPeriod"/>
            </a:pPr>
            <a:r>
              <a:rPr lang="ru-RU" sz="1900" dirty="0">
                <a:effectLst/>
                <a:latin typeface="Times New Roman" panose="02020603050405020304" pitchFamily="18" charset="0"/>
                <a:cs typeface="Times New Roman" panose="02020603050405020304" pitchFamily="18" charset="0"/>
              </a:rPr>
              <a:t>Повторение — </a:t>
            </a:r>
            <a:r>
              <a:rPr lang="ru-RU" sz="1800" dirty="0">
                <a:effectLst/>
                <a:latin typeface="Times New Roman" panose="02020603050405020304" pitchFamily="18" charset="0"/>
                <a:cs typeface="Times New Roman" panose="02020603050405020304" pitchFamily="18" charset="0"/>
              </a:rPr>
              <a:t>алгоритмическая</a:t>
            </a:r>
            <a:r>
              <a:rPr lang="ru-RU" sz="1900" dirty="0">
                <a:effectLst/>
                <a:latin typeface="Times New Roman" panose="02020603050405020304" pitchFamily="18" charset="0"/>
                <a:cs typeface="Times New Roman" panose="02020603050405020304" pitchFamily="18" charset="0"/>
              </a:rPr>
              <a:t> конструкция, представляющая собой последовательность действий, выполняемых многократно. Алгоритмы, содержащие конструкцию повторения, называют циклическими или циклами. Последовательность действий, многократно повторяющаяся в процессе выполнения цикла, называется телом цикла.</a:t>
            </a:r>
          </a:p>
          <a:p>
            <a:pPr indent="180340" algn="just">
              <a:spcAft>
                <a:spcPts val="0"/>
              </a:spcAft>
            </a:pPr>
            <a:endParaRPr lang="ru-RU" b="0" dirty="0">
              <a:effectLst/>
              <a:latin typeface="Arial" panose="020B0604020202020204" pitchFamily="34" charset="0"/>
            </a:endParaRPr>
          </a:p>
          <a:p>
            <a:endParaRPr lang="ru-RU" b="1" dirty="0">
              <a:latin typeface="Times New Roman" panose="02020603050405020304" pitchFamily="18" charset="0"/>
            </a:endParaRPr>
          </a:p>
          <a:p>
            <a:endParaRPr lang="ru-RU" dirty="0"/>
          </a:p>
        </p:txBody>
      </p:sp>
    </p:spTree>
    <p:extLst>
      <p:ext uri="{BB962C8B-B14F-4D97-AF65-F5344CB8AC3E}">
        <p14:creationId xmlns:p14="http://schemas.microsoft.com/office/powerpoint/2010/main" val="174812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CC9016-1A22-8B49-7C3E-34C9175056B2}"/>
              </a:ext>
            </a:extLst>
          </p:cNvPr>
          <p:cNvSpPr>
            <a:spLocks noGrp="1"/>
          </p:cNvSpPr>
          <p:nvPr>
            <p:ph type="title"/>
          </p:nvPr>
        </p:nvSpPr>
        <p:spPr/>
        <p:txBody>
          <a:bodyPr>
            <a:normAutofit fontScale="90000"/>
          </a:bodyPr>
          <a:lstStyle/>
          <a:p>
            <a:pPr algn="ctr"/>
            <a:r>
              <a:rPr lang="ru-RU" dirty="0">
                <a:latin typeface="Times New Roman" panose="02020603050405020304" pitchFamily="18" charset="0"/>
                <a:cs typeface="Times New Roman" panose="02020603050405020304" pitchFamily="18" charset="0"/>
              </a:rPr>
              <a:t>Создание и исполнение алгоритмов различной конструкции</a:t>
            </a:r>
          </a:p>
        </p:txBody>
      </p:sp>
      <p:sp>
        <p:nvSpPr>
          <p:cNvPr id="3" name="Объект 2">
            <a:extLst>
              <a:ext uri="{FF2B5EF4-FFF2-40B4-BE49-F238E27FC236}">
                <a16:creationId xmlns:a16="http://schemas.microsoft.com/office/drawing/2014/main" id="{FA158DD6-4D63-438F-4B8B-6B5D5AEE5D41}"/>
              </a:ext>
            </a:extLst>
          </p:cNvPr>
          <p:cNvSpPr>
            <a:spLocks noGrp="1"/>
          </p:cNvSpPr>
          <p:nvPr>
            <p:ph idx="1"/>
          </p:nvPr>
        </p:nvSpPr>
        <p:spPr>
          <a:xfrm>
            <a:off x="390617" y="1862771"/>
            <a:ext cx="10963183" cy="4562767"/>
          </a:xfrm>
        </p:spPr>
        <p:txBody>
          <a:bodyPr>
            <a:normAutofit/>
          </a:bodyPr>
          <a:lstStyle/>
          <a:p>
            <a:pPr marL="342900" indent="-342900" algn="l" fontAlgn="base">
              <a:buFont typeface="+mj-lt"/>
              <a:buAutoNum type="arabicPeriod"/>
            </a:pPr>
            <a:r>
              <a:rPr lang="ru-RU" sz="1800" b="0" i="0" dirty="0">
                <a:effectLst/>
                <a:latin typeface="Times New Roman" panose="02020603050405020304" pitchFamily="18" charset="0"/>
                <a:cs typeface="Times New Roman" panose="02020603050405020304" pitchFamily="18" charset="0"/>
              </a:rPr>
              <a:t>Линейные алгоритмы. Все действия, которые воспроизводятся в алгоритме, имеют четко последовательное выполнение, все шаги выполняются строго друг за другом.</a:t>
            </a:r>
          </a:p>
          <a:p>
            <a:pPr marL="342900" indent="-342900" algn="l" fontAlgn="base">
              <a:buFont typeface="+mj-lt"/>
              <a:buAutoNum type="arabicPeriod"/>
            </a:pPr>
            <a:r>
              <a:rPr lang="ru-RU" sz="1800" b="0" i="0" dirty="0">
                <a:effectLst/>
                <a:latin typeface="Times New Roman" panose="02020603050405020304" pitchFamily="18" charset="0"/>
                <a:cs typeface="Times New Roman" panose="02020603050405020304" pitchFamily="18" charset="0"/>
              </a:rPr>
              <a:t>Разветвляющиеся алгоритмы. Основным признаком разветвляющегося алгоритма является существование условного перехода. Он происходит во время проверки выражения на истину или ложь.</a:t>
            </a:r>
          </a:p>
          <a:p>
            <a:pPr marL="342900" indent="-342900" algn="l" fontAlgn="base">
              <a:buFont typeface="+mj-lt"/>
              <a:buAutoNum type="arabicPeriod"/>
            </a:pPr>
            <a:r>
              <a:rPr lang="ru-RU" sz="1800" b="0" i="0" dirty="0">
                <a:effectLst/>
                <a:latin typeface="Times New Roman" panose="02020603050405020304" pitchFamily="18" charset="0"/>
                <a:cs typeface="Times New Roman" panose="02020603050405020304" pitchFamily="18" charset="0"/>
              </a:rPr>
              <a:t>Цикл со счетчиком – цикл, который включает в себя переменную, изменяющую значение с определенным шагом. Шаг задается пользователем или прописывается программистом во время написания обеспечения. Большая часть языков для такого цикла использует оператор </a:t>
            </a:r>
            <a:r>
              <a:rPr lang="ru-RU" sz="1800" b="0" i="0" dirty="0" err="1">
                <a:effectLst/>
                <a:latin typeface="Times New Roman" panose="02020603050405020304" pitchFamily="18" charset="0"/>
                <a:cs typeface="Times New Roman" panose="02020603050405020304" pitchFamily="18" charset="0"/>
              </a:rPr>
              <a:t>for</a:t>
            </a:r>
            <a:r>
              <a:rPr lang="ru-RU" sz="1800" b="0" i="0" dirty="0">
                <a:effectLst/>
                <a:latin typeface="Times New Roman" panose="02020603050405020304" pitchFamily="18" charset="0"/>
                <a:cs typeface="Times New Roman" panose="02020603050405020304" pitchFamily="18" charset="0"/>
              </a:rPr>
              <a:t>.</a:t>
            </a:r>
          </a:p>
          <a:p>
            <a:pPr marL="342900" indent="-342900">
              <a:buFont typeface="+mj-lt"/>
              <a:buAutoNum type="arabicPeriod"/>
            </a:pPr>
            <a:r>
              <a:rPr lang="ru-RU" sz="1800" b="0" i="0" dirty="0">
                <a:effectLst/>
                <a:latin typeface="Times New Roman" panose="02020603050405020304" pitchFamily="18" charset="0"/>
                <a:cs typeface="Times New Roman" panose="02020603050405020304" pitchFamily="18" charset="0"/>
              </a:rPr>
              <a:t>Цикл с постусловием может повторять неопределенное количество действий без вставки в них операторных скобок или составных слов. Он обязательно выполнится хотя бы один раз. Работает цикл, пока условие является ложным. Прекращается он при становлении показателей правильными. На этом построен алгоритм. Основные алгоритмические конструкции такого типа работают именно в данном темпе.</a:t>
            </a:r>
          </a:p>
          <a:p>
            <a:pPr marL="342900" indent="-342900">
              <a:buFont typeface="+mj-lt"/>
              <a:buAutoNum type="arabicPeriod"/>
            </a:pPr>
            <a:r>
              <a:rPr lang="ru-RU" sz="1800" b="0" i="0" dirty="0">
                <a:effectLst/>
                <a:latin typeface="Times New Roman" panose="02020603050405020304" pitchFamily="18" charset="0"/>
                <a:cs typeface="Times New Roman" panose="02020603050405020304" pitchFamily="18" charset="0"/>
              </a:rPr>
              <a:t>Цикл с постусловием строится таким образом, что он выполняется минимум один раз в любом случае. Однако имеются такие случаи, когда цикл необходим в случае того или иного условия, а при его отсутствии повторения осуществляться не должны. Иначе результат будет неверен. Именно в таком случае используется цикл с предусловием.</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96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081C57-1D4A-19FF-7511-7BD98082CB3A}"/>
              </a:ext>
            </a:extLst>
          </p:cNvPr>
          <p:cNvSpPr>
            <a:spLocks noGrp="1"/>
          </p:cNvSpPr>
          <p:nvPr>
            <p:ph type="title"/>
          </p:nvPr>
        </p:nvSpPr>
        <p:spPr/>
        <p:txBody>
          <a:bodyPr/>
          <a:lstStyle/>
          <a:p>
            <a:pPr algn="ctr"/>
            <a:r>
              <a:rPr lang="ru-RU" dirty="0"/>
              <a:t>Языки программирования и их классификация</a:t>
            </a:r>
          </a:p>
        </p:txBody>
      </p:sp>
      <p:sp>
        <p:nvSpPr>
          <p:cNvPr id="3" name="Объект 2">
            <a:extLst>
              <a:ext uri="{FF2B5EF4-FFF2-40B4-BE49-F238E27FC236}">
                <a16:creationId xmlns:a16="http://schemas.microsoft.com/office/drawing/2014/main" id="{A9AD225B-7F7A-F9DA-0D3D-B2DBEFBDC8D8}"/>
              </a:ext>
            </a:extLst>
          </p:cNvPr>
          <p:cNvSpPr>
            <a:spLocks noGrp="1"/>
          </p:cNvSpPr>
          <p:nvPr>
            <p:ph idx="1"/>
          </p:nvPr>
        </p:nvSpPr>
        <p:spPr>
          <a:xfrm>
            <a:off x="838200" y="1825625"/>
            <a:ext cx="10515600" cy="3261280"/>
          </a:xfrm>
        </p:spPr>
        <p:txBody>
          <a:bodyPr>
            <a:normAutofit fontScale="92500" lnSpcReduction="10000"/>
          </a:bodyPr>
          <a:lstStyle/>
          <a:p>
            <a:pPr marL="457200" indent="-457200">
              <a:buFont typeface="+mj-lt"/>
              <a:buAutoNum type="arabicPeriod"/>
            </a:pPr>
            <a:r>
              <a:rPr lang="ru-RU" sz="1900" i="0" dirty="0">
                <a:effectLst/>
                <a:latin typeface="Times New Roman" panose="02020603050405020304" pitchFamily="18" charset="0"/>
                <a:cs typeface="Times New Roman" panose="02020603050405020304" pitchFamily="18" charset="0"/>
              </a:rPr>
              <a:t>Язык программирования — </a:t>
            </a:r>
            <a:r>
              <a:rPr lang="ru-RU" sz="1900" i="0" u="none" strike="noStrike" dirty="0">
                <a:effectLst/>
                <a:latin typeface="Times New Roman" panose="02020603050405020304" pitchFamily="18" charset="0"/>
                <a:cs typeface="Times New Roman" panose="02020603050405020304" pitchFamily="18" charset="0"/>
              </a:rPr>
              <a:t>формальный язык</a:t>
            </a:r>
            <a:r>
              <a:rPr lang="ru-RU" sz="1900" i="0" dirty="0">
                <a:effectLst/>
                <a:latin typeface="Times New Roman" panose="02020603050405020304" pitchFamily="18" charset="0"/>
                <a:cs typeface="Times New Roman" panose="02020603050405020304" pitchFamily="18" charset="0"/>
              </a:rPr>
              <a:t>, предназначенный для записи компьютерных программ</a:t>
            </a:r>
          </a:p>
          <a:p>
            <a:pPr marL="457200" indent="-457200" algn="l">
              <a:buFont typeface="+mj-lt"/>
              <a:buAutoNum type="arabicPeriod"/>
            </a:pPr>
            <a:r>
              <a:rPr lang="ru-RU" sz="1900" i="0" dirty="0">
                <a:effectLst/>
                <a:latin typeface="Times New Roman" panose="02020603050405020304" pitchFamily="18" charset="0"/>
                <a:cs typeface="Times New Roman" panose="02020603050405020304" pitchFamily="18" charset="0"/>
              </a:rPr>
              <a:t>Язык низкого уровня – это язык программирования, предназначенный для определенного типа компьютера и отражающий его внутренний машинный код; языки низкого уровня часто называют </a:t>
            </a:r>
            <a:r>
              <a:rPr lang="ru-RU" sz="1900" dirty="0">
                <a:effectLst/>
                <a:latin typeface="Times New Roman" panose="02020603050405020304" pitchFamily="18" charset="0"/>
                <a:cs typeface="Times New Roman" panose="02020603050405020304" pitchFamily="18" charset="0"/>
              </a:rPr>
              <a:t>машинно-ориентированными языками</a:t>
            </a:r>
            <a:r>
              <a:rPr lang="ru-RU" sz="1900" i="1" dirty="0">
                <a:effectLst/>
                <a:latin typeface="Times New Roman" panose="02020603050405020304" pitchFamily="18" charset="0"/>
                <a:cs typeface="Times New Roman" panose="02020603050405020304" pitchFamily="18" charset="0"/>
              </a:rPr>
              <a:t>.</a:t>
            </a:r>
            <a:r>
              <a:rPr lang="ru-RU" sz="1900" i="0" dirty="0">
                <a:effectLst/>
                <a:latin typeface="Times New Roman" panose="02020603050405020304" pitchFamily="18" charset="0"/>
                <a:cs typeface="Times New Roman" panose="02020603050405020304" pitchFamily="18" charset="0"/>
              </a:rPr>
              <a:t> Их сложно конвертировать для использования на компьютерах с разными центральными процессорами, а также довольно сложно изучать, поскольку для этого требуется хорошо знать внутренние принципы работы компьютера.</a:t>
            </a:r>
          </a:p>
          <a:p>
            <a:pPr marL="457200" indent="-457200" algn="l">
              <a:buFont typeface="+mj-lt"/>
              <a:buAutoNum type="arabicPeriod"/>
            </a:pPr>
            <a:r>
              <a:rPr lang="ru-RU" sz="1900" i="0" dirty="0">
                <a:effectLst/>
                <a:latin typeface="Times New Roman" panose="02020603050405020304" pitchFamily="18" charset="0"/>
                <a:cs typeface="Times New Roman" panose="02020603050405020304" pitchFamily="18" charset="0"/>
              </a:rPr>
              <a:t>Язык высокого уровня – это язык программирования, предназначенный для удовлетворения требований программиста; он не зависит от внутренних машинных кодов компьютера любого типа. Языки высокого уровня используют для решения проблем, и поэтому их часто называют </a:t>
            </a:r>
            <a:r>
              <a:rPr lang="ru-RU" sz="1900" dirty="0">
                <a:effectLst/>
                <a:latin typeface="Times New Roman" panose="02020603050405020304" pitchFamily="18" charset="0"/>
                <a:cs typeface="Times New Roman" panose="02020603050405020304" pitchFamily="18" charset="0"/>
              </a:rPr>
              <a:t>проблемно-ориентированными языками. Каждая команда языка высокого уровня эквивалентна нескольким командам в машинных кодах, поэтому программы, написанные на языках высокого уровня, более компактны, чем аналогичные программы в машинных кодах.</a:t>
            </a:r>
          </a:p>
          <a:p>
            <a:endParaRPr lang="ru-RU" dirty="0"/>
          </a:p>
        </p:txBody>
      </p:sp>
    </p:spTree>
    <p:extLst>
      <p:ext uri="{BB962C8B-B14F-4D97-AF65-F5344CB8AC3E}">
        <p14:creationId xmlns:p14="http://schemas.microsoft.com/office/powerpoint/2010/main" val="146084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E904B9-3A80-EC5C-D213-3B292CA93440}"/>
              </a:ext>
            </a:extLst>
          </p:cNvPr>
          <p:cNvSpPr>
            <a:spLocks noGrp="1"/>
          </p:cNvSpPr>
          <p:nvPr>
            <p:ph type="title"/>
          </p:nvPr>
        </p:nvSpPr>
        <p:spPr>
          <a:xfrm>
            <a:off x="492370" y="605896"/>
            <a:ext cx="3084844" cy="5646208"/>
          </a:xfrm>
        </p:spPr>
        <p:txBody>
          <a:bodyPr anchor="ctr">
            <a:normAutofit/>
          </a:bodyPr>
          <a:lstStyle/>
          <a:p>
            <a:pPr algn="ctr"/>
            <a:r>
              <a:rPr lang="ru-RU" sz="3600" i="0" u="none" strike="noStrike" dirty="0">
                <a:solidFill>
                  <a:srgbClr val="FFFFFF"/>
                </a:solidFill>
                <a:effectLst/>
                <a:latin typeface="Times New Roman" panose="02020603050405020304" pitchFamily="18" charset="0"/>
                <a:cs typeface="Times New Roman" panose="02020603050405020304" pitchFamily="18" charset="0"/>
              </a:rPr>
              <a:t>Типы данных</a:t>
            </a:r>
            <a:br>
              <a:rPr lang="ru-RU" sz="3600" i="0" u="none" strike="noStrike" dirty="0">
                <a:solidFill>
                  <a:srgbClr val="FFFFFF"/>
                </a:solidFill>
                <a:effectLst/>
                <a:latin typeface="Times New Roman" panose="02020603050405020304" pitchFamily="18" charset="0"/>
                <a:cs typeface="Times New Roman" panose="02020603050405020304" pitchFamily="18" charset="0"/>
              </a:rPr>
            </a:br>
            <a:endParaRPr lang="ru-RU" sz="3600" dirty="0">
              <a:solidFill>
                <a:srgbClr val="FFFFFF"/>
              </a:solidFill>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A7582563-8CFA-D997-2D9B-FF97D5BCE67F}"/>
              </a:ext>
            </a:extLst>
          </p:cNvPr>
          <p:cNvSpPr>
            <a:spLocks noGrp="1"/>
          </p:cNvSpPr>
          <p:nvPr>
            <p:ph idx="1"/>
          </p:nvPr>
        </p:nvSpPr>
        <p:spPr>
          <a:xfrm>
            <a:off x="4742016" y="605896"/>
            <a:ext cx="6413663" cy="5646208"/>
          </a:xfrm>
        </p:spPr>
        <p:txBody>
          <a:bodyPr numCol="1" anchor="ctr">
            <a:normAutofit/>
          </a:bodyPr>
          <a:lstStyle/>
          <a:p>
            <a:pPr marL="0" indent="0">
              <a:buNone/>
            </a:pPr>
            <a:r>
              <a:rPr lang="ru-RU" sz="1600" b="0" i="0" u="none" strike="noStrike" dirty="0">
                <a:effectLst/>
                <a:latin typeface="Times New Roman" panose="02020603050405020304" pitchFamily="18" charset="0"/>
                <a:cs typeface="Times New Roman" panose="02020603050405020304" pitchFamily="18" charset="0"/>
              </a:rPr>
              <a:t>Любая программа оперирует данными. Данные могут быть различных типов в зависимости от назначения. Данные разного типа обрабатываются с разной скоростью. Целочисленные данные обрабатываются быстрее всего. Для обработки данных двойной точности используется специальный сопроцессор. Однако из-за сложности внутреннего представления данных с плавающей точкой, они обрабатывается дольше, чем целочисленные.</a:t>
            </a:r>
            <a:endParaRPr lang="ru-RU" sz="1600" b="0" i="0" dirty="0">
              <a:effectLst/>
              <a:latin typeface="Times New Roman" panose="02020603050405020304" pitchFamily="18" charset="0"/>
              <a:cs typeface="Times New Roman" panose="02020603050405020304" pitchFamily="18" charset="0"/>
            </a:endParaRPr>
          </a:p>
          <a:p>
            <a:pPr marL="0" indent="0">
              <a:buNone/>
            </a:pPr>
            <a:r>
              <a:rPr lang="ru-RU" sz="1600" b="0" i="0" u="none" strike="noStrike" dirty="0">
                <a:effectLst/>
                <a:latin typeface="Times New Roman" panose="02020603050405020304" pitchFamily="18" charset="0"/>
                <a:cs typeface="Times New Roman" panose="02020603050405020304" pitchFamily="18" charset="0"/>
              </a:rPr>
              <a:t>Основные типы данных:</a:t>
            </a:r>
            <a:endParaRPr lang="ru-RU" sz="1600" b="0"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ru-RU" sz="1600" b="0" i="0" u="none" strike="noStrike" dirty="0">
                <a:effectLst/>
                <a:latin typeface="Times New Roman" panose="02020603050405020304" pitchFamily="18" charset="0"/>
                <a:cs typeface="Times New Roman" panose="02020603050405020304" pitchFamily="18" charset="0"/>
              </a:rPr>
              <a:t>целые (</a:t>
            </a:r>
            <a:r>
              <a:rPr lang="ru-RU" sz="1600" b="0" i="0"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char</a:t>
            </a:r>
            <a:r>
              <a:rPr lang="ru-RU" sz="1600" b="0" i="0" u="none" strike="noStrike" dirty="0">
                <a:effectLst/>
                <a:latin typeface="Times New Roman" panose="02020603050405020304" pitchFamily="18" charset="0"/>
                <a:cs typeface="Times New Roman" panose="02020603050405020304" pitchFamily="18" charset="0"/>
              </a:rPr>
              <a:t>, </a:t>
            </a:r>
            <a:r>
              <a:rPr lang="ru-RU" sz="1600" b="0" i="0"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short</a:t>
            </a:r>
            <a:r>
              <a:rPr lang="ru-RU" sz="1600" b="0" i="0" u="none" strike="noStrike" dirty="0">
                <a:effectLst/>
                <a:latin typeface="Times New Roman" panose="02020603050405020304" pitchFamily="18" charset="0"/>
                <a:cs typeface="Times New Roman" panose="02020603050405020304" pitchFamily="18" charset="0"/>
              </a:rPr>
              <a:t>, </a:t>
            </a:r>
            <a:r>
              <a:rPr lang="ru-RU" sz="1600" b="0" i="0"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int</a:t>
            </a:r>
            <a:r>
              <a:rPr lang="ru-RU" sz="1600" b="0" i="0" u="none" strike="noStrike" dirty="0">
                <a:effectLst/>
                <a:latin typeface="Times New Roman" panose="02020603050405020304" pitchFamily="18" charset="0"/>
                <a:cs typeface="Times New Roman" panose="02020603050405020304" pitchFamily="18" charset="0"/>
              </a:rPr>
              <a:t>, </a:t>
            </a:r>
            <a:r>
              <a:rPr lang="ru-RU" sz="1600" b="0" i="0"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long</a:t>
            </a:r>
            <a:r>
              <a:rPr lang="ru-RU" sz="1600" b="0" i="0" u="none" strike="noStrike" dirty="0">
                <a:effectLst/>
                <a:latin typeface="Times New Roman" panose="02020603050405020304" pitchFamily="18" charset="0"/>
                <a:cs typeface="Times New Roman" panose="02020603050405020304" pitchFamily="18" charset="0"/>
              </a:rPr>
              <a:t>, </a:t>
            </a:r>
            <a:r>
              <a:rPr lang="ru-RU" sz="1600" b="0" i="0"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uchar</a:t>
            </a:r>
            <a:r>
              <a:rPr lang="ru-RU" sz="1600" b="0" i="0" u="none" strike="noStrike" dirty="0">
                <a:effectLst/>
                <a:latin typeface="Times New Roman" panose="02020603050405020304" pitchFamily="18" charset="0"/>
                <a:cs typeface="Times New Roman" panose="02020603050405020304" pitchFamily="18" charset="0"/>
              </a:rPr>
              <a:t>, </a:t>
            </a:r>
            <a:r>
              <a:rPr lang="ru-RU" sz="1600" b="0" i="0"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ushort</a:t>
            </a:r>
            <a:r>
              <a:rPr lang="ru-RU" sz="1600" b="0" i="0" u="none" strike="noStrike" dirty="0">
                <a:effectLst/>
                <a:latin typeface="Times New Roman" panose="02020603050405020304" pitchFamily="18" charset="0"/>
                <a:cs typeface="Times New Roman" panose="02020603050405020304" pitchFamily="18" charset="0"/>
              </a:rPr>
              <a:t>, </a:t>
            </a:r>
            <a:r>
              <a:rPr lang="ru-RU" sz="1600" b="0" i="0"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uint</a:t>
            </a:r>
            <a:r>
              <a:rPr lang="ru-RU" sz="1600" b="0" i="0" u="none" strike="noStrike" dirty="0">
                <a:effectLst/>
                <a:latin typeface="Times New Roman" panose="02020603050405020304" pitchFamily="18" charset="0"/>
                <a:cs typeface="Times New Roman" panose="02020603050405020304" pitchFamily="18" charset="0"/>
              </a:rPr>
              <a:t>, </a:t>
            </a:r>
            <a:r>
              <a:rPr lang="ru-RU" sz="1600" b="0" i="0"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ulong</a:t>
            </a:r>
            <a:r>
              <a:rPr lang="ru-RU" sz="1600" b="0" i="0" u="none" strike="noStrike" dirty="0">
                <a:effectLst/>
                <a:latin typeface="Times New Roman" panose="02020603050405020304" pitchFamily="18" charset="0"/>
                <a:cs typeface="Times New Roman" panose="02020603050405020304" pitchFamily="18" charset="0"/>
              </a:rPr>
              <a:t>)</a:t>
            </a:r>
            <a:endParaRPr lang="ru-RU" sz="1600" b="0"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ru-RU" sz="1600" b="0" i="0" u="none" strike="noStrike" dirty="0">
                <a:effectLst/>
                <a:latin typeface="Times New Roman" panose="02020603050405020304" pitchFamily="18" charset="0"/>
                <a:cs typeface="Times New Roman" panose="02020603050405020304" pitchFamily="18" charset="0"/>
              </a:rPr>
              <a:t>логические (</a:t>
            </a:r>
            <a:r>
              <a:rPr lang="ru-RU" sz="1600" b="0" i="0" u="none" strike="noStrike" dirty="0" err="1">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bool</a:t>
            </a:r>
            <a:r>
              <a:rPr lang="ru-RU" sz="1600" b="0" i="0" u="none" strike="noStrike" dirty="0">
                <a:effectLst/>
                <a:latin typeface="Times New Roman" panose="02020603050405020304" pitchFamily="18" charset="0"/>
                <a:cs typeface="Times New Roman" panose="02020603050405020304" pitchFamily="18" charset="0"/>
              </a:rPr>
              <a:t>)</a:t>
            </a:r>
            <a:endParaRPr lang="ru-RU" sz="1600" b="0"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ru-RU" sz="1600" b="0" i="0" u="none" strike="noStrike" dirty="0">
                <a:effectLst/>
                <a:latin typeface="Times New Roman" panose="02020603050405020304" pitchFamily="18" charset="0"/>
                <a:cs typeface="Times New Roman" panose="02020603050405020304" pitchFamily="18" charset="0"/>
              </a:rPr>
              <a:t>строки (</a:t>
            </a:r>
            <a:r>
              <a:rPr lang="ru-RU" sz="1600" b="0" i="0" u="none" strike="noStrike"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string</a:t>
            </a:r>
            <a:r>
              <a:rPr lang="ru-RU" sz="1600" b="0" i="0" u="none" strike="noStrike" dirty="0">
                <a:effectLst/>
                <a:latin typeface="Times New Roman" panose="02020603050405020304" pitchFamily="18" charset="0"/>
                <a:cs typeface="Times New Roman" panose="02020603050405020304" pitchFamily="18" charset="0"/>
              </a:rPr>
              <a:t>)</a:t>
            </a:r>
            <a:endParaRPr lang="ru-RU"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ru-RU" sz="1600" b="0" i="0" u="none" strike="noStrike" dirty="0">
                <a:effectLst/>
                <a:latin typeface="Times New Roman" panose="02020603050405020304" pitchFamily="18" charset="0"/>
                <a:cs typeface="Times New Roman" panose="02020603050405020304" pitchFamily="18" charset="0"/>
              </a:rPr>
              <a:t>с плавающей точкой (</a:t>
            </a:r>
            <a:r>
              <a:rPr lang="ru-RU" sz="1600" b="0" i="0" u="none" strike="noStrike" dirty="0" err="1">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double</a:t>
            </a:r>
            <a:r>
              <a:rPr lang="ru-RU" sz="1600" b="0" i="0" u="none" strike="noStrike" dirty="0">
                <a:effectLst/>
                <a:latin typeface="Times New Roman" panose="02020603050405020304" pitchFamily="18" charset="0"/>
                <a:cs typeface="Times New Roman" panose="02020603050405020304" pitchFamily="18" charset="0"/>
              </a:rPr>
              <a:t>, </a:t>
            </a:r>
            <a:r>
              <a:rPr lang="ru-RU" sz="1600" b="0" i="0" u="none" strike="noStrike" dirty="0" err="1">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float</a:t>
            </a:r>
            <a:r>
              <a:rPr lang="ru-RU" sz="1600" b="0" i="0" u="none" strike="noStrike" dirty="0">
                <a:effectLst/>
                <a:latin typeface="Times New Roman" panose="02020603050405020304" pitchFamily="18" charset="0"/>
                <a:cs typeface="Times New Roman" panose="02020603050405020304" pitchFamily="18" charset="0"/>
              </a:rPr>
              <a:t>)</a:t>
            </a:r>
          </a:p>
          <a:p>
            <a:pPr marL="342900" indent="-342900">
              <a:buFont typeface="+mj-lt"/>
              <a:buAutoNum type="arabicPeriod"/>
            </a:pPr>
            <a:r>
              <a:rPr lang="ru-RU" sz="1600" b="0" i="0" u="none" strike="noStrike" dirty="0">
                <a:effectLst/>
                <a:latin typeface="Times New Roman" panose="02020603050405020304" pitchFamily="18" charset="0"/>
                <a:cs typeface="Times New Roman" panose="02020603050405020304" pitchFamily="18" charset="0"/>
              </a:rPr>
              <a:t>дата и время (</a:t>
            </a:r>
            <a:r>
              <a:rPr lang="ru-RU" sz="1600" b="0" i="0" u="none" strike="noStrike" dirty="0" err="1">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datetime</a:t>
            </a:r>
            <a:r>
              <a:rPr lang="ru-RU" sz="1600" b="0" i="0" u="none" strike="noStrike" dirty="0">
                <a:effectLst/>
                <a:latin typeface="Times New Roman" panose="02020603050405020304" pitchFamily="18" charset="0"/>
                <a:cs typeface="Times New Roman" panose="02020603050405020304" pitchFamily="18" charset="0"/>
              </a:rPr>
              <a:t>)</a:t>
            </a:r>
            <a:endParaRPr lang="ru-RU" sz="1600" b="0"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ru-RU" sz="1600" b="0" i="0" u="none" strike="noStrike" dirty="0">
                <a:effectLst/>
                <a:latin typeface="Times New Roman" panose="02020603050405020304" pitchFamily="18" charset="0"/>
                <a:cs typeface="Times New Roman" panose="02020603050405020304" pitchFamily="18" charset="0"/>
              </a:rPr>
              <a:t>перечисления (</a:t>
            </a:r>
            <a:r>
              <a:rPr lang="ru-RU" sz="1600" b="0" i="0" u="none" strike="noStrike" dirty="0" err="1">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enum</a:t>
            </a:r>
            <a:r>
              <a:rPr lang="ru-RU" sz="1600" b="0" i="0" u="none" strike="noStrike" dirty="0">
                <a:effectLst/>
                <a:latin typeface="Times New Roman" panose="02020603050405020304" pitchFamily="18" charset="0"/>
                <a:cs typeface="Times New Roman" panose="02020603050405020304" pitchFamily="18" charset="0"/>
              </a:rPr>
              <a:t>)</a:t>
            </a:r>
            <a:endParaRPr lang="ru-RU" sz="1600" b="0" i="0" dirty="0">
              <a:effectLst/>
              <a:latin typeface="Times New Roman" panose="02020603050405020304" pitchFamily="18" charset="0"/>
              <a:cs typeface="Times New Roman" panose="02020603050405020304" pitchFamily="18" charset="0"/>
            </a:endParaRPr>
          </a:p>
          <a:p>
            <a:pPr marL="0" indent="0">
              <a:buNone/>
            </a:pPr>
            <a:r>
              <a:rPr lang="ru-RU" sz="1600" b="0" i="0" u="none" strike="noStrike" dirty="0">
                <a:effectLst/>
                <a:latin typeface="Times New Roman" panose="02020603050405020304" pitchFamily="18" charset="0"/>
                <a:cs typeface="Times New Roman" panose="02020603050405020304" pitchFamily="18" charset="0"/>
              </a:rPr>
              <a:t>Сложные типы данных:</a:t>
            </a:r>
            <a:endParaRPr lang="ru-RU" sz="1600" b="0"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ru-RU" sz="1600" b="0" i="0" u="none" strike="noStrike" dirty="0">
                <a:effectLst/>
                <a:latin typeface="Times New Roman" panose="02020603050405020304" pitchFamily="18" charset="0"/>
                <a:cs typeface="Times New Roman" panose="02020603050405020304" pitchFamily="18" charset="0"/>
              </a:rPr>
              <a:t>структуры;</a:t>
            </a:r>
            <a:endParaRPr lang="ru-RU" sz="1600" b="0"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ru-RU" sz="1600" b="0" i="0" u="none" strike="noStrike" dirty="0">
                <a:effectLst/>
                <a:latin typeface="Times New Roman" panose="02020603050405020304" pitchFamily="18" charset="0"/>
                <a:cs typeface="Times New Roman" panose="02020603050405020304" pitchFamily="18" charset="0"/>
              </a:rPr>
              <a:t>классы.</a:t>
            </a:r>
            <a:endParaRPr lang="ru-RU" sz="1600" b="0" i="0" dirty="0">
              <a:effectLst/>
              <a:latin typeface="Times New Roman" panose="02020603050405020304" pitchFamily="18" charset="0"/>
              <a:cs typeface="Times New Roman" panose="02020603050405020304" pitchFamily="18" charset="0"/>
            </a:endParaRPr>
          </a:p>
          <a:p>
            <a:pPr marL="0" indent="0">
              <a:buNone/>
            </a:pP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3867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F61895-133B-25FD-7BB5-CD737BB2836C}"/>
              </a:ext>
            </a:extLst>
          </p:cNvPr>
          <p:cNvSpPr>
            <a:spLocks noGrp="1"/>
          </p:cNvSpPr>
          <p:nvPr>
            <p:ph type="title"/>
          </p:nvPr>
        </p:nvSpPr>
        <p:spPr/>
        <p:txBody>
          <a:bodyPr>
            <a:normAutofit fontScale="90000"/>
          </a:bodyPr>
          <a:lstStyle/>
          <a:p>
            <a:r>
              <a:rPr lang="ru-RU" dirty="0"/>
              <a:t>Программирование алгоритмов различной структуры</a:t>
            </a:r>
          </a:p>
        </p:txBody>
      </p:sp>
      <p:sp>
        <p:nvSpPr>
          <p:cNvPr id="3" name="Объект 2">
            <a:extLst>
              <a:ext uri="{FF2B5EF4-FFF2-40B4-BE49-F238E27FC236}">
                <a16:creationId xmlns:a16="http://schemas.microsoft.com/office/drawing/2014/main" id="{FF591C87-853A-6F69-1041-D61C54A4099C}"/>
              </a:ext>
            </a:extLst>
          </p:cNvPr>
          <p:cNvSpPr>
            <a:spLocks noGrp="1"/>
          </p:cNvSpPr>
          <p:nvPr>
            <p:ph idx="1"/>
          </p:nvPr>
        </p:nvSpPr>
        <p:spPr>
          <a:xfrm>
            <a:off x="838200" y="1825625"/>
            <a:ext cx="10515600" cy="2852907"/>
          </a:xfrm>
        </p:spPr>
        <p:txBody>
          <a:bodyPr>
            <a:normAutofit fontScale="77500" lnSpcReduction="20000"/>
          </a:bodyPr>
          <a:lstStyle/>
          <a:p>
            <a:pPr marL="514350" indent="-514350" algn="just">
              <a:buFont typeface="+mj-lt"/>
              <a:buAutoNum type="arabicPeriod"/>
            </a:pPr>
            <a:r>
              <a:rPr lang="ru-RU" sz="2300" i="0" dirty="0">
                <a:effectLst/>
                <a:latin typeface="Times New Roman" panose="02020603050405020304" pitchFamily="18" charset="0"/>
              </a:rPr>
              <a:t>Метод последовательной детализации задачи («сверху-вниз») состоит в том, что исходная сложная задача разбивается на подзадачи. Каждая из подзадач рассматривается и решается отдельно. Если какие-либо из подзадач сложны, они также разбиваются на подзадачи. Процесс продолжается до тех пор, пока подзадачи не сведутся  к элементарным. Решения отдельных подзадач затем собираются в единый алгоритм решения исходной задачи. Метод широко используется, так как позволяет вести разработку общего алгоритма одновременно нескольким  программистам, решающим локальные подзадачи. Это необходимое условие быстрой разработки программных продуктов.</a:t>
            </a:r>
          </a:p>
          <a:p>
            <a:pPr marL="514350" indent="-514350" algn="just">
              <a:buFont typeface="+mj-lt"/>
              <a:buAutoNum type="arabicPeriod"/>
            </a:pPr>
            <a:r>
              <a:rPr lang="ru-RU" sz="2300" i="0" dirty="0">
                <a:effectLst/>
                <a:latin typeface="Times New Roman" panose="02020603050405020304" pitchFamily="18" charset="0"/>
              </a:rPr>
              <a:t>Сборочный метод («снизу-вверх») заключается в создании множества программных модулей, реализующих решение типичных задач. При решении сложной задачи программист может использовать разработанные модули в качестве вспомогательных алгоритмов (процедур). Во многих системах программирования уже существуют подобные наборы модулей, что существенно упрощает и ускоряет создание сложного алгоритма.</a:t>
            </a:r>
            <a:endParaRPr lang="ru-RU" dirty="0"/>
          </a:p>
        </p:txBody>
      </p:sp>
    </p:spTree>
    <p:extLst>
      <p:ext uri="{BB962C8B-B14F-4D97-AF65-F5344CB8AC3E}">
        <p14:creationId xmlns:p14="http://schemas.microsoft.com/office/powerpoint/2010/main" val="27902685"/>
      </p:ext>
    </p:extLst>
  </p:cSld>
  <p:clrMapOvr>
    <a:masterClrMapping/>
  </p:clrMapOvr>
</p:sld>
</file>

<file path=ppt/theme/theme1.xml><?xml version="1.0" encoding="utf-8"?>
<a:theme xmlns:a="http://schemas.openxmlformats.org/drawingml/2006/main" name="След самолета">
  <a:themeElements>
    <a:clrScheme name="След самолета">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След самолета">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ед самолета">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TM04033937[[fn=След самолета]]</Template>
  <TotalTime>108</TotalTime>
  <Words>1287</Words>
  <Application>Microsoft Office PowerPoint</Application>
  <PresentationFormat>Широкоэкранный</PresentationFormat>
  <Paragraphs>52</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Century Gothic</vt:lpstr>
      <vt:lpstr>Roboto</vt:lpstr>
      <vt:lpstr>Times New Roman</vt:lpstr>
      <vt:lpstr>След самолета</vt:lpstr>
      <vt:lpstr>Введение в алгоритмизацию и программирование Практическое занятие № 12. Создание презентаций</vt:lpstr>
      <vt:lpstr>Понятие «алгоритм»</vt:lpstr>
      <vt:lpstr>Свойства алгоритма</vt:lpstr>
      <vt:lpstr>Способы представления алгоритмов </vt:lpstr>
      <vt:lpstr>Основные алгоритмические конструкции</vt:lpstr>
      <vt:lpstr>Создание и исполнение алгоритмов различной конструкции</vt:lpstr>
      <vt:lpstr>Языки программирования и их классификация</vt:lpstr>
      <vt:lpstr>Типы данных </vt:lpstr>
      <vt:lpstr>Программирование алгоритмов различной структуры</vt:lpstr>
      <vt:lpstr>Понятие структурированных типов данных.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алгоритмизацию и программирование</dc:title>
  <dc:creator>Victor Belugin</dc:creator>
  <cp:lastModifiedBy>Victor Belugin</cp:lastModifiedBy>
  <cp:revision>2</cp:revision>
  <dcterms:created xsi:type="dcterms:W3CDTF">2022-06-08T16:16:09Z</dcterms:created>
  <dcterms:modified xsi:type="dcterms:W3CDTF">2022-06-08T18:06:55Z</dcterms:modified>
</cp:coreProperties>
</file>