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74" r:id="rId6"/>
    <p:sldId id="269" r:id="rId7"/>
    <p:sldId id="270" r:id="rId8"/>
    <p:sldId id="271" r:id="rId9"/>
    <p:sldId id="272" r:id="rId10"/>
    <p:sldId id="273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4" autoAdjust="0"/>
    <p:restoredTop sz="94678"/>
  </p:normalViewPr>
  <p:slideViewPr>
    <p:cSldViewPr snapToGrid="0">
      <p:cViewPr varScale="1">
        <p:scale>
          <a:sx n="78" d="100"/>
          <a:sy n="78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BE9A1-8F86-4EE5-95D9-280C671FEF5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BA572-BC6C-4FFE-BC6B-74B35F6D1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2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66B17-BC80-B7C0-EEAC-3885FD79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F7C8F-D210-5C29-79EB-31134B9F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0A007-3FB5-9C38-E31F-35EC139A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B9AD1-25A8-BF7E-060C-A75BD1E1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8FF385-408E-D239-3BE7-A52153C1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C34B5-72E0-F58B-EDB7-47D42844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D465F3-DC3A-FC1F-FFEE-BC071544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1DBBF-2DEC-5CF5-10CA-A676D504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5BE97-A2C3-D729-081B-9A620A1C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1E8547-EBA0-FFF6-2430-2D0AB034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4CAB08-55BF-C003-F545-CC501346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597722-CCD9-9E12-74A6-FDF686E8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C1253-5B7B-E92A-5857-BE89AB26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74641-F4E1-A5A1-0141-9CAD359F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B9CEC-E858-A8B9-E182-6085A4E8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4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C079B-2369-A8E5-623F-5A85E80D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6B702-8A47-82FD-7C86-47C21485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3DFA3-0913-8BD3-7D24-75CA62BA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757E9-AE7B-4EF5-45DF-2642548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11E4C-3BF4-9726-9325-67D8259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A6E6C-2FFB-279C-0F49-3766696F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A1FF8-4A89-DD7D-CF0F-0EB0A51B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2FD7C-9387-792A-1969-53345305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5A080-E23E-8DB9-B052-E6568233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1B6FC-A021-CAB6-5F40-E1F63F46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EE332-5BFD-3D73-928E-5ECBD045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D8950-7093-B3EF-60A8-06570AC49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FB8C1-3D92-F1FC-02AF-EDB48389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42C5F4-0F99-796D-7FAC-ADEFC2A2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D2D43-6D95-E440-D938-B433E0A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5D592-5957-F722-F628-F110DB11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9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F80E0-2C17-C84E-2C4E-10C4F8AC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1100C7-AE78-F004-4148-67B2BE6E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4821BA-1656-1AD3-6581-F9065ABC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025548-34A9-81F8-43B5-BD56EFA0C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2D1069-03AF-E8C8-18C7-9405D0DB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706F3B-AF54-A69A-AA35-D3B71718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24968A-128D-9DF4-6045-4AD002EF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2770E-F0F8-34A3-D134-73ABB03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EDD4D-3E5E-9BD1-DF49-4BBD7AEF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CAEDF4-1B81-C77A-6D22-D2F4652A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DC4C5C-75F1-73FD-4263-32FF8F43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055642-7E2F-071A-CE76-FCAE7EB3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1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53A6A4-4E9F-F27C-371B-7A06B9F0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7F94B4-C5A7-4ED1-1F3E-523DF06C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1E067-7F6F-5753-F77B-122EDF65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8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7C910-9430-EBB9-230E-84226F8A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63EC3-7342-65B1-EB31-D3BB181C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C78300-6004-8F86-E633-8EDCD592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5B1C61-91FC-0747-B85A-C8433B1C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DA9D5-621D-916F-3D5A-AF688D1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B5B627-9B73-B201-AEF3-91554B0F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84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C212F-DA4A-059E-B07B-5E277B49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FDBAE1-29CF-9E47-E5E7-0E4896DF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6310E-68F7-D307-29F6-A56142E45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0B15EA-2DE7-F844-62C4-456D8701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D1FC46-86EF-516E-4D0C-7CED5154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ED8A31-D2BD-E433-C12A-D6E5240D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0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13A32-9BA3-2F8A-28C8-3D9A20C1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847DFB-EBDC-1C1D-9DEF-0090C479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ABBF2-12A6-9B94-A411-9B7A4636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9AA8-E3B0-4876-9D50-F85B74B2475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D8F34-49D6-4F63-FDE0-EF6FE3EC3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DEC11-F21D-2DAF-BF38-25C50670D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A3ECB-913B-48DE-912A-ED53832DC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3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книги для презентации (59 фото)">
            <a:extLst>
              <a:ext uri="{FF2B5EF4-FFF2-40B4-BE49-F238E27FC236}">
                <a16:creationId xmlns:a16="http://schemas.microsoft.com/office/drawing/2014/main" id="{A6522068-A1A3-B81E-DBED-0FB48B4FC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5B62E74E-F70F-B7DA-2C53-9C136F6E372C}"/>
              </a:ext>
            </a:extLst>
          </p:cNvPr>
          <p:cNvSpPr/>
          <p:nvPr/>
        </p:nvSpPr>
        <p:spPr>
          <a:xfrm>
            <a:off x="566057" y="2799500"/>
            <a:ext cx="6466114" cy="1259000"/>
          </a:xfrm>
          <a:prstGeom prst="round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78CB0-A644-41A2-A437-66B156AEA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814" y="2911362"/>
            <a:ext cx="6324600" cy="1035276"/>
          </a:xfrm>
        </p:spPr>
        <p:txBody>
          <a:bodyPr>
            <a:noAutofit/>
          </a:bodyPr>
          <a:lstStyle/>
          <a:p>
            <a:pPr algn="l"/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Синонимайзер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экономических и финансовых определений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CF94E7-2EF3-4EDC-9D3E-09758609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14" y="5499552"/>
            <a:ext cx="6248399" cy="1035277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</a:p>
          <a:p>
            <a:pPr algn="l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Спирин Владислав Николаевич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Федосеев Роман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789180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759C5-F83D-5E26-E75E-A0ADC6722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603A0B0-C380-8781-94DD-1C4E705707F9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1BF16-CE09-B613-852A-0DD5C74BE35D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8B1D8-97BB-57EC-0046-AD110A24B7CA}"/>
              </a:ext>
            </a:extLst>
          </p:cNvPr>
          <p:cNvSpPr txBox="1"/>
          <p:nvPr/>
        </p:nvSpPr>
        <p:spPr>
          <a:xfrm>
            <a:off x="381000" y="1316137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5B4DF6-EF04-7D86-8FCA-3DFE5835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842"/>
            <a:ext cx="12192000" cy="35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B0E39-ABB1-2058-A556-8B40E0D8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F6FF11D7-D0AC-84A0-D173-7A8699EC8408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89D77-3AA4-E0F3-E567-D54D612D74EB}"/>
              </a:ext>
            </a:extLst>
          </p:cNvPr>
          <p:cNvSpPr txBox="1"/>
          <p:nvPr/>
        </p:nvSpPr>
        <p:spPr>
          <a:xfrm>
            <a:off x="381000" y="623695"/>
            <a:ext cx="364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веб-сервиса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86A575-1429-5FFD-5ACB-F3EC38573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0877"/>
            <a:ext cx="6073680" cy="4744598"/>
          </a:xfrm>
          <a:prstGeom prst="rect">
            <a:avLst/>
          </a:prstGeom>
        </p:spPr>
      </p:pic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2BBDFD4A-CA08-7E22-B29D-9F046AA68ACF}"/>
              </a:ext>
            </a:extLst>
          </p:cNvPr>
          <p:cNvSpPr/>
          <p:nvPr/>
        </p:nvSpPr>
        <p:spPr>
          <a:xfrm>
            <a:off x="7092175" y="1410877"/>
            <a:ext cx="4718825" cy="4891952"/>
          </a:xfrm>
          <a:prstGeom prst="roundRect">
            <a:avLst/>
          </a:prstGeom>
          <a:solidFill>
            <a:schemeClr val="bg1">
              <a:alpha val="795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C8B87-9510-2AA5-3148-24CCB0C6CED9}"/>
              </a:ext>
            </a:extLst>
          </p:cNvPr>
          <p:cNvSpPr txBox="1"/>
          <p:nvPr/>
        </p:nvSpPr>
        <p:spPr>
          <a:xfrm>
            <a:off x="7316128" y="1759545"/>
            <a:ext cx="4270917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Основные фичи: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Локальная загрузка модели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 метрик к каждому запросу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редактирования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можете использовать свой собственный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Две кнопки: сброс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дефолтному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к кастомному, который настраивали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Сохраняется история запросов 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Очистка истории запросов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Есть возможность выкачать историю запросов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26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73DC85C2-6082-163B-AFE6-01702A924FBB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742F-DFF0-BF00-B4AD-098DEB228964}"/>
              </a:ext>
            </a:extLst>
          </p:cNvPr>
          <p:cNvSpPr txBox="1"/>
          <p:nvPr/>
        </p:nvSpPr>
        <p:spPr>
          <a:xfrm>
            <a:off x="381000" y="623695"/>
            <a:ext cx="6585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 Зачем нужен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синонимайзер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F1520-6C72-90E6-4476-70782506CFBB}"/>
              </a:ext>
            </a:extLst>
          </p:cNvPr>
          <p:cNvSpPr txBox="1"/>
          <p:nvPr/>
        </p:nvSpPr>
        <p:spPr>
          <a:xfrm>
            <a:off x="0" y="130472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Основная цель проекта — не создание коммерческого продукта, а изучение возможностей LLM в обработке узкоспециальной лексики. Мы хотели понять, как разные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промпты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и модели справляются с экономическими терминами, и зафиксировать закономерности.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86D724-26FA-0935-B341-5F8496792382}"/>
              </a:ext>
            </a:extLst>
          </p:cNvPr>
          <p:cNvGrpSpPr/>
          <p:nvPr/>
        </p:nvGrpSpPr>
        <p:grpSpPr>
          <a:xfrm>
            <a:off x="1206500" y="2781300"/>
            <a:ext cx="5041900" cy="1294245"/>
            <a:chOff x="1054100" y="2628900"/>
            <a:chExt cx="5041900" cy="1294245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6546C2D-9371-01C1-0125-8D3EE4980E31}"/>
                </a:ext>
              </a:extLst>
            </p:cNvPr>
            <p:cNvSpPr/>
            <p:nvPr/>
          </p:nvSpPr>
          <p:spPr>
            <a:xfrm>
              <a:off x="1054100" y="26289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2214DB-2FCF-C622-216E-118E27367649}"/>
                </a:ext>
              </a:extLst>
            </p:cNvPr>
            <p:cNvSpPr txBox="1"/>
            <p:nvPr/>
          </p:nvSpPr>
          <p:spPr>
            <a:xfrm>
              <a:off x="2514600" y="2628900"/>
              <a:ext cx="1707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55AD3-7DC6-DA81-3030-7BA38C01DF29}"/>
                </a:ext>
              </a:extLst>
            </p:cNvPr>
            <p:cNvSpPr txBox="1"/>
            <p:nvPr/>
          </p:nvSpPr>
          <p:spPr>
            <a:xfrm>
              <a:off x="2514600" y="2999815"/>
              <a:ext cx="3581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Для адаптации сложных определений под уровень школьников.</a:t>
              </a:r>
            </a:p>
          </p:txBody>
        </p:sp>
        <p:pic>
          <p:nvPicPr>
            <p:cNvPr id="20" name="Рисунок 19" descr="Книги со сплошной заливкой">
              <a:extLst>
                <a:ext uri="{FF2B5EF4-FFF2-40B4-BE49-F238E27FC236}">
                  <a16:creationId xmlns:a16="http://schemas.microsoft.com/office/drawing/2014/main" id="{8A710679-B18D-6AA9-DF7B-955D98E96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6500" y="2781300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0A10DFA-38B7-2A3D-F301-C3D8377877F5}"/>
              </a:ext>
            </a:extLst>
          </p:cNvPr>
          <p:cNvGrpSpPr/>
          <p:nvPr/>
        </p:nvGrpSpPr>
        <p:grpSpPr>
          <a:xfrm>
            <a:off x="6700157" y="2781877"/>
            <a:ext cx="5041900" cy="1294245"/>
            <a:chOff x="6801757" y="2743777"/>
            <a:chExt cx="5041900" cy="1294245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5D1A02E-FD0E-2B72-13BC-D8F01D1CA4B2}"/>
                </a:ext>
              </a:extLst>
            </p:cNvPr>
            <p:cNvGrpSpPr/>
            <p:nvPr/>
          </p:nvGrpSpPr>
          <p:grpSpPr>
            <a:xfrm>
              <a:off x="6801757" y="2743777"/>
              <a:ext cx="5041900" cy="1294245"/>
              <a:chOff x="1054100" y="2628900"/>
              <a:chExt cx="5041900" cy="1294245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64C22F23-CED2-9983-B457-5F2E3429E524}"/>
                  </a:ext>
                </a:extLst>
              </p:cNvPr>
              <p:cNvSpPr/>
              <p:nvPr/>
            </p:nvSpPr>
            <p:spPr>
              <a:xfrm>
                <a:off x="1054100" y="2628900"/>
                <a:ext cx="1219200" cy="1219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E87F88-2C1B-A4AD-F9DA-FC2811229779}"/>
                  </a:ext>
                </a:extLst>
              </p:cNvPr>
              <p:cNvSpPr txBox="1"/>
              <p:nvPr/>
            </p:nvSpPr>
            <p:spPr>
              <a:xfrm>
                <a:off x="2514600" y="2628900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Аналитика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9C4775-74DB-1AA0-04FF-5A887508350B}"/>
                  </a:ext>
                </a:extLst>
              </p:cNvPr>
              <p:cNvSpPr txBox="1"/>
              <p:nvPr/>
            </p:nvSpPr>
            <p:spPr>
              <a:xfrm>
                <a:off x="2514600" y="2999815"/>
                <a:ext cx="3581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быстрой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переформулировки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терминов в отчетах без потери смысла.</a:t>
                </a:r>
              </a:p>
            </p:txBody>
          </p:sp>
        </p:grpSp>
        <p:pic>
          <p:nvPicPr>
            <p:cNvPr id="13" name="Рисунок 12" descr="Диаграмма с подъемом со сплошной заливкой">
              <a:extLst>
                <a:ext uri="{FF2B5EF4-FFF2-40B4-BE49-F238E27FC236}">
                  <a16:creationId xmlns:a16="http://schemas.microsoft.com/office/drawing/2014/main" id="{955B0C92-BBAA-FC9E-C419-4335B1CD5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4157" y="2928443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5BC59471-BFB8-0770-8AAA-E8C21C65B422}"/>
              </a:ext>
            </a:extLst>
          </p:cNvPr>
          <p:cNvSpPr/>
          <p:nvPr/>
        </p:nvSpPr>
        <p:spPr>
          <a:xfrm>
            <a:off x="491672" y="4924663"/>
            <a:ext cx="11208656" cy="1215231"/>
          </a:xfrm>
          <a:prstGeom prst="round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8C7DC-C05E-9877-6F37-016407BF859C}"/>
              </a:ext>
            </a:extLst>
          </p:cNvPr>
          <p:cNvSpPr txBox="1"/>
          <p:nvPr/>
        </p:nvSpPr>
        <p:spPr>
          <a:xfrm>
            <a:off x="1035050" y="5209113"/>
            <a:ext cx="1012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Главный результат — мы доказали, что даже с минимальными ресурсами можно создать рабочий прототип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5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9C014-D171-DC0D-44C0-A039D568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B2102F02-49B9-95D5-8548-FBEBF05D94AD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EDF2D-B341-56DF-89F1-485D8FD84F18}"/>
              </a:ext>
            </a:extLst>
          </p:cNvPr>
          <p:cNvSpPr txBox="1"/>
          <p:nvPr/>
        </p:nvSpPr>
        <p:spPr>
          <a:xfrm>
            <a:off x="381000" y="623695"/>
            <a:ext cx="248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Выбор модели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1AC2939-8BFD-1181-6B00-4581DE2ED8D9}"/>
              </a:ext>
            </a:extLst>
          </p:cNvPr>
          <p:cNvGrpSpPr/>
          <p:nvPr/>
        </p:nvGrpSpPr>
        <p:grpSpPr>
          <a:xfrm>
            <a:off x="653142" y="1698171"/>
            <a:ext cx="1262743" cy="1262743"/>
            <a:chOff x="653142" y="1698171"/>
            <a:chExt cx="1262743" cy="1262743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9AAA037B-11B3-F733-797F-816801D6BC60}"/>
                </a:ext>
              </a:extLst>
            </p:cNvPr>
            <p:cNvSpPr/>
            <p:nvPr/>
          </p:nvSpPr>
          <p:spPr>
            <a:xfrm>
              <a:off x="653142" y="1698171"/>
              <a:ext cx="1262743" cy="1262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4" name="Picture 6" descr="Google Логотип Изображения – скачать бесплатно на Freepik">
              <a:extLst>
                <a:ext uri="{FF2B5EF4-FFF2-40B4-BE49-F238E27FC236}">
                  <a16:creationId xmlns:a16="http://schemas.microsoft.com/office/drawing/2014/main" id="{F5DFAF96-7202-69D7-9504-C29C9A11E2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9" t="16592" r="22760" b="17657"/>
            <a:stretch>
              <a:fillRect/>
            </a:stretch>
          </p:blipFill>
          <p:spPr bwMode="auto">
            <a:xfrm>
              <a:off x="733864" y="1825396"/>
              <a:ext cx="1101297" cy="100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DB5CE77-12B0-C8E8-E51D-8047EAE9B50F}"/>
              </a:ext>
            </a:extLst>
          </p:cNvPr>
          <p:cNvGrpSpPr/>
          <p:nvPr/>
        </p:nvGrpSpPr>
        <p:grpSpPr>
          <a:xfrm>
            <a:off x="6546177" y="1698169"/>
            <a:ext cx="1262743" cy="1262743"/>
            <a:chOff x="5582557" y="1698169"/>
            <a:chExt cx="1262743" cy="1262743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B68EE8D7-B6E4-C777-033C-D256B355545D}"/>
                </a:ext>
              </a:extLst>
            </p:cNvPr>
            <p:cNvSpPr/>
            <p:nvPr/>
          </p:nvSpPr>
          <p:spPr>
            <a:xfrm>
              <a:off x="5582557" y="1698169"/>
              <a:ext cx="1262743" cy="12627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2944E7-1995-7C9F-C6CA-EB0FECE60AE1}"/>
                </a:ext>
              </a:extLst>
            </p:cNvPr>
            <p:cNvSpPr txBox="1"/>
            <p:nvPr/>
          </p:nvSpPr>
          <p:spPr>
            <a:xfrm>
              <a:off x="5813818" y="1760583"/>
              <a:ext cx="8002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ru-RU" sz="7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2C0A6D8-553B-8296-C9A3-BB717146DE8C}"/>
              </a:ext>
            </a:extLst>
          </p:cNvPr>
          <p:cNvSpPr txBox="1"/>
          <p:nvPr/>
        </p:nvSpPr>
        <p:spPr>
          <a:xfrm>
            <a:off x="2066422" y="1648747"/>
            <a:ext cx="231666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google/flan-t5-small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google/flan-t5-large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google/t5-v1_1-xxl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google/flan-t5-base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/opt-125m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-community/gpt2</a:t>
            </a:r>
          </a:p>
          <a:p>
            <a:endParaRPr lang="ru-RU" dirty="0"/>
          </a:p>
        </p:txBody>
      </p:sp>
      <p:sp>
        <p:nvSpPr>
          <p:cNvPr id="26" name="Треугольник 25">
            <a:extLst>
              <a:ext uri="{FF2B5EF4-FFF2-40B4-BE49-F238E27FC236}">
                <a16:creationId xmlns:a16="http://schemas.microsoft.com/office/drawing/2014/main" id="{C596E4FE-ADE4-B015-1FAF-770519CC495C}"/>
              </a:ext>
            </a:extLst>
          </p:cNvPr>
          <p:cNvSpPr/>
          <p:nvPr/>
        </p:nvSpPr>
        <p:spPr>
          <a:xfrm rot="5400000">
            <a:off x="4970660" y="2119990"/>
            <a:ext cx="1155700" cy="419100"/>
          </a:xfrm>
          <a:prstGeom prst="triangle">
            <a:avLst/>
          </a:prstGeom>
          <a:solidFill>
            <a:srgbClr val="8FAA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AEA65-0A56-6A0D-F33C-C73ED9BD3DCE}"/>
              </a:ext>
            </a:extLst>
          </p:cNvPr>
          <p:cNvSpPr txBox="1"/>
          <p:nvPr/>
        </p:nvSpPr>
        <p:spPr>
          <a:xfrm>
            <a:off x="8040181" y="1698169"/>
            <a:ext cx="28403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Vikhr-Qwen-2.5-0.5B-Instruct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Vikhrmodels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/it-5.2-fp16-cp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Vikhrmodels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/VikhrT5-3b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QVikhr-2.5-1.5B-Instruct-r</a:t>
            </a:r>
          </a:p>
          <a:p>
            <a:endParaRPr lang="ru-RU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DCDE0EF-DD09-2A0B-C4EF-FFC50D4B5DBF}"/>
              </a:ext>
            </a:extLst>
          </p:cNvPr>
          <p:cNvGrpSpPr/>
          <p:nvPr/>
        </p:nvGrpSpPr>
        <p:grpSpPr>
          <a:xfrm>
            <a:off x="491672" y="4924663"/>
            <a:ext cx="11208656" cy="1215231"/>
            <a:chOff x="491672" y="4924663"/>
            <a:chExt cx="11208656" cy="1215231"/>
          </a:xfrm>
        </p:grpSpPr>
        <p:sp>
          <p:nvSpPr>
            <p:cNvPr id="28" name="Скругленный прямоугольник 27">
              <a:extLst>
                <a:ext uri="{FF2B5EF4-FFF2-40B4-BE49-F238E27FC236}">
                  <a16:creationId xmlns:a16="http://schemas.microsoft.com/office/drawing/2014/main" id="{E05028B1-9F8E-82AB-6D6B-7854FCD6D14C}"/>
                </a:ext>
              </a:extLst>
            </p:cNvPr>
            <p:cNvSpPr/>
            <p:nvPr/>
          </p:nvSpPr>
          <p:spPr>
            <a:xfrm>
              <a:off x="491672" y="4924663"/>
              <a:ext cx="11208656" cy="1215231"/>
            </a:xfrm>
            <a:prstGeom prst="roundRect">
              <a:avLst/>
            </a:prstGeom>
            <a:solidFill>
              <a:schemeClr val="bg1"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3C6549-B85C-5F74-6584-C36547AED832}"/>
                </a:ext>
              </a:extLst>
            </p:cNvPr>
            <p:cNvSpPr txBox="1"/>
            <p:nvPr/>
          </p:nvSpPr>
          <p:spPr>
            <a:xfrm>
              <a:off x="1001910" y="5209253"/>
              <a:ext cx="951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Arial" panose="020B0604020202020204" pitchFamily="34" charset="0"/>
                  <a:cs typeface="Arial" panose="020B0604020202020204" pitchFamily="34" charset="0"/>
                </a:rPr>
                <a:t>Мы остановились на модели: </a:t>
              </a:r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QVikhr-2.5-1.5B-Instruct-r</a:t>
              </a:r>
              <a:r>
                <a:rPr lang="ru-RU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i="1" dirty="0">
                  <a:latin typeface="Arial" panose="020B0604020202020204" pitchFamily="34" charset="0"/>
                  <a:cs typeface="Arial" panose="020B0604020202020204" pitchFamily="34" charset="0"/>
                </a:rPr>
                <a:t>– оптимальна по параметрам и получаемому результату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2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1095A-1F33-B508-C1E3-A9FFC1F8A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2A1F24DC-67B8-8670-3A9C-BE28D4942D5B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C1D8B-C4B6-A911-F4DD-9A142DAB6528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5C21E1-038A-BAB9-DCDB-648C7791DE4C}"/>
              </a:ext>
            </a:extLst>
          </p:cNvPr>
          <p:cNvSpPr/>
          <p:nvPr/>
        </p:nvSpPr>
        <p:spPr>
          <a:xfrm>
            <a:off x="0" y="3695700"/>
            <a:ext cx="12192000" cy="88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4C6A903-4A02-C5F0-12FE-84A8DDA8D63D}"/>
              </a:ext>
            </a:extLst>
          </p:cNvPr>
          <p:cNvGrpSpPr/>
          <p:nvPr/>
        </p:nvGrpSpPr>
        <p:grpSpPr>
          <a:xfrm>
            <a:off x="195561" y="1877276"/>
            <a:ext cx="2857500" cy="1987550"/>
            <a:chOff x="753122" y="1174750"/>
            <a:chExt cx="2857500" cy="1987550"/>
          </a:xfrm>
        </p:grpSpPr>
        <p:sp>
          <p:nvSpPr>
            <p:cNvPr id="12" name="Треугольник 11">
              <a:extLst>
                <a:ext uri="{FF2B5EF4-FFF2-40B4-BE49-F238E27FC236}">
                  <a16:creationId xmlns:a16="http://schemas.microsoft.com/office/drawing/2014/main" id="{CD2BD69C-F196-13BE-449B-20BC882A9E43}"/>
                </a:ext>
              </a:extLst>
            </p:cNvPr>
            <p:cNvSpPr/>
            <p:nvPr/>
          </p:nvSpPr>
          <p:spPr>
            <a:xfrm rot="10800000">
              <a:off x="1403350" y="2616200"/>
              <a:ext cx="419100" cy="431800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15DE9D1-069B-A517-B670-843EA7E6848E}"/>
                </a:ext>
              </a:extLst>
            </p:cNvPr>
            <p:cNvSpPr/>
            <p:nvPr/>
          </p:nvSpPr>
          <p:spPr>
            <a:xfrm>
              <a:off x="1498600" y="2933700"/>
              <a:ext cx="228600" cy="228600"/>
            </a:xfrm>
            <a:prstGeom prst="ellipse">
              <a:avLst/>
            </a:prstGeom>
            <a:solidFill>
              <a:schemeClr val="bg1">
                <a:alpha val="798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Скругленный прямоугольник 12">
              <a:extLst>
                <a:ext uri="{FF2B5EF4-FFF2-40B4-BE49-F238E27FC236}">
                  <a16:creationId xmlns:a16="http://schemas.microsoft.com/office/drawing/2014/main" id="{47AFD05A-A294-EFF6-704F-8C8205BD6006}"/>
                </a:ext>
              </a:extLst>
            </p:cNvPr>
            <p:cNvSpPr/>
            <p:nvPr/>
          </p:nvSpPr>
          <p:spPr>
            <a:xfrm>
              <a:off x="753122" y="1174750"/>
              <a:ext cx="2857500" cy="1435100"/>
            </a:xfrm>
            <a:prstGeom prst="roundRect">
              <a:avLst/>
            </a:prstGeom>
            <a:solidFill>
              <a:schemeClr val="bg1">
                <a:alpha val="7994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669C37A-2625-4C6C-47CD-EDD3564D6DC0}"/>
              </a:ext>
            </a:extLst>
          </p:cNvPr>
          <p:cNvGrpSpPr/>
          <p:nvPr/>
        </p:nvGrpSpPr>
        <p:grpSpPr>
          <a:xfrm rot="10800000">
            <a:off x="2391558" y="3636226"/>
            <a:ext cx="2857500" cy="1987550"/>
            <a:chOff x="753122" y="1174750"/>
            <a:chExt cx="2857500" cy="1987550"/>
          </a:xfrm>
        </p:grpSpPr>
        <p:sp>
          <p:nvSpPr>
            <p:cNvPr id="17" name="Треугольник 16">
              <a:extLst>
                <a:ext uri="{FF2B5EF4-FFF2-40B4-BE49-F238E27FC236}">
                  <a16:creationId xmlns:a16="http://schemas.microsoft.com/office/drawing/2014/main" id="{9CBF1408-EBAF-AB6A-45F7-4FA05E0AF0F0}"/>
                </a:ext>
              </a:extLst>
            </p:cNvPr>
            <p:cNvSpPr/>
            <p:nvPr/>
          </p:nvSpPr>
          <p:spPr>
            <a:xfrm rot="10800000">
              <a:off x="1403350" y="2616200"/>
              <a:ext cx="419100" cy="431800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004CB29-F77E-4143-92B2-1A7424A78688}"/>
                </a:ext>
              </a:extLst>
            </p:cNvPr>
            <p:cNvSpPr/>
            <p:nvPr/>
          </p:nvSpPr>
          <p:spPr>
            <a:xfrm>
              <a:off x="1498600" y="2933700"/>
              <a:ext cx="228600" cy="228600"/>
            </a:xfrm>
            <a:prstGeom prst="ellipse">
              <a:avLst/>
            </a:prstGeom>
            <a:solidFill>
              <a:schemeClr val="bg1">
                <a:alpha val="798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кругленный прямоугольник 18">
              <a:extLst>
                <a:ext uri="{FF2B5EF4-FFF2-40B4-BE49-F238E27FC236}">
                  <a16:creationId xmlns:a16="http://schemas.microsoft.com/office/drawing/2014/main" id="{88EF2CA8-7065-042C-9928-6DE9B824446D}"/>
                </a:ext>
              </a:extLst>
            </p:cNvPr>
            <p:cNvSpPr/>
            <p:nvPr/>
          </p:nvSpPr>
          <p:spPr>
            <a:xfrm>
              <a:off x="753122" y="1174750"/>
              <a:ext cx="2857500" cy="1435100"/>
            </a:xfrm>
            <a:prstGeom prst="roundRect">
              <a:avLst/>
            </a:prstGeom>
            <a:solidFill>
              <a:schemeClr val="bg1">
                <a:alpha val="7994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D53B54F-CF5E-4CC1-9C28-36205D8AC055}"/>
              </a:ext>
            </a:extLst>
          </p:cNvPr>
          <p:cNvGrpSpPr/>
          <p:nvPr/>
        </p:nvGrpSpPr>
        <p:grpSpPr>
          <a:xfrm>
            <a:off x="4587555" y="1838325"/>
            <a:ext cx="2857500" cy="1987550"/>
            <a:chOff x="753122" y="1174750"/>
            <a:chExt cx="2857500" cy="1987550"/>
          </a:xfrm>
        </p:grpSpPr>
        <p:sp>
          <p:nvSpPr>
            <p:cNvPr id="21" name="Треугольник 20">
              <a:extLst>
                <a:ext uri="{FF2B5EF4-FFF2-40B4-BE49-F238E27FC236}">
                  <a16:creationId xmlns:a16="http://schemas.microsoft.com/office/drawing/2014/main" id="{4469CB47-6F78-906C-96A2-941441CB2CAA}"/>
                </a:ext>
              </a:extLst>
            </p:cNvPr>
            <p:cNvSpPr/>
            <p:nvPr/>
          </p:nvSpPr>
          <p:spPr>
            <a:xfrm rot="10800000">
              <a:off x="1403350" y="2616200"/>
              <a:ext cx="419100" cy="431800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1401925-557A-285F-4E03-96751D4DDC90}"/>
                </a:ext>
              </a:extLst>
            </p:cNvPr>
            <p:cNvSpPr/>
            <p:nvPr/>
          </p:nvSpPr>
          <p:spPr>
            <a:xfrm>
              <a:off x="1498600" y="2933700"/>
              <a:ext cx="228600" cy="228600"/>
            </a:xfrm>
            <a:prstGeom prst="ellipse">
              <a:avLst/>
            </a:prstGeom>
            <a:solidFill>
              <a:schemeClr val="bg1">
                <a:alpha val="798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кругленный прямоугольник 22">
              <a:extLst>
                <a:ext uri="{FF2B5EF4-FFF2-40B4-BE49-F238E27FC236}">
                  <a16:creationId xmlns:a16="http://schemas.microsoft.com/office/drawing/2014/main" id="{45284B42-EF60-0F9B-BF01-86BCA2E047A5}"/>
                </a:ext>
              </a:extLst>
            </p:cNvPr>
            <p:cNvSpPr/>
            <p:nvPr/>
          </p:nvSpPr>
          <p:spPr>
            <a:xfrm>
              <a:off x="753122" y="1174750"/>
              <a:ext cx="2857500" cy="1435100"/>
            </a:xfrm>
            <a:prstGeom prst="roundRect">
              <a:avLst/>
            </a:prstGeom>
            <a:solidFill>
              <a:schemeClr val="bg1">
                <a:alpha val="7994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BE9BC54-535A-518D-5CEC-A737B5031FAF}"/>
              </a:ext>
            </a:extLst>
          </p:cNvPr>
          <p:cNvGrpSpPr/>
          <p:nvPr/>
        </p:nvGrpSpPr>
        <p:grpSpPr>
          <a:xfrm rot="10800000">
            <a:off x="6783552" y="3636226"/>
            <a:ext cx="2857500" cy="1987550"/>
            <a:chOff x="753122" y="1174750"/>
            <a:chExt cx="2857500" cy="1987550"/>
          </a:xfrm>
        </p:grpSpPr>
        <p:sp>
          <p:nvSpPr>
            <p:cNvPr id="31" name="Треугольник 30">
              <a:extLst>
                <a:ext uri="{FF2B5EF4-FFF2-40B4-BE49-F238E27FC236}">
                  <a16:creationId xmlns:a16="http://schemas.microsoft.com/office/drawing/2014/main" id="{E366BC83-309F-854F-237A-BACE94B468AD}"/>
                </a:ext>
              </a:extLst>
            </p:cNvPr>
            <p:cNvSpPr/>
            <p:nvPr/>
          </p:nvSpPr>
          <p:spPr>
            <a:xfrm rot="10800000">
              <a:off x="1403350" y="2616200"/>
              <a:ext cx="419100" cy="431800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A1282C08-390D-56D4-F338-D5AB92672774}"/>
                </a:ext>
              </a:extLst>
            </p:cNvPr>
            <p:cNvSpPr/>
            <p:nvPr/>
          </p:nvSpPr>
          <p:spPr>
            <a:xfrm>
              <a:off x="1498600" y="2933700"/>
              <a:ext cx="228600" cy="228600"/>
            </a:xfrm>
            <a:prstGeom prst="ellipse">
              <a:avLst/>
            </a:prstGeom>
            <a:solidFill>
              <a:schemeClr val="bg1">
                <a:alpha val="798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кругленный прямоугольник 32">
              <a:extLst>
                <a:ext uri="{FF2B5EF4-FFF2-40B4-BE49-F238E27FC236}">
                  <a16:creationId xmlns:a16="http://schemas.microsoft.com/office/drawing/2014/main" id="{582084AA-8375-ACFF-4070-51B3524A6CD4}"/>
                </a:ext>
              </a:extLst>
            </p:cNvPr>
            <p:cNvSpPr/>
            <p:nvPr/>
          </p:nvSpPr>
          <p:spPr>
            <a:xfrm>
              <a:off x="753122" y="1174750"/>
              <a:ext cx="2857500" cy="1435100"/>
            </a:xfrm>
            <a:prstGeom prst="roundRect">
              <a:avLst/>
            </a:prstGeom>
            <a:solidFill>
              <a:schemeClr val="bg1">
                <a:alpha val="7994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F0B2F35-FB46-17F2-F3D4-18BC83C84175}"/>
              </a:ext>
            </a:extLst>
          </p:cNvPr>
          <p:cNvGrpSpPr/>
          <p:nvPr/>
        </p:nvGrpSpPr>
        <p:grpSpPr>
          <a:xfrm>
            <a:off x="8979547" y="1838325"/>
            <a:ext cx="2857500" cy="1987550"/>
            <a:chOff x="753122" y="1174750"/>
            <a:chExt cx="2857500" cy="1987550"/>
          </a:xfrm>
        </p:grpSpPr>
        <p:sp>
          <p:nvSpPr>
            <p:cNvPr id="36" name="Треугольник 35">
              <a:extLst>
                <a:ext uri="{FF2B5EF4-FFF2-40B4-BE49-F238E27FC236}">
                  <a16:creationId xmlns:a16="http://schemas.microsoft.com/office/drawing/2014/main" id="{5AB9A892-D858-618E-7EE0-2AB8CB79186E}"/>
                </a:ext>
              </a:extLst>
            </p:cNvPr>
            <p:cNvSpPr/>
            <p:nvPr/>
          </p:nvSpPr>
          <p:spPr>
            <a:xfrm rot="10800000">
              <a:off x="1403350" y="2616200"/>
              <a:ext cx="419100" cy="431800"/>
            </a:xfrm>
            <a:prstGeom prst="triangl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F10A17C6-9C92-00C8-5A9B-327DF057C640}"/>
                </a:ext>
              </a:extLst>
            </p:cNvPr>
            <p:cNvSpPr/>
            <p:nvPr/>
          </p:nvSpPr>
          <p:spPr>
            <a:xfrm>
              <a:off x="1498600" y="2933700"/>
              <a:ext cx="228600" cy="228600"/>
            </a:xfrm>
            <a:prstGeom prst="ellipse">
              <a:avLst/>
            </a:prstGeom>
            <a:solidFill>
              <a:schemeClr val="bg1">
                <a:alpha val="798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Скругленный прямоугольник 37">
              <a:extLst>
                <a:ext uri="{FF2B5EF4-FFF2-40B4-BE49-F238E27FC236}">
                  <a16:creationId xmlns:a16="http://schemas.microsoft.com/office/drawing/2014/main" id="{048F9C70-1474-652E-1BE8-67F66B302017}"/>
                </a:ext>
              </a:extLst>
            </p:cNvPr>
            <p:cNvSpPr/>
            <p:nvPr/>
          </p:nvSpPr>
          <p:spPr>
            <a:xfrm>
              <a:off x="753122" y="1174750"/>
              <a:ext cx="2857500" cy="1435100"/>
            </a:xfrm>
            <a:prstGeom prst="roundRect">
              <a:avLst/>
            </a:prstGeom>
            <a:solidFill>
              <a:schemeClr val="bg1">
                <a:alpha val="7994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72F36A4-86B3-E5AA-EE53-941A85EE31A0}"/>
              </a:ext>
            </a:extLst>
          </p:cNvPr>
          <p:cNvSpPr txBox="1"/>
          <p:nvPr/>
        </p:nvSpPr>
        <p:spPr>
          <a:xfrm>
            <a:off x="650486" y="2410160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Базовый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BAF44-0BF1-A5B9-9547-F0B6F6A5427E}"/>
              </a:ext>
            </a:extLst>
          </p:cNvPr>
          <p:cNvSpPr txBox="1"/>
          <p:nvPr/>
        </p:nvSpPr>
        <p:spPr>
          <a:xfrm>
            <a:off x="2568393" y="4586402"/>
            <a:ext cx="250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уточнением тематики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F9BED7-5187-F3AB-ACFA-8BFD94118CB3}"/>
              </a:ext>
            </a:extLst>
          </p:cNvPr>
          <p:cNvSpPr txBox="1"/>
          <p:nvPr/>
        </p:nvSpPr>
        <p:spPr>
          <a:xfrm>
            <a:off x="4696865" y="2053530"/>
            <a:ext cx="263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требованием точность соответствия исходному тексту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3F41DD-5EB0-584F-BA8D-820CE905CDF6}"/>
              </a:ext>
            </a:extLst>
          </p:cNvPr>
          <p:cNvSpPr txBox="1"/>
          <p:nvPr/>
        </p:nvSpPr>
        <p:spPr>
          <a:xfrm>
            <a:off x="6992977" y="4583060"/>
            <a:ext cx="237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 уточнением целевой аудитории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F8D1E9-1A5C-A387-280B-1DFCA426C3C6}"/>
              </a:ext>
            </a:extLst>
          </p:cNvPr>
          <p:cNvSpPr txBox="1"/>
          <p:nvPr/>
        </p:nvSpPr>
        <p:spPr>
          <a:xfrm>
            <a:off x="9053430" y="2192029"/>
            <a:ext cx="27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примеров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промпте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7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F01AE-6B8A-8129-6082-086A6EDD4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4EB314A-CCA7-0084-A1FA-D72970A05687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F8EF-B9C2-2298-AF2E-B7C8572757B2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55282-A54B-56BE-1F9F-5E19F9612F0D}"/>
              </a:ext>
            </a:extLst>
          </p:cNvPr>
          <p:cNvSpPr txBox="1"/>
          <p:nvPr/>
        </p:nvSpPr>
        <p:spPr>
          <a:xfrm>
            <a:off x="381000" y="143024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Замени слова в тексте синонимами, сохраняя смысл.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F4294-DC30-696B-5C35-3107E1D18B3B}"/>
              </a:ext>
            </a:extLst>
          </p:cNvPr>
          <p:cNvSpPr txBox="1"/>
          <p:nvPr/>
        </p:nvSpPr>
        <p:spPr>
          <a:xfrm>
            <a:off x="381000" y="2075934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8C21C5-E91D-F4A4-E0B7-15807F61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652"/>
            <a:ext cx="12192000" cy="2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5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E2DFA-EC91-2D6B-52A5-1EFFB389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A8F2B96D-DB1D-5516-21A9-DF220E7D0982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281D5-499B-4272-3565-946EDE370A13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C80F2-7137-2014-7DAE-07391F68C3B5}"/>
              </a:ext>
            </a:extLst>
          </p:cNvPr>
          <p:cNvSpPr txBox="1"/>
          <p:nvPr/>
        </p:nvSpPr>
        <p:spPr>
          <a:xfrm>
            <a:off x="381000" y="1430244"/>
            <a:ext cx="1090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«Подбери экономические и финансовые синонимы к терминам в тексте, не меняя смысл. Упрости следующее определение:»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84F55-4F63-26D2-0562-57F5CF682B99}"/>
              </a:ext>
            </a:extLst>
          </p:cNvPr>
          <p:cNvSpPr txBox="1"/>
          <p:nvPr/>
        </p:nvSpPr>
        <p:spPr>
          <a:xfrm>
            <a:off x="381000" y="2075934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C16A69-6093-6830-2AA6-B50EB98C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" y="2740935"/>
            <a:ext cx="12192000" cy="34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A18A5-AAC4-9CFE-EE8A-FF9720EA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1EC8AFEC-A504-AB64-3115-FD001C4CEFBF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FFA8F-FDE5-7181-1F29-EDFF55A8F5D6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01729-8893-6856-4251-378E8560B76D}"/>
              </a:ext>
            </a:extLst>
          </p:cNvPr>
          <p:cNvSpPr txBox="1"/>
          <p:nvPr/>
        </p:nvSpPr>
        <p:spPr>
          <a:xfrm>
            <a:off x="381000" y="1430244"/>
            <a:ext cx="1090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Замени сложные экономические термины на более простые синонимы, чтобы текст стал понятнее для неспециалистов, но остался точным.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79A0-67F5-7AC0-3BD8-F3614A7604EF}"/>
              </a:ext>
            </a:extLst>
          </p:cNvPr>
          <p:cNvSpPr txBox="1"/>
          <p:nvPr/>
        </p:nvSpPr>
        <p:spPr>
          <a:xfrm>
            <a:off x="381000" y="2075934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ECEC14-8B79-5BBA-E316-0D3B976F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" y="3090956"/>
            <a:ext cx="12192000" cy="29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1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B61F6-BCD2-DDEC-3C0B-DBC26A82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666BBE61-BB98-52F3-5B04-FCE5E92BA646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C4529-8A31-44C2-B31E-E563BB759050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71828-94D6-2ADC-4FDE-DAFF4D924D48}"/>
              </a:ext>
            </a:extLst>
          </p:cNvPr>
          <p:cNvSpPr txBox="1"/>
          <p:nvPr/>
        </p:nvSpPr>
        <p:spPr>
          <a:xfrm>
            <a:off x="381000" y="1430244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Перефразируй текст, используя синонимы, подходящие для школьников-экономистов: сохрани точность, но сделай его более доступным без потери научности. Упрости следующее определение: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BE101-5753-C6A7-A5DA-076A07D31A66}"/>
              </a:ext>
            </a:extLst>
          </p:cNvPr>
          <p:cNvSpPr txBox="1"/>
          <p:nvPr/>
        </p:nvSpPr>
        <p:spPr>
          <a:xfrm>
            <a:off x="381000" y="2510062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8FF0BF-EE7E-E3BA-CA29-EF4E3CA8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4342"/>
            <a:ext cx="12192000" cy="9437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96ADCC-8193-5ABF-E5B6-199C7026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8103"/>
            <a:ext cx="12192000" cy="6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C0343-4827-C45B-DB97-703AD8B4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09AAF35D-FD3A-E2B5-33CD-29D7E30FA794}"/>
              </a:ext>
            </a:extLst>
          </p:cNvPr>
          <p:cNvSpPr/>
          <p:nvPr/>
        </p:nvSpPr>
        <p:spPr>
          <a:xfrm>
            <a:off x="381000" y="555171"/>
            <a:ext cx="11462657" cy="5987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E65E-2616-A510-6D27-B897DEBBDEB6}"/>
              </a:ext>
            </a:extLst>
          </p:cNvPr>
          <p:cNvSpPr txBox="1"/>
          <p:nvPr/>
        </p:nvSpPr>
        <p:spPr>
          <a:xfrm>
            <a:off x="381000" y="623695"/>
            <a:ext cx="71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Эволюция промптов, от простого к сложному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EE38D-B346-E5C1-D386-DFA231C2A50C}"/>
              </a:ext>
            </a:extLst>
          </p:cNvPr>
          <p:cNvSpPr txBox="1"/>
          <p:nvPr/>
        </p:nvSpPr>
        <p:spPr>
          <a:xfrm>
            <a:off x="381000" y="1430244"/>
            <a:ext cx="1181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Текст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промпта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Ты - экспертный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синонимайзер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экономических и финансовых определений. Твоя цель - упростить определения, заменяя трудные понятия их более простыми синонимами. Требования:</a:t>
            </a: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1. Без искажений смысла</a:t>
            </a: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2. На уровне 11 класса школы</a:t>
            </a:r>
          </a:p>
          <a:p>
            <a:b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Пример 1: Финансовая аналитика — это процесс сбора, обработки, анализа и интерпретации многомерных финансовых и экономических данных с целью выявления закономерностей, оценки рисков, прогнозирования тенденций и поддержки принятия управленческих решений.</a:t>
            </a: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Ожидаемый ответ: Простыми словами, финансовая аналитика — действия людей, которые собирают информацию о деньгах, компаниях и экономике, анализируют её, чтобы понять, как всё это работает, и помогают руководителям принимать правильные решения.</a:t>
            </a:r>
          </a:p>
          <a:p>
            <a:b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Пример 2: Монетарная политика — это комплекс мер центрального банка, направленных на регулирование денежной массы, процентных ставок и инфляции через корректировку ключевой ставки.</a:t>
            </a:r>
          </a:p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Ожидаемый ответ: Простыми словами, монетарная политика - это различные действия ЦБ, которые предпринимаются для управления объемом денег в стране и ключевой ставкой.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ru-R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25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529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Синонимайзер экономических и финансовых определений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Синонимайзер экономических и финансовых определений</dc:title>
  <dc:creator>Федосеев Роман Сергеевич</dc:creator>
  <cp:lastModifiedBy>Федосеев Роман Сергеевич</cp:lastModifiedBy>
  <cp:revision>9</cp:revision>
  <dcterms:created xsi:type="dcterms:W3CDTF">2025-05-24T10:53:28Z</dcterms:created>
  <dcterms:modified xsi:type="dcterms:W3CDTF">2025-05-25T18:29:11Z</dcterms:modified>
</cp:coreProperties>
</file>