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C76425A-CDA3-4746-999F-714FBEFEECF8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071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E2B3D05-10DE-4193-9DAE-2D53743B871F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1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По итогам 6-го этапа</a:t>
            </a: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4DA582-29FB-4A34-864D-785ED54D7EDA}" type="slidenum">
              <a:rPr lang="ru-RU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10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A129E52-EAD3-4D6A-ADAA-386894A389A9}" type="slidenum">
              <a:rPr lang="ru-RU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11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По итогам 6-го этапа</a:t>
            </a: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375839C-B649-426E-9CFE-2C329020049B}" type="slidenum">
              <a:rPr lang="ru-RU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Заполняется по итогам 1-го этапа (Идея проекта)</a:t>
            </a:r>
          </a:p>
          <a:p>
            <a:pPr marL="216000" indent="-21528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Краткое описание проблемы, которая будет решена с выводом на рынок нового продукта/технологии/ услуги</a:t>
            </a:r>
          </a:p>
          <a:p>
            <a:pPr marL="216000" indent="-21528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Почему потенциальные  клиенты не удовлетворены сейчас на 100%, кто они, какие у них проблемы</a:t>
            </a:r>
          </a:p>
          <a:p>
            <a:pPr marL="216000" indent="-215280"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B02A472-3D0E-4022-805B-B8EEAD361E44}" type="slidenum">
              <a:rPr lang="ru-RU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По итогам 3-го этапа</a:t>
            </a:r>
          </a:p>
          <a:p>
            <a:endParaRPr lang="ru-RU" sz="20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974B51-3163-4F4F-8CD4-DD9FBC49EDE6}" type="slidenum">
              <a:rPr lang="ru-RU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По итогам 4-го этапа</a:t>
            </a:r>
          </a:p>
          <a:p>
            <a:endParaRPr lang="ru-RU" sz="20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25F33D0-C2D9-4BC8-B994-E65A31FAF569}" type="slidenum">
              <a:rPr lang="ru-RU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По итогам 4-го этапа</a:t>
            </a: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1BF8D9-BD17-4847-925B-C134F170DBDC}" type="slidenum">
              <a:rPr lang="ru-RU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5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По итогам 4-го этапа</a:t>
            </a: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5D5B99B-6E35-4CA0-8E4B-50E857E5630D}" type="slidenum">
              <a:rPr lang="ru-RU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По итогам 2-го этапа: </a:t>
            </a:r>
          </a:p>
          <a:p>
            <a:r>
              <a:rPr lang="ru-RU" sz="2000" b="0" strike="noStrike" spc="-1">
                <a:latin typeface="Arial"/>
              </a:rPr>
              <a:t>Перечислите команду проекта – либо существующую, либо необходимую для реализации проекта (квалификация специалистов, компетенции, разделение сферы ответственности)</a:t>
            </a:r>
          </a:p>
          <a:p>
            <a:r>
              <a:rPr lang="ru-RU" sz="2000" b="0" strike="noStrike" spc="-1">
                <a:latin typeface="Arial"/>
              </a:rPr>
              <a:t>Можно указать возможных консультантов, привлеченных специалистов</a:t>
            </a: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44F1572-3954-4924-87F5-6854D0DDBA4A}" type="slidenum">
              <a:rPr lang="ru-RU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7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По итогам 5-го этапа</a:t>
            </a: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6167F66-86B0-403C-A863-05E713A5E51E}" type="slidenum">
              <a:rPr lang="ru-RU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8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По итогам 6-го этапа</a:t>
            </a: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4060FC8-AF0A-49B6-B70C-D39F2C16212A}" type="slidenum">
              <a:rPr lang="ru-RU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9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6334200"/>
            <a:ext cx="914292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9"/>
          <p:cNvPicPr/>
          <p:nvPr/>
        </p:nvPicPr>
        <p:blipFill>
          <a:blip r:embed="rId3"/>
          <a:stretch/>
        </p:blipFill>
        <p:spPr>
          <a:xfrm>
            <a:off x="6372360" y="-243360"/>
            <a:ext cx="2739600" cy="154044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539640" y="1989000"/>
            <a:ext cx="7631640" cy="36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600" b="0" strike="noStrike" spc="-43">
                <a:solidFill>
                  <a:srgbClr val="000000"/>
                </a:solidFill>
                <a:latin typeface="Arial"/>
                <a:ea typeface="DejaVu Sans"/>
              </a:rPr>
              <a:t>Проект — Чистый мир (социально-технический), выступающий Карагаев Савелий Юрьевич, участники проекта: Нестеров Даниил Александрович, Петров Владислав Вячеславович,Подбуцкий Денис Романович, Турушев Артем Константинович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0" strike="noStrike" spc="-43">
                <a:solidFill>
                  <a:srgbClr val="000000"/>
                </a:solidFill>
                <a:latin typeface="Arial"/>
                <a:ea typeface="DejaVu Sans"/>
              </a:rPr>
              <a:t>Югорский государственный университет, наставник Птицына Дарья Дмитриевна 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48" name="Рисунок 4"/>
          <p:cNvPicPr/>
          <p:nvPr/>
        </p:nvPicPr>
        <p:blipFill>
          <a:blip r:embed="rId4"/>
          <a:stretch/>
        </p:blipFill>
        <p:spPr>
          <a:xfrm>
            <a:off x="4500000" y="-171360"/>
            <a:ext cx="1845360" cy="138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Рисунок 3"/>
          <p:cNvPicPr/>
          <p:nvPr/>
        </p:nvPicPr>
        <p:blipFill>
          <a:blip r:embed="rId3"/>
          <a:stretch/>
        </p:blipFill>
        <p:spPr>
          <a:xfrm>
            <a:off x="6372360" y="-243360"/>
            <a:ext cx="2739600" cy="154044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 rot="16200000">
            <a:off x="-3094560" y="3096720"/>
            <a:ext cx="6856920" cy="665640"/>
          </a:xfrm>
          <a:prstGeom prst="rect">
            <a:avLst/>
          </a:prstGeom>
          <a:solidFill>
            <a:srgbClr val="286B9D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SWOT – АНАЛИЗ ПРОЕКТА</a:t>
            </a:r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17" name="Table 2"/>
          <p:cNvGraphicFramePr/>
          <p:nvPr/>
        </p:nvGraphicFramePr>
        <p:xfrm>
          <a:off x="987840" y="1818000"/>
          <a:ext cx="7561080" cy="4767216"/>
        </p:xfrm>
        <a:graphic>
          <a:graphicData uri="http://schemas.openxmlformats.org/drawingml/2006/table">
            <a:tbl>
              <a:tblPr/>
              <a:tblGrid>
                <a:gridCol w="3755160"/>
                <a:gridCol w="3805920"/>
              </a:tblGrid>
              <a:tr h="448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000" b="0" strike="noStrike" spc="-1">
                          <a:solidFill>
                            <a:srgbClr val="286B9D"/>
                          </a:solidFill>
                          <a:latin typeface="Calibri"/>
                          <a:ea typeface="Calibri"/>
                        </a:rPr>
                        <a:t>Сильные стороны - S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000" b="0" strike="noStrike" spc="-1">
                          <a:solidFill>
                            <a:srgbClr val="286B9D"/>
                          </a:solidFill>
                          <a:latin typeface="Calibri"/>
                          <a:ea typeface="Calibri"/>
                        </a:rPr>
                        <a:t>Слабые стороны - W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8960">
                <a:tc>
                  <a:txBody>
                    <a:bodyPr/>
                    <a:lstStyle/>
                    <a:p>
                      <a:r>
                        <a:rPr lang="ru-RU" sz="2200" b="0" strike="noStrike" spc="-1">
                          <a:latin typeface="Times New Roman"/>
                        </a:rPr>
                        <a:t>Малая конкуренция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strike="noStrike" spc="-1">
                          <a:latin typeface="Times New Roman"/>
                        </a:rPr>
                        <a:t>Дорогое расширение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8960">
                <a:tc>
                  <a:txBody>
                    <a:bodyPr/>
                    <a:lstStyle/>
                    <a:p>
                      <a:r>
                        <a:rPr lang="ru-RU" sz="2200" b="0" strike="noStrike" spc="-1">
                          <a:latin typeface="Times New Roman"/>
                        </a:rPr>
                        <a:t>Большой спрос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strike="noStrike" spc="-1">
                          <a:latin typeface="Times New Roman"/>
                        </a:rPr>
                        <a:t>Слаба подготовленность персонала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8960">
                <a:tc>
                  <a:txBody>
                    <a:bodyPr/>
                    <a:lstStyle/>
                    <a:p>
                      <a:r>
                        <a:rPr lang="ru-RU" sz="2200" b="0" strike="noStrike" spc="-1">
                          <a:latin typeface="Times New Roman"/>
                        </a:rPr>
                        <a:t>Гос. поддержка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strike="noStrike" spc="-1">
                          <a:latin typeface="Times New Roman"/>
                        </a:rPr>
                        <a:t>Малая распространённость товара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8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000" b="0" strike="noStrike" spc="-1">
                          <a:solidFill>
                            <a:srgbClr val="286B9D"/>
                          </a:solidFill>
                          <a:latin typeface="Calibri"/>
                          <a:ea typeface="Calibri"/>
                        </a:rPr>
                        <a:t>Возможности - O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000" b="0" strike="noStrike" spc="-1">
                          <a:solidFill>
                            <a:srgbClr val="286B9D"/>
                          </a:solidFill>
                          <a:latin typeface="Calibri"/>
                          <a:ea typeface="Calibri"/>
                        </a:rPr>
                        <a:t>Угрозы - 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8960">
                <a:tc>
                  <a:txBody>
                    <a:bodyPr/>
                    <a:lstStyle/>
                    <a:p>
                      <a:r>
                        <a:rPr lang="ru-RU" sz="2200" b="0" strike="noStrike" spc="-1">
                          <a:latin typeface="Times New Roman"/>
                        </a:rPr>
                        <a:t>Выход на мировой рынок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strike="noStrike" spc="-1">
                          <a:latin typeface="Times New Roman"/>
                        </a:rPr>
                        <a:t>Не имение гос. поддержки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8960">
                <a:tc>
                  <a:txBody>
                    <a:bodyPr/>
                    <a:lstStyle/>
                    <a:p>
                      <a:r>
                        <a:rPr lang="ru-RU" sz="2200" b="0" strike="noStrike" spc="-1">
                          <a:latin typeface="Times New Roman"/>
                        </a:rPr>
                        <a:t>Развитие технологий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strike="noStrike" spc="-1">
                          <a:latin typeface="Times New Roman"/>
                        </a:rPr>
                        <a:t>Резкое падение спроса из-за не распространённости товара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0760">
                <a:tc>
                  <a:txBody>
                    <a:bodyPr/>
                    <a:lstStyle/>
                    <a:p>
                      <a:r>
                        <a:rPr lang="ru-RU" sz="2200" b="0" strike="noStrike" spc="-1">
                          <a:latin typeface="Times New Roman"/>
                        </a:rPr>
                        <a:t>Развитие персонала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strike="noStrike" spc="-1">
                          <a:latin typeface="Arial"/>
                        </a:rPr>
                        <a:t>Проблемы с поставкой сырья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8" name="Рисунок 5"/>
          <p:cNvPicPr/>
          <p:nvPr/>
        </p:nvPicPr>
        <p:blipFill>
          <a:blip r:embed="rId4"/>
          <a:stretch/>
        </p:blipFill>
        <p:spPr>
          <a:xfrm>
            <a:off x="4500000" y="-171360"/>
            <a:ext cx="1845360" cy="138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3"/>
          <p:cNvPicPr/>
          <p:nvPr/>
        </p:nvPicPr>
        <p:blipFill>
          <a:blip r:embed="rId3"/>
          <a:stretch/>
        </p:blipFill>
        <p:spPr>
          <a:xfrm>
            <a:off x="6372360" y="-243360"/>
            <a:ext cx="2739600" cy="154044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457200" y="2781000"/>
            <a:ext cx="8218080" cy="16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36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Спасибо за внимание</a:t>
            </a:r>
            <a:endParaRPr lang="ru-RU" sz="2000" b="0" strike="noStrike" spc="-1">
              <a:latin typeface="Arial"/>
            </a:endParaRPr>
          </a:p>
          <a:p>
            <a:pPr marL="91440" indent="-9036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lang="ru-RU" sz="2000" b="0" strike="noStrike" spc="-1">
              <a:latin typeface="Arial"/>
            </a:endParaRPr>
          </a:p>
          <a:p>
            <a:pPr marL="91440" indent="-9036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Контактная информация</a:t>
            </a:r>
            <a:endParaRPr lang="ru-RU" sz="2000" b="0" strike="noStrike" spc="-1">
              <a:latin typeface="Arial"/>
            </a:endParaRPr>
          </a:p>
          <a:p>
            <a:pPr marL="91440" indent="-9036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Савелий Юрьевич Карагаев </a:t>
            </a:r>
            <a:endParaRPr lang="ru-RU" sz="2000" b="0" strike="noStrike" spc="-1">
              <a:latin typeface="Arial"/>
            </a:endParaRPr>
          </a:p>
          <a:p>
            <a:pPr marL="91440" indent="-9036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89088754267</a:t>
            </a:r>
            <a:endParaRPr lang="ru-RU" sz="2000" b="0" strike="noStrike" spc="-1">
              <a:latin typeface="Arial"/>
            </a:endParaRPr>
          </a:p>
          <a:p>
            <a:pPr marL="91440" indent="-9036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lang="ru-RU" sz="2000" b="0" strike="noStrike" spc="-1">
              <a:latin typeface="Arial"/>
            </a:endParaRPr>
          </a:p>
        </p:txBody>
      </p:sp>
      <p:pic>
        <p:nvPicPr>
          <p:cNvPr id="121" name="Рисунок 5"/>
          <p:cNvPicPr/>
          <p:nvPr/>
        </p:nvPicPr>
        <p:blipFill>
          <a:blip r:embed="rId4"/>
          <a:stretch/>
        </p:blipFill>
        <p:spPr>
          <a:xfrm>
            <a:off x="4500000" y="-171360"/>
            <a:ext cx="1845360" cy="138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rot="16200000">
            <a:off x="-3094560" y="3096720"/>
            <a:ext cx="6856920" cy="665640"/>
          </a:xfrm>
          <a:prstGeom prst="rect">
            <a:avLst/>
          </a:prstGeom>
          <a:solidFill>
            <a:srgbClr val="286B9D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ПРИЛОЖЕНИЕ 1. БИЗНЕС-МОДЕЛЬ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928800" y="1285920"/>
            <a:ext cx="1499040" cy="4356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2428920" y="1285920"/>
            <a:ext cx="1570680" cy="21420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2428920" y="3429000"/>
            <a:ext cx="1570680" cy="2213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3929040" y="1285920"/>
            <a:ext cx="1641960" cy="4356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5572080" y="1285920"/>
            <a:ext cx="1713600" cy="21420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8" name="CustomShape 7"/>
          <p:cNvSpPr/>
          <p:nvPr/>
        </p:nvSpPr>
        <p:spPr>
          <a:xfrm>
            <a:off x="5572080" y="3429000"/>
            <a:ext cx="1713600" cy="2213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9" name="CustomShape 8"/>
          <p:cNvSpPr/>
          <p:nvPr/>
        </p:nvSpPr>
        <p:spPr>
          <a:xfrm>
            <a:off x="7286760" y="1285920"/>
            <a:ext cx="1641960" cy="4356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928800" y="5643720"/>
            <a:ext cx="39996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1" name="CustomShape 10"/>
          <p:cNvSpPr/>
          <p:nvPr/>
        </p:nvSpPr>
        <p:spPr>
          <a:xfrm>
            <a:off x="4929120" y="5643720"/>
            <a:ext cx="39996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2" name="CustomShape 11"/>
          <p:cNvSpPr/>
          <p:nvPr/>
        </p:nvSpPr>
        <p:spPr>
          <a:xfrm>
            <a:off x="1123920" y="2066760"/>
            <a:ext cx="1089360" cy="6195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Заводы перерабатывающие пластик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1123920" y="2949480"/>
            <a:ext cx="1089360" cy="6213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ЮГУ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1123920" y="3833640"/>
            <a:ext cx="1089360" cy="6195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Волонтёры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2641680" y="1668600"/>
            <a:ext cx="1072080" cy="39744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Сбор пластика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36" name="CustomShape 15"/>
          <p:cNvSpPr/>
          <p:nvPr/>
        </p:nvSpPr>
        <p:spPr>
          <a:xfrm>
            <a:off x="2641680" y="2160720"/>
            <a:ext cx="1072080" cy="39744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Переработка пластика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2641680" y="2652840"/>
            <a:ext cx="1072080" cy="39744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Дальнейшая продажа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38" name="CustomShape 17"/>
          <p:cNvSpPr/>
          <p:nvPr/>
        </p:nvSpPr>
        <p:spPr>
          <a:xfrm>
            <a:off x="2641680" y="4016520"/>
            <a:ext cx="1072080" cy="39744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Пластик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39" name="CustomShape 18"/>
          <p:cNvSpPr/>
          <p:nvPr/>
        </p:nvSpPr>
        <p:spPr>
          <a:xfrm>
            <a:off x="2641680" y="4508640"/>
            <a:ext cx="1072080" cy="39744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Нано трубки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4267080" y="1898640"/>
            <a:ext cx="1089360" cy="6195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Воспитание чистоты и сохранение экологии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41" name="CustomShape 20"/>
          <p:cNvSpPr/>
          <p:nvPr/>
        </p:nvSpPr>
        <p:spPr>
          <a:xfrm>
            <a:off x="4267080" y="2781360"/>
            <a:ext cx="1089360" cy="6213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Движение в будущее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42" name="CustomShape 21"/>
          <p:cNvSpPr/>
          <p:nvPr/>
        </p:nvSpPr>
        <p:spPr>
          <a:xfrm>
            <a:off x="4267080" y="3665520"/>
            <a:ext cx="1089360" cy="6195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Трудоустройство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43" name="CustomShape 22"/>
          <p:cNvSpPr/>
          <p:nvPr/>
        </p:nvSpPr>
        <p:spPr>
          <a:xfrm>
            <a:off x="5902200" y="1790640"/>
            <a:ext cx="1072080" cy="39744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Оптимальная цена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44" name="CustomShape 23"/>
          <p:cNvSpPr/>
          <p:nvPr/>
        </p:nvSpPr>
        <p:spPr>
          <a:xfrm>
            <a:off x="5902200" y="2282760"/>
            <a:ext cx="1072080" cy="39744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Различные скидки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45" name="CustomShape 24"/>
          <p:cNvSpPr/>
          <p:nvPr/>
        </p:nvSpPr>
        <p:spPr>
          <a:xfrm>
            <a:off x="5902200" y="2774880"/>
            <a:ext cx="1072080" cy="39744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Реклама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46" name="CustomShape 25"/>
          <p:cNvSpPr/>
          <p:nvPr/>
        </p:nvSpPr>
        <p:spPr>
          <a:xfrm>
            <a:off x="5902200" y="4106880"/>
            <a:ext cx="1072080" cy="39744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Путём договора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47" name="CustomShape 26"/>
          <p:cNvSpPr/>
          <p:nvPr/>
        </p:nvSpPr>
        <p:spPr>
          <a:xfrm>
            <a:off x="5902200" y="4599000"/>
            <a:ext cx="1072080" cy="39744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Интернет-магазин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48" name="CustomShape 27"/>
          <p:cNvSpPr/>
          <p:nvPr/>
        </p:nvSpPr>
        <p:spPr>
          <a:xfrm>
            <a:off x="7505640" y="1938240"/>
            <a:ext cx="1089360" cy="6195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Строительные компании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49" name="CustomShape 28"/>
          <p:cNvSpPr/>
          <p:nvPr/>
        </p:nvSpPr>
        <p:spPr>
          <a:xfrm>
            <a:off x="7505640" y="2820960"/>
            <a:ext cx="1089360" cy="6195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Различные подрядчики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50" name="CustomShape 29"/>
          <p:cNvSpPr/>
          <p:nvPr/>
        </p:nvSpPr>
        <p:spPr>
          <a:xfrm>
            <a:off x="7505640" y="3703680"/>
            <a:ext cx="1089360" cy="6213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Учёные, исследователи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51" name="CustomShape 30"/>
          <p:cNvSpPr/>
          <p:nvPr/>
        </p:nvSpPr>
        <p:spPr>
          <a:xfrm>
            <a:off x="1104840" y="5951520"/>
            <a:ext cx="1089360" cy="6195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Заработная плата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52" name="CustomShape 31"/>
          <p:cNvSpPr/>
          <p:nvPr/>
        </p:nvSpPr>
        <p:spPr>
          <a:xfrm>
            <a:off x="2338560" y="5951520"/>
            <a:ext cx="1089360" cy="6195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Транспортировка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53" name="CustomShape 32"/>
          <p:cNvSpPr/>
          <p:nvPr/>
        </p:nvSpPr>
        <p:spPr>
          <a:xfrm>
            <a:off x="3552840" y="5938920"/>
            <a:ext cx="1089360" cy="6213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Арендная плата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54" name="CustomShape 33"/>
          <p:cNvSpPr/>
          <p:nvPr/>
        </p:nvSpPr>
        <p:spPr>
          <a:xfrm>
            <a:off x="5214960" y="5940360"/>
            <a:ext cx="1089360" cy="6213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Спонсор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55" name="CustomShape 34"/>
          <p:cNvSpPr/>
          <p:nvPr/>
        </p:nvSpPr>
        <p:spPr>
          <a:xfrm>
            <a:off x="6427800" y="5940360"/>
            <a:ext cx="1089360" cy="6213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Грант</a:t>
            </a:r>
            <a:endParaRPr lang="ru-RU" sz="1050" b="0" strike="noStrike" spc="-1">
              <a:latin typeface="Arial"/>
            </a:endParaRPr>
          </a:p>
        </p:txBody>
      </p:sp>
      <p:sp>
        <p:nvSpPr>
          <p:cNvPr id="156" name="CustomShape 35"/>
          <p:cNvSpPr/>
          <p:nvPr/>
        </p:nvSpPr>
        <p:spPr>
          <a:xfrm>
            <a:off x="7642080" y="5929200"/>
            <a:ext cx="1089360" cy="619560"/>
          </a:xfrm>
          <a:prstGeom prst="rect">
            <a:avLst/>
          </a:prstGeom>
          <a:ln>
            <a:solidFill>
              <a:srgbClr val="286B9D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Благотворительные фонды</a:t>
            </a:r>
            <a:endParaRPr lang="ru-RU" sz="1050" b="0" strike="noStrike" spc="-1">
              <a:latin typeface="Arial"/>
            </a:endParaRPr>
          </a:p>
        </p:txBody>
      </p:sp>
      <p:pic>
        <p:nvPicPr>
          <p:cNvPr id="157" name="Рисунок 44"/>
          <p:cNvPicPr/>
          <p:nvPr/>
        </p:nvPicPr>
        <p:blipFill>
          <a:blip r:embed="rId3"/>
          <a:stretch/>
        </p:blipFill>
        <p:spPr>
          <a:xfrm>
            <a:off x="6372360" y="-243360"/>
            <a:ext cx="2739600" cy="1540440"/>
          </a:xfrm>
          <a:prstGeom prst="rect">
            <a:avLst/>
          </a:prstGeom>
          <a:ln>
            <a:noFill/>
          </a:ln>
        </p:spPr>
      </p:pic>
      <p:pic>
        <p:nvPicPr>
          <p:cNvPr id="158" name="Рисунок 46"/>
          <p:cNvPicPr/>
          <p:nvPr/>
        </p:nvPicPr>
        <p:blipFill>
          <a:blip r:embed="rId4"/>
          <a:stretch/>
        </p:blipFill>
        <p:spPr>
          <a:xfrm>
            <a:off x="4500000" y="-171360"/>
            <a:ext cx="1845360" cy="138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3"/>
          <p:cNvPicPr/>
          <p:nvPr/>
        </p:nvPicPr>
        <p:blipFill>
          <a:blip r:embed="rId3"/>
          <a:stretch/>
        </p:blipFill>
        <p:spPr>
          <a:xfrm>
            <a:off x="6372360" y="-243360"/>
            <a:ext cx="2739600" cy="15404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822960" y="1033560"/>
            <a:ext cx="5756760" cy="7290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Чистый мир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 rot="16200000">
            <a:off x="-3094560" y="3096720"/>
            <a:ext cx="6856920" cy="665640"/>
          </a:xfrm>
          <a:prstGeom prst="rect">
            <a:avLst/>
          </a:prstGeom>
          <a:solidFill>
            <a:srgbClr val="286B9D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ТЕХНИЧЕСКОЕ РЕШЕНИЕ ПРОБЛЕМЫ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804960" y="2071800"/>
            <a:ext cx="2290320" cy="17434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Логотип проекта</a:t>
            </a:r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53" name="Table 4"/>
          <p:cNvGraphicFramePr/>
          <p:nvPr/>
        </p:nvGraphicFramePr>
        <p:xfrm>
          <a:off x="3247920" y="2097000"/>
          <a:ext cx="5749920" cy="3352800"/>
        </p:xfrm>
        <a:graphic>
          <a:graphicData uri="http://schemas.openxmlformats.org/drawingml/2006/table">
            <a:tbl>
              <a:tblPr/>
              <a:tblGrid>
                <a:gridCol w="5749920"/>
              </a:tblGrid>
              <a:tr h="609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Идея проекта (краткое описание, не более 30 слов)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solidFill>
                      <a:srgbClr val="88BAE0"/>
                    </a:solidFill>
                  </a:tcPr>
                </a:tc>
              </a:tr>
              <a:tr h="2328480">
                <a:tc>
                  <a:txBody>
                    <a:bodyPr/>
                    <a:lstStyle/>
                    <a:p>
                      <a:r>
                        <a:rPr lang="ru-RU" sz="2400" b="0" strike="noStrike" spc="-1">
                          <a:latin typeface="Times New Roman"/>
                        </a:rPr>
                        <a:t>Наш проект направлен на поддержку экологии страны путём переработки пластика. Созданные нами строительные материалы помогут избежать издержки при строительстве и снизить стоимость недвижимости для конечного потребителя.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solidFill>
                      <a:srgbClr val="307FB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"/>
          <p:cNvGraphicFramePr/>
          <p:nvPr/>
        </p:nvGraphicFramePr>
        <p:xfrm>
          <a:off x="811440" y="4154760"/>
          <a:ext cx="2290680" cy="2057400"/>
        </p:xfrm>
        <a:graphic>
          <a:graphicData uri="http://schemas.openxmlformats.org/drawingml/2006/table">
            <a:tbl>
              <a:tblPr/>
              <a:tblGrid>
                <a:gridCol w="2290680"/>
              </a:tblGrid>
              <a:tr h="843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Что будет конечным продуктом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68400" marR="68400">
                    <a:solidFill>
                      <a:srgbClr val="88BAE0"/>
                    </a:solidFill>
                  </a:tcPr>
                </a:tc>
              </a:tr>
              <a:tr h="435240">
                <a:tc>
                  <a:txBody>
                    <a:bodyPr/>
                    <a:lstStyle/>
                    <a:p>
                      <a:r>
                        <a:rPr lang="ru-RU" sz="2200" b="0" strike="noStrike" spc="-1">
                          <a:latin typeface="Times New Roman"/>
                        </a:rPr>
                        <a:t>Строительные материалы из нанотрубок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 marL="68400" marR="68400">
                    <a:solidFill>
                      <a:srgbClr val="307FB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6"/>
          <p:cNvGraphicFramePr/>
          <p:nvPr/>
        </p:nvGraphicFramePr>
        <p:xfrm>
          <a:off x="3247920" y="5086440"/>
          <a:ext cx="5749920" cy="1280160"/>
        </p:xfrm>
        <a:graphic>
          <a:graphicData uri="http://schemas.openxmlformats.org/drawingml/2006/table">
            <a:tbl>
              <a:tblPr/>
              <a:tblGrid>
                <a:gridCol w="5749920"/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Ключевые слова , характеризующие проект (не более 5)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68400" marR="68400">
                    <a:solidFill>
                      <a:srgbClr val="88BAE0"/>
                    </a:solidFill>
                  </a:tcPr>
                </a:tc>
              </a:tr>
              <a:tr h="52488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latin typeface="Arial"/>
                        </a:rPr>
                        <a:t>поддержание экологии, переработанный пластик, строительство, экономическая выгода</a:t>
                      </a:r>
                    </a:p>
                  </a:txBody>
                  <a:tcPr marL="68400" marR="68400">
                    <a:solidFill>
                      <a:srgbClr val="307FBA"/>
                    </a:solidFill>
                  </a:tcPr>
                </a:tc>
              </a:tr>
            </a:tbl>
          </a:graphicData>
        </a:graphic>
      </p:graphicFrame>
      <p:pic>
        <p:nvPicPr>
          <p:cNvPr id="56" name="Рисунок 11"/>
          <p:cNvPicPr/>
          <p:nvPr/>
        </p:nvPicPr>
        <p:blipFill>
          <a:blip r:embed="rId4"/>
          <a:stretch/>
        </p:blipFill>
        <p:spPr>
          <a:xfrm>
            <a:off x="4500000" y="-171360"/>
            <a:ext cx="1845360" cy="1383840"/>
          </a:xfrm>
          <a:prstGeom prst="rect">
            <a:avLst/>
          </a:prstGeom>
          <a:ln>
            <a:noFill/>
          </a:ln>
        </p:spPr>
      </p:pic>
      <p:pic>
        <p:nvPicPr>
          <p:cNvPr id="57" name="Рисунок 56"/>
          <p:cNvPicPr/>
          <p:nvPr/>
        </p:nvPicPr>
        <p:blipFill>
          <a:blip r:embed="rId5"/>
          <a:stretch/>
        </p:blipFill>
        <p:spPr>
          <a:xfrm>
            <a:off x="804960" y="2102400"/>
            <a:ext cx="2262960" cy="156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Рисунок 3"/>
          <p:cNvPicPr/>
          <p:nvPr/>
        </p:nvPicPr>
        <p:blipFill>
          <a:blip r:embed="rId3"/>
          <a:stretch/>
        </p:blipFill>
        <p:spPr>
          <a:xfrm>
            <a:off x="6372360" y="-243360"/>
            <a:ext cx="2739600" cy="154044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 rot="16200000">
            <a:off x="-3094560" y="3096720"/>
            <a:ext cx="6856920" cy="665640"/>
          </a:xfrm>
          <a:prstGeom prst="rect">
            <a:avLst/>
          </a:prstGeom>
          <a:solidFill>
            <a:srgbClr val="286B9D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ТЕХНИЧЕСКОЕ РЕШЕНИЕ ПРОБЛЕМЫ</a:t>
            </a:r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60" name="Table 2"/>
          <p:cNvGraphicFramePr/>
          <p:nvPr/>
        </p:nvGraphicFramePr>
        <p:xfrm>
          <a:off x="1193040" y="1818360"/>
          <a:ext cx="7488720" cy="2012040"/>
        </p:xfrm>
        <a:graphic>
          <a:graphicData uri="http://schemas.openxmlformats.org/drawingml/2006/table">
            <a:tbl>
              <a:tblPr/>
              <a:tblGrid>
                <a:gridCol w="2084040"/>
                <a:gridCol w="5404680"/>
              </a:tblGrid>
              <a:tr h="572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Сфера социальной проблематики: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2BA97"/>
                      </a:solidFill>
                    </a:lnL>
                    <a:lnR w="12240">
                      <a:solidFill>
                        <a:srgbClr val="42BA97"/>
                      </a:solidFill>
                    </a:lnR>
                    <a:lnT w="12240">
                      <a:solidFill>
                        <a:srgbClr val="42BA97"/>
                      </a:solidFill>
                    </a:lnT>
                    <a:lnB w="12240">
                      <a:solidFill>
                        <a:srgbClr val="42BA97"/>
                      </a:solidFill>
                    </a:lnB>
                    <a:solidFill>
                      <a:srgbClr val="88BA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Актуальность (значимость) социальной проблемы: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2BA97"/>
                      </a:solidFill>
                    </a:lnL>
                    <a:lnR w="12240">
                      <a:solidFill>
                        <a:srgbClr val="42BA97"/>
                      </a:solidFill>
                    </a:lnR>
                    <a:lnT w="12240">
                      <a:solidFill>
                        <a:srgbClr val="42BA97"/>
                      </a:solidFill>
                    </a:lnT>
                    <a:lnB w="12240">
                      <a:solidFill>
                        <a:srgbClr val="42BA97"/>
                      </a:solidFill>
                    </a:lnB>
                    <a:solidFill>
                      <a:srgbClr val="88BAE0"/>
                    </a:solidFill>
                  </a:tcPr>
                </a:tc>
              </a:tr>
              <a:tr h="1371960">
                <a:tc>
                  <a:txBody>
                    <a:bodyPr/>
                    <a:lstStyle/>
                    <a:p>
                      <a:r>
                        <a:rPr lang="ru-RU" sz="2400" b="0" strike="noStrike" spc="-1">
                          <a:latin typeface="Times New Roman"/>
                        </a:rPr>
                        <a:t>Наука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r>
                        <a:rPr lang="ru-RU" sz="2400" b="0" strike="noStrike" spc="-1">
                          <a:latin typeface="Times New Roman"/>
                        </a:rPr>
                        <a:t>Строительство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2BA97"/>
                      </a:solidFill>
                    </a:lnL>
                    <a:lnR w="12240">
                      <a:solidFill>
                        <a:srgbClr val="42BA97"/>
                      </a:solidFill>
                    </a:lnR>
                    <a:lnT w="12240">
                      <a:solidFill>
                        <a:srgbClr val="42BA97"/>
                      </a:solidFill>
                    </a:lnT>
                    <a:lnB w="12240">
                      <a:solidFill>
                        <a:srgbClr val="42BA97"/>
                      </a:solidFill>
                    </a:lnB>
                    <a:solidFill>
                      <a:srgbClr val="307F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latin typeface="Arial"/>
                        </a:rPr>
                        <a:t>Очищение улиц путем сбора большого количества пластикового мусора. Строительство новых жилых сооружений для людей.</a:t>
                      </a:r>
                    </a:p>
                  </a:txBody>
                  <a:tcPr marL="68400" marR="68400">
                    <a:lnL w="12240">
                      <a:solidFill>
                        <a:srgbClr val="42BA97"/>
                      </a:solidFill>
                    </a:lnL>
                    <a:lnR w="12240">
                      <a:solidFill>
                        <a:srgbClr val="42BA97"/>
                      </a:solidFill>
                    </a:lnR>
                    <a:lnT w="12240">
                      <a:solidFill>
                        <a:srgbClr val="42BA97"/>
                      </a:solidFill>
                    </a:lnT>
                    <a:lnB w="12240">
                      <a:solidFill>
                        <a:srgbClr val="42BA97"/>
                      </a:solidFill>
                    </a:lnB>
                    <a:solidFill>
                      <a:srgbClr val="307FB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3"/>
          <p:cNvGraphicFramePr/>
          <p:nvPr/>
        </p:nvGraphicFramePr>
        <p:xfrm>
          <a:off x="886680" y="3908880"/>
          <a:ext cx="7969320" cy="2445120"/>
        </p:xfrm>
        <a:graphic>
          <a:graphicData uri="http://schemas.openxmlformats.org/drawingml/2006/table">
            <a:tbl>
              <a:tblPr/>
              <a:tblGrid>
                <a:gridCol w="2666520"/>
                <a:gridCol w="5302800"/>
              </a:tblGrid>
              <a:tr h="70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 социальной инновации: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2BA97"/>
                      </a:solidFill>
                    </a:lnL>
                    <a:lnR w="12240">
                      <a:solidFill>
                        <a:srgbClr val="42BA97"/>
                      </a:solidFill>
                    </a:lnR>
                    <a:lnT w="12240">
                      <a:solidFill>
                        <a:srgbClr val="42BA97"/>
                      </a:solidFill>
                    </a:lnT>
                    <a:lnB w="12240">
                      <a:solidFill>
                        <a:srgbClr val="42BA97"/>
                      </a:solidFill>
                    </a:lnB>
                    <a:solidFill>
                      <a:srgbClr val="88BA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Описание: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42BA97"/>
                      </a:solidFill>
                    </a:lnL>
                    <a:lnR w="12240">
                      <a:solidFill>
                        <a:srgbClr val="42BA97"/>
                      </a:solidFill>
                    </a:lnR>
                    <a:lnT w="12240">
                      <a:solidFill>
                        <a:srgbClr val="42BA97"/>
                      </a:solidFill>
                    </a:lnT>
                    <a:lnB w="12240">
                      <a:solidFill>
                        <a:srgbClr val="42BA97"/>
                      </a:solidFill>
                    </a:lnB>
                    <a:solidFill>
                      <a:srgbClr val="88BAE0"/>
                    </a:solidFill>
                  </a:tcPr>
                </a:tc>
              </a:tr>
              <a:tr h="101880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latin typeface="Arial"/>
                        </a:rPr>
                        <a:t>Инновационный материал для решения экологических проблем</a:t>
                      </a:r>
                    </a:p>
                  </a:txBody>
                  <a:tcPr marL="68400" marR="68400">
                    <a:lnL w="12240">
                      <a:solidFill>
                        <a:srgbClr val="42BA97"/>
                      </a:solidFill>
                    </a:lnL>
                    <a:lnR w="12240">
                      <a:solidFill>
                        <a:srgbClr val="42BA97"/>
                      </a:solidFill>
                    </a:lnR>
                    <a:lnT w="12240">
                      <a:solidFill>
                        <a:srgbClr val="42BA97"/>
                      </a:solidFill>
                    </a:lnT>
                    <a:lnB w="12240">
                      <a:solidFill>
                        <a:srgbClr val="42BA97"/>
                      </a:solidFill>
                    </a:lnB>
                    <a:solidFill>
                      <a:srgbClr val="307F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latin typeface="Arial"/>
                        </a:rPr>
                        <a:t>Социальная инновация состоит в очищении окружающей среды путем сбора и переработки пластика и создания нового материала, состоящего из нанотрубок и переработанного пластика, предназначенного в дальнейшем для строительства.</a:t>
                      </a:r>
                    </a:p>
                  </a:txBody>
                  <a:tcPr marL="68400" marR="68400">
                    <a:lnL w="12240">
                      <a:solidFill>
                        <a:srgbClr val="42BA97"/>
                      </a:solidFill>
                    </a:lnL>
                    <a:lnR w="12240">
                      <a:solidFill>
                        <a:srgbClr val="42BA97"/>
                      </a:solidFill>
                    </a:lnR>
                    <a:lnT w="12240">
                      <a:solidFill>
                        <a:srgbClr val="42BA97"/>
                      </a:solidFill>
                    </a:lnT>
                    <a:lnB w="12240">
                      <a:solidFill>
                        <a:srgbClr val="42BA97"/>
                      </a:solidFill>
                    </a:lnB>
                    <a:solidFill>
                      <a:srgbClr val="307FBA"/>
                    </a:solidFill>
                  </a:tcPr>
                </a:tc>
              </a:tr>
            </a:tbl>
          </a:graphicData>
        </a:graphic>
      </p:graphicFrame>
      <p:pic>
        <p:nvPicPr>
          <p:cNvPr id="62" name="Рисунок 7"/>
          <p:cNvPicPr/>
          <p:nvPr/>
        </p:nvPicPr>
        <p:blipFill>
          <a:blip r:embed="rId4"/>
          <a:stretch/>
        </p:blipFill>
        <p:spPr>
          <a:xfrm>
            <a:off x="4500000" y="-171360"/>
            <a:ext cx="1845360" cy="138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Рисунок 3"/>
          <p:cNvPicPr/>
          <p:nvPr/>
        </p:nvPicPr>
        <p:blipFill>
          <a:blip r:embed="rId3"/>
          <a:stretch/>
        </p:blipFill>
        <p:spPr>
          <a:xfrm>
            <a:off x="6372360" y="-243360"/>
            <a:ext cx="2739600" cy="154044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 rot="16200000">
            <a:off x="-3101760" y="3096720"/>
            <a:ext cx="6856920" cy="665640"/>
          </a:xfrm>
          <a:prstGeom prst="rect">
            <a:avLst/>
          </a:prstGeom>
          <a:solidFill>
            <a:srgbClr val="286B9D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ОПИСАНИЕ ПРОДУКТА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797760" y="2077920"/>
            <a:ext cx="3805920" cy="3753360"/>
          </a:xfrm>
          <a:custGeom>
            <a:avLst/>
            <a:gdLst/>
            <a:ahLst/>
            <a:cxnLst/>
            <a:rect l="l" t="t" r="r" b="b"/>
            <a:pathLst>
              <a:path w="5250469" h="3605462">
                <a:moveTo>
                  <a:pt x="0" y="600922"/>
                </a:moveTo>
                <a:cubicBezTo>
                  <a:pt x="0" y="269042"/>
                  <a:pt x="269042" y="0"/>
                  <a:pt x="600922" y="0"/>
                </a:cubicBezTo>
                <a:lnTo>
                  <a:pt x="4624147" y="0"/>
                </a:lnTo>
                <a:cubicBezTo>
                  <a:pt x="4956027" y="0"/>
                  <a:pt x="5250469" y="27742"/>
                  <a:pt x="5250469" y="359622"/>
                </a:cubicBezTo>
                <a:cubicBezTo>
                  <a:pt x="5250469" y="1160828"/>
                  <a:pt x="5225069" y="2203334"/>
                  <a:pt x="5225069" y="3004540"/>
                </a:cubicBezTo>
                <a:cubicBezTo>
                  <a:pt x="5225069" y="3336420"/>
                  <a:pt x="4956027" y="3605462"/>
                  <a:pt x="4624147" y="3605462"/>
                </a:cubicBezTo>
                <a:lnTo>
                  <a:pt x="600922" y="3605462"/>
                </a:lnTo>
                <a:cubicBezTo>
                  <a:pt x="269042" y="3605462"/>
                  <a:pt x="0" y="3336420"/>
                  <a:pt x="0" y="3004540"/>
                </a:cubicBezTo>
                <a:lnTo>
                  <a:pt x="0" y="600922"/>
                </a:lnTo>
                <a:close/>
              </a:path>
            </a:pathLst>
          </a:cu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1054080" y="2190240"/>
            <a:ext cx="713160" cy="883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1860480" y="2171160"/>
            <a:ext cx="2413440" cy="367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Строительные блоки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860480" y="2632320"/>
            <a:ext cx="2551680" cy="425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Строительные компании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988920" y="3175920"/>
            <a:ext cx="3423240" cy="1208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Данные блоки обладают хорошим шумоподавлением, также это крепкий, дешевый строительный материал 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70" name="CustomShape 7"/>
          <p:cNvSpPr/>
          <p:nvPr/>
        </p:nvSpPr>
        <p:spPr>
          <a:xfrm>
            <a:off x="988920" y="4581000"/>
            <a:ext cx="3423240" cy="9738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Эти блоки являются дешевле классических из бетона, также наши блоки намного прочнее бетонных. В этом и есть плюс для потребителя.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71" name="CustomShape 8"/>
          <p:cNvSpPr/>
          <p:nvPr/>
        </p:nvSpPr>
        <p:spPr>
          <a:xfrm>
            <a:off x="4920480" y="2077920"/>
            <a:ext cx="3805920" cy="3753360"/>
          </a:xfrm>
          <a:custGeom>
            <a:avLst/>
            <a:gdLst/>
            <a:ahLst/>
            <a:cxnLst/>
            <a:rect l="l" t="t" r="r" b="b"/>
            <a:pathLst>
              <a:path w="5250469" h="3605462">
                <a:moveTo>
                  <a:pt x="0" y="600922"/>
                </a:moveTo>
                <a:cubicBezTo>
                  <a:pt x="0" y="269042"/>
                  <a:pt x="269042" y="0"/>
                  <a:pt x="600922" y="0"/>
                </a:cubicBezTo>
                <a:lnTo>
                  <a:pt x="4624147" y="0"/>
                </a:lnTo>
                <a:cubicBezTo>
                  <a:pt x="4956027" y="0"/>
                  <a:pt x="5250469" y="27742"/>
                  <a:pt x="5250469" y="359622"/>
                </a:cubicBezTo>
                <a:cubicBezTo>
                  <a:pt x="5250469" y="1160828"/>
                  <a:pt x="5225069" y="2203334"/>
                  <a:pt x="5225069" y="3004540"/>
                </a:cubicBezTo>
                <a:cubicBezTo>
                  <a:pt x="5225069" y="3336420"/>
                  <a:pt x="4956027" y="3605462"/>
                  <a:pt x="4624147" y="3605462"/>
                </a:cubicBezTo>
                <a:lnTo>
                  <a:pt x="600922" y="3605462"/>
                </a:lnTo>
                <a:cubicBezTo>
                  <a:pt x="269042" y="3605462"/>
                  <a:pt x="0" y="3336420"/>
                  <a:pt x="0" y="3004540"/>
                </a:cubicBezTo>
                <a:lnTo>
                  <a:pt x="0" y="600922"/>
                </a:lnTo>
                <a:close/>
              </a:path>
            </a:pathLst>
          </a:cu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2" name="CustomShape 9"/>
          <p:cNvSpPr/>
          <p:nvPr/>
        </p:nvSpPr>
        <p:spPr>
          <a:xfrm>
            <a:off x="5112000" y="4581000"/>
            <a:ext cx="3423240" cy="9738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Плюсом для потребителя будет цена окон и их срок службы, ведь из-за нанотрубок они будут жить намного дольше.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73" name="CustomShape 10"/>
          <p:cNvSpPr/>
          <p:nvPr/>
        </p:nvSpPr>
        <p:spPr>
          <a:xfrm>
            <a:off x="5112000" y="3196440"/>
            <a:ext cx="3423240" cy="1208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Эти пластиковые окна хорошо подавляют внешние шумы и они стоят дешевле обычных.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74" name="CustomShape 11"/>
          <p:cNvSpPr/>
          <p:nvPr/>
        </p:nvSpPr>
        <p:spPr>
          <a:xfrm>
            <a:off x="5155920" y="2224440"/>
            <a:ext cx="713160" cy="883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5" name="CustomShape 12"/>
          <p:cNvSpPr/>
          <p:nvPr/>
        </p:nvSpPr>
        <p:spPr>
          <a:xfrm>
            <a:off x="5983560" y="2678400"/>
            <a:ext cx="2551680" cy="425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Строительные компании и обычные люди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76" name="CustomShape 13"/>
          <p:cNvSpPr/>
          <p:nvPr/>
        </p:nvSpPr>
        <p:spPr>
          <a:xfrm>
            <a:off x="5983560" y="2224440"/>
            <a:ext cx="2413440" cy="367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Пластиковые окна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77" name="Рисунок 25"/>
          <p:cNvPicPr/>
          <p:nvPr/>
        </p:nvPicPr>
        <p:blipFill>
          <a:blip r:embed="rId4"/>
          <a:stretch/>
        </p:blipFill>
        <p:spPr>
          <a:xfrm>
            <a:off x="4500000" y="-171360"/>
            <a:ext cx="1845360" cy="1383840"/>
          </a:xfrm>
          <a:prstGeom prst="rect">
            <a:avLst/>
          </a:prstGeom>
          <a:ln>
            <a:noFill/>
          </a:ln>
        </p:spPr>
      </p:pic>
      <p:pic>
        <p:nvPicPr>
          <p:cNvPr id="78" name="Рисунок 77"/>
          <p:cNvPicPr/>
          <p:nvPr/>
        </p:nvPicPr>
        <p:blipFill>
          <a:blip r:embed="rId5"/>
          <a:stretch/>
        </p:blipFill>
        <p:spPr>
          <a:xfrm>
            <a:off x="1110240" y="2334240"/>
            <a:ext cx="617760" cy="617760"/>
          </a:xfrm>
          <a:prstGeom prst="rect">
            <a:avLst/>
          </a:prstGeom>
          <a:ln>
            <a:noFill/>
          </a:ln>
        </p:spPr>
      </p:pic>
      <p:pic>
        <p:nvPicPr>
          <p:cNvPr id="79" name="Рисунок 78"/>
          <p:cNvPicPr/>
          <p:nvPr/>
        </p:nvPicPr>
        <p:blipFill>
          <a:blip r:embed="rId6"/>
          <a:stretch/>
        </p:blipFill>
        <p:spPr>
          <a:xfrm>
            <a:off x="5184000" y="2376000"/>
            <a:ext cx="649440" cy="5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Рисунок 3"/>
          <p:cNvPicPr/>
          <p:nvPr/>
        </p:nvPicPr>
        <p:blipFill>
          <a:blip r:embed="rId3"/>
          <a:stretch/>
        </p:blipFill>
        <p:spPr>
          <a:xfrm>
            <a:off x="6372360" y="-243360"/>
            <a:ext cx="2739600" cy="15404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 rot="16200000">
            <a:off x="-3094560" y="3096720"/>
            <a:ext cx="6856920" cy="665640"/>
          </a:xfrm>
          <a:prstGeom prst="rect">
            <a:avLst/>
          </a:prstGeom>
          <a:solidFill>
            <a:srgbClr val="286B9D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ВИД ДЕЯТЕЛЬНОСТИ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4000" y="1800000"/>
            <a:ext cx="8315280" cy="43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Наши ключевые виды деятельности: сбор, обработка и утилизация отходов; обработка вторичного сырья подробнее; производство нового продукта.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Наше будущее предприятие может быть отнесено к социальному предприятию, по критерию: Социальными предприятиями считаются так же те, которые обеспечивают занятость социально уязвимых категорий граждан.К таким категориям относятся инвалиды и лица с ограниченными возможностями здоровья, пенсионеры, граждане предпенсионного возраста (пять лет до пенсии), одинокие и многодетные родители, воспитывающие несовершеннолетних детей, в том числе инвалидов. А также – воспитанники детдомов (до 23 лет); лица, освобожденные из мест лишения свободы и имеющие неснятую и непогашенную судимость; беженцы и вынужденные переселенцы; малоимущие граждане; лица без определенного места жительства и занятий; другие граждане, нуждающихся в социальном обслуживании.Численность таких лиц в проекте будет составлять не менее 50% от общего количества работников, а доля расходов на оплату труда "социально уязвимых" категорий граждан, - не менее 25% фонда оплаты труда.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83" name="Рисунок 5"/>
          <p:cNvPicPr/>
          <p:nvPr/>
        </p:nvPicPr>
        <p:blipFill>
          <a:blip r:embed="rId4"/>
          <a:stretch/>
        </p:blipFill>
        <p:spPr>
          <a:xfrm>
            <a:off x="4500000" y="-171360"/>
            <a:ext cx="1845360" cy="138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3"/>
          <p:cNvPicPr/>
          <p:nvPr/>
        </p:nvPicPr>
        <p:blipFill>
          <a:blip r:embed="rId3"/>
          <a:stretch/>
        </p:blipFill>
        <p:spPr>
          <a:xfrm>
            <a:off x="6372360" y="-243360"/>
            <a:ext cx="2739600" cy="15404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 rot="16200000">
            <a:off x="-3094560" y="3096720"/>
            <a:ext cx="6856920" cy="665640"/>
          </a:xfrm>
          <a:prstGeom prst="rect">
            <a:avLst/>
          </a:prstGeom>
          <a:solidFill>
            <a:srgbClr val="286B9D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ПРОДВИЖЕНИЕ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99640" y="2421000"/>
            <a:ext cx="8243280" cy="285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Цель кампании по продвижению: 1. Привлечение инвесторов для дальнейшего развития производства нашего продукта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2. Расширить клиентскую базу уже известного потребителю продукта;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3. Убедить потребителя в нужности нашей продукции;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4. Удержать клиента, поддерживая его интерес к нашей продукции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5. Познакомить потребителя с совершенно новой для него продукцией (осведомить его о новых возможностях)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Идея кампании по продвижению и средства передачи информации: 1. Создание страниц в соц.сетях;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2. Покупка рекламы у известных видеоблогеров;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3. Создание флаеров и широкое их распространение по региону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4. Покупка рекламы у ТВ-каналов</a:t>
            </a:r>
            <a:endParaRPr lang="ru-RU" sz="1500" b="0" strike="noStrike" spc="-1">
              <a:latin typeface="Arial"/>
            </a:endParaRPr>
          </a:p>
        </p:txBody>
      </p:sp>
      <p:pic>
        <p:nvPicPr>
          <p:cNvPr id="87" name="Рисунок 5"/>
          <p:cNvPicPr/>
          <p:nvPr/>
        </p:nvPicPr>
        <p:blipFill>
          <a:blip r:embed="rId4"/>
          <a:stretch/>
        </p:blipFill>
        <p:spPr>
          <a:xfrm>
            <a:off x="4500000" y="-171360"/>
            <a:ext cx="1845360" cy="138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3"/>
          <p:cNvPicPr/>
          <p:nvPr/>
        </p:nvPicPr>
        <p:blipFill>
          <a:blip r:embed="rId3"/>
          <a:stretch/>
        </p:blipFill>
        <p:spPr>
          <a:xfrm>
            <a:off x="6372360" y="-243360"/>
            <a:ext cx="2739600" cy="15404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 rot="16200000">
            <a:off x="-3094560" y="3096720"/>
            <a:ext cx="6856920" cy="665640"/>
          </a:xfrm>
          <a:prstGeom prst="rect">
            <a:avLst/>
          </a:prstGeom>
          <a:solidFill>
            <a:srgbClr val="286B9D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КОМАНДА ПРОЕКТА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90" name="Рисунок 20"/>
          <p:cNvPicPr/>
          <p:nvPr/>
        </p:nvPicPr>
        <p:blipFill>
          <a:blip r:embed="rId4"/>
          <a:stretch/>
        </p:blipFill>
        <p:spPr>
          <a:xfrm>
            <a:off x="4500000" y="-171360"/>
            <a:ext cx="1845360" cy="138384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792000" y="1052640"/>
            <a:ext cx="1391040" cy="1467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Карагаев Савелий Юрьевич</a:t>
            </a:r>
            <a:endParaRPr lang="ru-RU" sz="1800" b="0" strike="noStrike" spc="-1" dirty="0">
              <a:latin typeface="Arial"/>
            </a:endParaRPr>
          </a:p>
        </p:txBody>
      </p:sp>
      <p:graphicFrame>
        <p:nvGraphicFramePr>
          <p:cNvPr id="92" name="Table 3"/>
          <p:cNvGraphicFramePr/>
          <p:nvPr/>
        </p:nvGraphicFramePr>
        <p:xfrm>
          <a:off x="2287440" y="966600"/>
          <a:ext cx="2509560" cy="518160"/>
        </p:xfrm>
        <a:graphic>
          <a:graphicData uri="http://schemas.openxmlformats.org/drawingml/2006/table">
            <a:tbl>
              <a:tblPr/>
              <a:tblGrid>
                <a:gridCol w="2509560"/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Статус в проекте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Руководитель проекта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3" name="Table 4"/>
          <p:cNvGraphicFramePr/>
          <p:nvPr>
            <p:extLst>
              <p:ext uri="{D42A27DB-BD31-4B8C-83A1-F6EECF244321}">
                <p14:modId xmlns:p14="http://schemas.microsoft.com/office/powerpoint/2010/main" val="3775392839"/>
              </p:ext>
            </p:extLst>
          </p:nvPr>
        </p:nvGraphicFramePr>
        <p:xfrm>
          <a:off x="2264400" y="1491120"/>
          <a:ext cx="2535120" cy="1036320"/>
        </p:xfrm>
        <a:graphic>
          <a:graphicData uri="http://schemas.openxmlformats.org/drawingml/2006/table">
            <a:tbl>
              <a:tblPr/>
              <a:tblGrid>
                <a:gridCol w="2535120"/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Ключевые компетенции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 Лидерские качества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2.Стрессоустойчивость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3.Организаторские способности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CustomShape 5"/>
          <p:cNvSpPr/>
          <p:nvPr/>
        </p:nvSpPr>
        <p:spPr>
          <a:xfrm>
            <a:off x="4954320" y="1008000"/>
            <a:ext cx="1391040" cy="1467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Турушев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Артем Константинович</a:t>
            </a:r>
            <a:endParaRPr lang="ru-RU" sz="1800" b="0" strike="noStrike" spc="-1" dirty="0">
              <a:latin typeface="Arial"/>
            </a:endParaRPr>
          </a:p>
        </p:txBody>
      </p:sp>
      <p:graphicFrame>
        <p:nvGraphicFramePr>
          <p:cNvPr id="95" name="Table 6"/>
          <p:cNvGraphicFramePr/>
          <p:nvPr/>
        </p:nvGraphicFramePr>
        <p:xfrm>
          <a:off x="6440400" y="956520"/>
          <a:ext cx="2584440" cy="685800"/>
        </p:xfrm>
        <a:graphic>
          <a:graphicData uri="http://schemas.openxmlformats.org/drawingml/2006/table">
            <a:tbl>
              <a:tblPr/>
              <a:tblGrid>
                <a:gridCol w="2584440"/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Статус в проекте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Менеджер по техническому обеспечению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Table 7"/>
          <p:cNvGraphicFramePr/>
          <p:nvPr>
            <p:extLst>
              <p:ext uri="{D42A27DB-BD31-4B8C-83A1-F6EECF244321}">
                <p14:modId xmlns:p14="http://schemas.microsoft.com/office/powerpoint/2010/main" val="465547129"/>
              </p:ext>
            </p:extLst>
          </p:nvPr>
        </p:nvGraphicFramePr>
        <p:xfrm>
          <a:off x="6423840" y="1740600"/>
          <a:ext cx="2582640" cy="1036320"/>
        </p:xfrm>
        <a:graphic>
          <a:graphicData uri="http://schemas.openxmlformats.org/drawingml/2006/table">
            <a:tbl>
              <a:tblPr/>
              <a:tblGrid>
                <a:gridCol w="2582640"/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Ключевые компетенции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 Креативность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2.Тактическое мышление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3.Аналитический склад ума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7" name="CustomShape 8"/>
          <p:cNvSpPr/>
          <p:nvPr/>
        </p:nvSpPr>
        <p:spPr>
          <a:xfrm>
            <a:off x="768960" y="2926080"/>
            <a:ext cx="1391040" cy="1465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pc="-1" dirty="0" err="1" smtClean="0">
                <a:solidFill>
                  <a:srgbClr val="000000"/>
                </a:solidFill>
                <a:latin typeface="Calibri"/>
              </a:rPr>
              <a:t>Подбуцкий</a:t>
            </a:r>
            <a:r>
              <a:rPr lang="ru-RU" spc="-1" dirty="0" smtClean="0">
                <a:solidFill>
                  <a:srgbClr val="000000"/>
                </a:solidFill>
                <a:latin typeface="Calibri"/>
              </a:rPr>
              <a:t> Денис Романович</a:t>
            </a:r>
            <a:endParaRPr lang="ru-RU" sz="1800" b="0" strike="noStrike" spc="-1" dirty="0">
              <a:latin typeface="Arial"/>
            </a:endParaRPr>
          </a:p>
        </p:txBody>
      </p:sp>
      <p:graphicFrame>
        <p:nvGraphicFramePr>
          <p:cNvPr id="98" name="Table 9"/>
          <p:cNvGraphicFramePr/>
          <p:nvPr/>
        </p:nvGraphicFramePr>
        <p:xfrm>
          <a:off x="2275560" y="2923920"/>
          <a:ext cx="2489040" cy="518160"/>
        </p:xfrm>
        <a:graphic>
          <a:graphicData uri="http://schemas.openxmlformats.org/drawingml/2006/table">
            <a:tbl>
              <a:tblPr/>
              <a:tblGrid>
                <a:gridCol w="2489040"/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Статус в проекте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Финансовый менеджер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9" name="Table 10"/>
          <p:cNvGraphicFramePr/>
          <p:nvPr>
            <p:extLst>
              <p:ext uri="{D42A27DB-BD31-4B8C-83A1-F6EECF244321}">
                <p14:modId xmlns:p14="http://schemas.microsoft.com/office/powerpoint/2010/main" val="3706176277"/>
              </p:ext>
            </p:extLst>
          </p:nvPr>
        </p:nvGraphicFramePr>
        <p:xfrm>
          <a:off x="2267280" y="3475800"/>
          <a:ext cx="2552040" cy="1203960"/>
        </p:xfrm>
        <a:graphic>
          <a:graphicData uri="http://schemas.openxmlformats.org/drawingml/2006/table">
            <a:tbl>
              <a:tblPr/>
              <a:tblGrid>
                <a:gridCol w="2552040"/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Ключевые компетенции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 Математическое мышление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2.Креативность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3.Красноречив и коммуникабелен</a:t>
                      </a:r>
                      <a:endParaRPr lang="ru-RU" sz="11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CustomShape 11"/>
          <p:cNvSpPr/>
          <p:nvPr/>
        </p:nvSpPr>
        <p:spPr>
          <a:xfrm>
            <a:off x="4944960" y="2952000"/>
            <a:ext cx="1391040" cy="1465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Петров Владислав </a:t>
            </a:r>
            <a:r>
              <a:rPr lang="ru-RU" sz="1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Вячесловович</a:t>
            </a:r>
            <a:endParaRPr lang="ru-RU" sz="1800" b="0" strike="noStrike" spc="-1" dirty="0">
              <a:latin typeface="Arial"/>
            </a:endParaRPr>
          </a:p>
        </p:txBody>
      </p:sp>
      <p:graphicFrame>
        <p:nvGraphicFramePr>
          <p:cNvPr id="101" name="Table 12"/>
          <p:cNvGraphicFramePr/>
          <p:nvPr/>
        </p:nvGraphicFramePr>
        <p:xfrm>
          <a:off x="6516360" y="2971080"/>
          <a:ext cx="2530440" cy="518160"/>
        </p:xfrm>
        <a:graphic>
          <a:graphicData uri="http://schemas.openxmlformats.org/drawingml/2006/table">
            <a:tbl>
              <a:tblPr/>
              <a:tblGrid>
                <a:gridCol w="2530440"/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Статус в проекте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Менеджер по развитию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2" name="Table 13"/>
          <p:cNvGraphicFramePr/>
          <p:nvPr>
            <p:extLst>
              <p:ext uri="{D42A27DB-BD31-4B8C-83A1-F6EECF244321}">
                <p14:modId xmlns:p14="http://schemas.microsoft.com/office/powerpoint/2010/main" val="2432944130"/>
              </p:ext>
            </p:extLst>
          </p:nvPr>
        </p:nvGraphicFramePr>
        <p:xfrm>
          <a:off x="6467760" y="3554280"/>
          <a:ext cx="2550960" cy="1036320"/>
        </p:xfrm>
        <a:graphic>
          <a:graphicData uri="http://schemas.openxmlformats.org/drawingml/2006/table">
            <a:tbl>
              <a:tblPr/>
              <a:tblGrid>
                <a:gridCol w="2550960"/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Ключевые компетенции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 </a:t>
                      </a: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Стрессоустойчивость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2.Активность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3.Тактическое мышление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" name="CustomShape 14"/>
          <p:cNvSpPr/>
          <p:nvPr/>
        </p:nvSpPr>
        <p:spPr>
          <a:xfrm>
            <a:off x="720000" y="4726080"/>
            <a:ext cx="1391040" cy="1465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Нестеров Даниил Александрович</a:t>
            </a:r>
            <a:endParaRPr lang="ru-RU" sz="1800" b="0" strike="noStrike" spc="-1" dirty="0">
              <a:latin typeface="Arial"/>
            </a:endParaRPr>
          </a:p>
        </p:txBody>
      </p:sp>
      <p:graphicFrame>
        <p:nvGraphicFramePr>
          <p:cNvPr id="104" name="Table 15"/>
          <p:cNvGraphicFramePr/>
          <p:nvPr>
            <p:extLst>
              <p:ext uri="{D42A27DB-BD31-4B8C-83A1-F6EECF244321}">
                <p14:modId xmlns:p14="http://schemas.microsoft.com/office/powerpoint/2010/main" val="3946175402"/>
              </p:ext>
            </p:extLst>
          </p:nvPr>
        </p:nvGraphicFramePr>
        <p:xfrm>
          <a:off x="2267744" y="4726080"/>
          <a:ext cx="2489040" cy="518160"/>
        </p:xfrm>
        <a:graphic>
          <a:graphicData uri="http://schemas.openxmlformats.org/drawingml/2006/table">
            <a:tbl>
              <a:tblPr/>
              <a:tblGrid>
                <a:gridCol w="2489040"/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Статус в проекте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Финансовый менеджер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5" name="Table 16"/>
          <p:cNvGraphicFramePr/>
          <p:nvPr>
            <p:extLst>
              <p:ext uri="{D42A27DB-BD31-4B8C-83A1-F6EECF244321}">
                <p14:modId xmlns:p14="http://schemas.microsoft.com/office/powerpoint/2010/main" val="635025913"/>
              </p:ext>
            </p:extLst>
          </p:nvPr>
        </p:nvGraphicFramePr>
        <p:xfrm>
          <a:off x="2267744" y="5301208"/>
          <a:ext cx="2550960" cy="1036320"/>
        </p:xfrm>
        <a:graphic>
          <a:graphicData uri="http://schemas.openxmlformats.org/drawingml/2006/table">
            <a:tbl>
              <a:tblPr/>
              <a:tblGrid>
                <a:gridCol w="2550960"/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Ключевые компетенции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 </a:t>
                      </a: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Навыки анализа ситуаций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2.Принятие быстрых решений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3.Коммуникабельность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Рисунок 3"/>
          <p:cNvPicPr/>
          <p:nvPr/>
        </p:nvPicPr>
        <p:blipFill>
          <a:blip r:embed="rId3"/>
          <a:stretch/>
        </p:blipFill>
        <p:spPr>
          <a:xfrm>
            <a:off x="6660360" y="-243360"/>
            <a:ext cx="2451240" cy="137844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 rot="16200000">
            <a:off x="-3094560" y="3096720"/>
            <a:ext cx="6856920" cy="665640"/>
          </a:xfrm>
          <a:prstGeom prst="rect">
            <a:avLst/>
          </a:prstGeom>
          <a:solidFill>
            <a:srgbClr val="286B9D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ПРЕДЛОЖЕНИЕ ДЛЯ ИНВЕСТОРА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75960" y="2277000"/>
            <a:ext cx="59713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ru-RU" sz="2000" b="0" strike="noStrike" spc="-43">
                <a:solidFill>
                  <a:srgbClr val="404040"/>
                </a:solidFill>
                <a:latin typeface="Calibri"/>
                <a:ea typeface="DejaVu Sans"/>
              </a:rPr>
              <a:t>Суммарные инвестиции в проект: </a:t>
            </a:r>
            <a:r>
              <a:rPr lang="ru-RU" sz="2000" b="0" strike="noStrike" spc="-43">
                <a:solidFill>
                  <a:srgbClr val="404040"/>
                </a:solidFill>
                <a:latin typeface="Calibri Light"/>
                <a:ea typeface="DejaVu Sans"/>
              </a:rPr>
              <a:t>4, 204, 000.00рублей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09" name="Рисунок 9"/>
          <p:cNvPicPr/>
          <p:nvPr/>
        </p:nvPicPr>
        <p:blipFill>
          <a:blip r:embed="rId4"/>
          <a:stretch/>
        </p:blipFill>
        <p:spPr>
          <a:xfrm>
            <a:off x="4500000" y="-171360"/>
            <a:ext cx="1845360" cy="13838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975960" y="3258720"/>
            <a:ext cx="7512840" cy="247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Выручка (в год) -   520 701 000,00  рублей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Расходы (в год) - 377 364 000,00 рублей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Прибыль (в год) - 143 337 000,00 рублей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 Рентабельность продаж - 9,3 %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 Срок окупаемости - 2 месяца	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Рисунок 3"/>
          <p:cNvPicPr/>
          <p:nvPr/>
        </p:nvPicPr>
        <p:blipFill>
          <a:blip r:embed="rId3"/>
          <a:stretch/>
        </p:blipFill>
        <p:spPr>
          <a:xfrm>
            <a:off x="6372360" y="-243360"/>
            <a:ext cx="2739600" cy="154044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 rot="16200000">
            <a:off x="-3094560" y="3096720"/>
            <a:ext cx="6856920" cy="665640"/>
          </a:xfrm>
          <a:prstGeom prst="rect">
            <a:avLst/>
          </a:prstGeom>
          <a:solidFill>
            <a:srgbClr val="286B9D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КАЛЕНДАРНЫЙ ПЛАН ПРОЕКТА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14" name="Рисунок 5"/>
          <p:cNvPicPr/>
          <p:nvPr/>
        </p:nvPicPr>
        <p:blipFill>
          <a:blip r:embed="rId4"/>
          <a:stretch/>
        </p:blipFill>
        <p:spPr>
          <a:xfrm>
            <a:off x="4500000" y="-171360"/>
            <a:ext cx="1845360" cy="1383840"/>
          </a:xfrm>
          <a:prstGeom prst="rect">
            <a:avLst/>
          </a:prstGeom>
          <a:ln>
            <a:noFill/>
          </a:ln>
        </p:spPr>
      </p:pic>
      <p:graphicFrame>
        <p:nvGraphicFramePr>
          <p:cNvPr id="6" name="Table 2"/>
          <p:cNvGraphicFramePr/>
          <p:nvPr>
            <p:extLst>
              <p:ext uri="{D42A27DB-BD31-4B8C-83A1-F6EECF244321}">
                <p14:modId xmlns:p14="http://schemas.microsoft.com/office/powerpoint/2010/main" val="235692427"/>
              </p:ext>
            </p:extLst>
          </p:nvPr>
        </p:nvGraphicFramePr>
        <p:xfrm>
          <a:off x="1691680" y="1772816"/>
          <a:ext cx="6264695" cy="4526141"/>
        </p:xfrm>
        <a:graphic>
          <a:graphicData uri="http://schemas.openxmlformats.org/drawingml/2006/table">
            <a:tbl>
              <a:tblPr/>
              <a:tblGrid>
                <a:gridCol w="1835347"/>
                <a:gridCol w="1476109"/>
                <a:gridCol w="1476109"/>
                <a:gridCol w="1477130"/>
              </a:tblGrid>
              <a:tr h="3219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800" b="0" strike="noStrike" spc="-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Этап проекта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800" b="0" strike="noStrike" spc="-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Дата начала</a:t>
                      </a:r>
                      <a:endParaRPr lang="ru-RU" sz="800" b="0" strike="noStrike" spc="-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800" b="0" strike="noStrike" spc="-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Дата окончания</a:t>
                      </a:r>
                      <a:endParaRPr lang="ru-RU" sz="800" b="0" strike="noStrike" spc="-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800" b="0" strike="noStrike" spc="-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Капитальные вложения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800" b="0" strike="noStrike" spc="-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800" b="0" strike="noStrike" spc="-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Регистрация </a:t>
                      </a:r>
                      <a:r>
                        <a:rPr lang="ru-RU" sz="800" b="0" strike="noStrike" spc="-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НКО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286B9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01.05.20</a:t>
                      </a:r>
                    </a:p>
                  </a:txBody>
                  <a:tcPr>
                    <a:solidFill>
                      <a:srgbClr val="286B9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14.05.20</a:t>
                      </a:r>
                    </a:p>
                  </a:txBody>
                  <a:tcPr>
                    <a:solidFill>
                      <a:srgbClr val="286B9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4.000р</a:t>
                      </a:r>
                    </a:p>
                  </a:txBody>
                  <a:tcPr>
                    <a:solidFill>
                      <a:srgbClr val="286B9D">
                        <a:alpha val="40000"/>
                      </a:srgbClr>
                    </a:solidFill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800" b="0" strike="noStrike" spc="-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ru-RU" sz="800" b="0" strike="noStrike" spc="-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Поиск </a:t>
                      </a:r>
                      <a:r>
                        <a:rPr lang="ru-RU" sz="800" b="0" strike="noStrike" spc="-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Волонтёров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15.05.20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31.05.20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0р</a:t>
                      </a:r>
                    </a:p>
                  </a:txBody>
                  <a:tcPr>
                    <a:noFill/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800" b="0" strike="noStrike" spc="-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ru-RU" sz="800" b="0" strike="noStrike" spc="-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Организация </a:t>
                      </a:r>
                      <a:r>
                        <a:rPr lang="ru-RU" sz="800" b="0" strike="noStrike" spc="-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пункта сбора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286B9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28.05.20</a:t>
                      </a:r>
                    </a:p>
                  </a:txBody>
                  <a:tcPr>
                    <a:solidFill>
                      <a:srgbClr val="286B9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01.06.20</a:t>
                      </a:r>
                    </a:p>
                  </a:txBody>
                  <a:tcPr>
                    <a:solidFill>
                      <a:srgbClr val="286B9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10.000р/м</a:t>
                      </a:r>
                    </a:p>
                  </a:txBody>
                  <a:tcPr>
                    <a:solidFill>
                      <a:srgbClr val="286B9D">
                        <a:alpha val="40000"/>
                      </a:srgbClr>
                    </a:solidFill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800" b="0" strike="noStrike" spc="-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ru-RU" sz="800" b="0" strike="noStrike" spc="-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Сбор </a:t>
                      </a:r>
                      <a:r>
                        <a:rPr lang="ru-RU" sz="800" b="0" strike="noStrike" spc="-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пластика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02.06.20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31.08.20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0р</a:t>
                      </a:r>
                    </a:p>
                  </a:txBody>
                  <a:tcPr>
                    <a:noFill/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800" b="0" strike="noStrike" spc="-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ru-RU" sz="800" b="0" strike="noStrike" spc="-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Организация </a:t>
                      </a:r>
                      <a:r>
                        <a:rPr lang="ru-RU" sz="800" b="0" strike="noStrike" spc="-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пункта производства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01.07.20</a:t>
                      </a: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15.08.20</a:t>
                      </a: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>
                          <a:latin typeface="Times New Roman" pitchFamily="18" charset="0"/>
                          <a:cs typeface="Times New Roman" pitchFamily="18" charset="0"/>
                        </a:rPr>
                        <a:t>500.000р</a:t>
                      </a: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800" b="0" strike="noStrike" spc="-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Найм</a:t>
                      </a:r>
                      <a:r>
                        <a:rPr lang="ru-RU" sz="800" b="0" strike="noStrike" spc="-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рабочих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29.07.20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15.08.20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15.000р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r>
                        <a:rPr lang="en-US" sz="800" b="0" strike="noStrike" spc="-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800" b="0" strike="noStrike" spc="-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Создание </a:t>
                      </a:r>
                      <a:r>
                        <a:rPr lang="ru-RU" sz="800" b="0" strike="noStrike" spc="-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протипов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16.08.20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20.08.20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120.000р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8. Поиск партнеров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16.08.20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31.08.20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300.000р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9. Рекламная</a:t>
                      </a:r>
                      <a:r>
                        <a:rPr lang="ru-RU" sz="800" b="0" strike="noStrike" spc="-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компания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25.08.20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25.09.20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417.000р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10. Начало полного производства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31.08.20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4.729.128,85р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11. Выход на Российский</a:t>
                      </a:r>
                      <a:r>
                        <a:rPr lang="ru-RU" sz="800" b="0" strike="noStrike" spc="-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рынок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05.09.20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0р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12. Организация офиса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31.08.20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03.09.20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80.000р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40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13. Расширение производства и выход на Мировой рынок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15.07.25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r>
                        <a:rPr lang="ru-RU" sz="800" b="0" strike="noStrike" spc="-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трл.р</a:t>
                      </a:r>
                      <a:r>
                        <a:rPr lang="ru-RU" sz="800" b="0" strike="noStrike" spc="-1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800" b="0" strike="noStrike" spc="-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307FBA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</TotalTime>
  <Words>1040</Words>
  <Application>Microsoft Office PowerPoint</Application>
  <PresentationFormat>Экран (4:3)</PresentationFormat>
  <Paragraphs>219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Andrew Vorobiev</dc:creator>
  <cp:lastModifiedBy>Vlad Petrov</cp:lastModifiedBy>
  <cp:revision>346</cp:revision>
  <dcterms:created xsi:type="dcterms:W3CDTF">2010-03-03T07:51:47Z</dcterms:created>
  <dcterms:modified xsi:type="dcterms:W3CDTF">2019-12-01T14:37:49Z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