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B9D"/>
    <a:srgbClr val="2B6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82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E748D-AFA4-4988-A7CB-269C77AC5ACA}" type="datetimeFigureOut">
              <a:rPr lang="ru-RU"/>
              <a:pPr>
                <a:defRPr/>
              </a:pPr>
              <a:t>24.11.2019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D99D5-BFC5-4C3F-8162-AFFB7777C0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9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55EB1-A517-4174-91D8-0D3EC3E7A7B9}" type="datetimeFigureOut">
              <a:rPr lang="ru-RU"/>
              <a:pPr>
                <a:defRPr/>
              </a:pPr>
              <a:t>24.11.2019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642EF-CF18-4673-9AFF-B28B333394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70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F2003-0444-47A3-BB25-2DF85381898B}" type="datetimeFigureOut">
              <a:rPr lang="ru-RU"/>
              <a:pPr>
                <a:defRPr/>
              </a:pPr>
              <a:t>24.11.2019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0465E-1B54-4C4D-B604-6608E85B71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31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4EE8A-A123-4DC9-ADF9-AA5B0F1EAD2F}" type="datetimeFigureOut">
              <a:rPr lang="ru-RU"/>
              <a:pPr>
                <a:defRPr/>
              </a:pPr>
              <a:t>24.11.2019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0937C-6F39-4DE7-BEE2-31E6B2703E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93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A939D-D31F-46A2-90EB-A2CAE90123E7}" type="datetimeFigureOut">
              <a:rPr lang="ru-RU"/>
              <a:pPr>
                <a:defRPr/>
              </a:pPr>
              <a:t>24.11.2019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87C48-0AA7-40BD-BAF5-BF56233F62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35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471EE-EF20-4C59-A953-3F4E8865383D}" type="datetimeFigureOut">
              <a:rPr lang="ru-RU"/>
              <a:pPr>
                <a:defRPr/>
              </a:pPr>
              <a:t>24.11.2019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8760E-D963-457F-8B12-9671081177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72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F8D17-CC1C-4440-8BE7-64954D9706C1}" type="datetimeFigureOut">
              <a:rPr lang="ru-RU"/>
              <a:pPr>
                <a:defRPr/>
              </a:pPr>
              <a:t>24.11.2019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05AAC-FF86-4083-9BD9-F9D4AC96C9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40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D29C7-C81C-45D9-8106-7DE9207C4922}" type="datetimeFigureOut">
              <a:rPr lang="ru-RU"/>
              <a:pPr>
                <a:defRPr/>
              </a:pPr>
              <a:t>24.11.2019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73B35-5653-42B8-A031-A1276E8F21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9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F6E79-0427-4725-85E6-19B4F3E73DE4}" type="datetimeFigureOut">
              <a:rPr lang="ru-RU"/>
              <a:pPr>
                <a:defRPr/>
              </a:pPr>
              <a:t>24.11.2019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FF8F3-7FFF-4AA5-AE37-331517908B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44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340BF-9C97-4E43-83D0-1B1830C6E660}" type="datetimeFigureOut">
              <a:rPr lang="ru-RU"/>
              <a:pPr>
                <a:defRPr/>
              </a:pPr>
              <a:t>24.11.2019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5B8D1-37D1-49D2-B035-6572C2CB41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59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6669C-C30E-4796-A4FE-D1116878555B}" type="datetimeFigureOut">
              <a:rPr lang="ru-RU"/>
              <a:pPr>
                <a:defRPr/>
              </a:pPr>
              <a:t>24.11.2019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6CFC7-0136-41FC-9C36-697ACB3FAB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43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8A110E-0CC0-404F-B6B8-405839DC29B1}" type="datetimeFigureOut">
              <a:rPr lang="ru-RU"/>
              <a:pPr>
                <a:defRPr/>
              </a:pPr>
              <a:t>24.11.2019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EC5445E-CEF5-44FB-8934-062A21D6B7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090"/>
              </p:ext>
            </p:extLst>
          </p:nvPr>
        </p:nvGraphicFramePr>
        <p:xfrm>
          <a:off x="1108075" y="2205038"/>
          <a:ext cx="7561263" cy="3998696"/>
        </p:xfrm>
        <a:graphic>
          <a:graphicData uri="http://schemas.openxmlformats.org/drawingml/2006/table">
            <a:tbl>
              <a:tblPr/>
              <a:tblGrid>
                <a:gridCol w="3755392"/>
                <a:gridCol w="3805871"/>
              </a:tblGrid>
              <a:tr h="448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286B9D"/>
                          </a:solidFill>
                          <a:latin typeface="Calibri"/>
                          <a:ea typeface="Calibri"/>
                          <a:cs typeface="Times New Roman"/>
                        </a:rPr>
                        <a:t>Сильные стороны - </a:t>
                      </a:r>
                      <a:r>
                        <a:rPr lang="en-US" sz="2000" dirty="0" smtClean="0">
                          <a:solidFill>
                            <a:srgbClr val="286B9D"/>
                          </a:solidFill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endParaRPr lang="ru-RU" sz="2000" dirty="0">
                        <a:solidFill>
                          <a:srgbClr val="286B9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286B9D"/>
                          </a:solidFill>
                          <a:latin typeface="Calibri"/>
                          <a:ea typeface="Calibri"/>
                          <a:cs typeface="Times New Roman"/>
                        </a:rPr>
                        <a:t>Слабые</a:t>
                      </a:r>
                      <a:r>
                        <a:rPr lang="ru-RU" sz="2000" baseline="0" dirty="0" smtClean="0">
                          <a:solidFill>
                            <a:srgbClr val="286B9D"/>
                          </a:solidFill>
                          <a:latin typeface="Calibri"/>
                          <a:ea typeface="Calibri"/>
                          <a:cs typeface="Times New Roman"/>
                        </a:rPr>
                        <a:t> стороны - </a:t>
                      </a:r>
                      <a:r>
                        <a:rPr lang="en-US" sz="2000" baseline="0" dirty="0" smtClean="0">
                          <a:solidFill>
                            <a:srgbClr val="286B9D"/>
                          </a:solidFill>
                          <a:latin typeface="Calibri"/>
                          <a:ea typeface="Calibri"/>
                          <a:cs typeface="Times New Roman"/>
                        </a:rPr>
                        <a:t>W</a:t>
                      </a:r>
                      <a:endParaRPr lang="ru-RU" sz="2000" dirty="0">
                        <a:solidFill>
                          <a:srgbClr val="286B9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286B9D"/>
                          </a:solidFill>
                          <a:latin typeface="Calibri"/>
                          <a:ea typeface="Calibri"/>
                          <a:cs typeface="Times New Roman"/>
                        </a:rPr>
                        <a:t>Малая</a:t>
                      </a:r>
                      <a:r>
                        <a:rPr lang="ru-RU" sz="2000" baseline="0" dirty="0" smtClean="0">
                          <a:solidFill>
                            <a:srgbClr val="286B9D"/>
                          </a:solidFill>
                          <a:latin typeface="Calibri"/>
                          <a:ea typeface="Calibri"/>
                          <a:cs typeface="Times New Roman"/>
                        </a:rPr>
                        <a:t> конкуренция</a:t>
                      </a:r>
                      <a:endParaRPr lang="ru-RU" sz="2000" dirty="0">
                        <a:solidFill>
                          <a:srgbClr val="286B9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286B9D"/>
                          </a:solidFill>
                          <a:latin typeface="Calibri"/>
                          <a:ea typeface="Calibri"/>
                          <a:cs typeface="Times New Roman"/>
                        </a:rPr>
                        <a:t>Дорогое</a:t>
                      </a:r>
                      <a:r>
                        <a:rPr lang="ru-RU" sz="2000" baseline="0" dirty="0" smtClean="0">
                          <a:solidFill>
                            <a:srgbClr val="286B9D"/>
                          </a:solidFill>
                          <a:latin typeface="Calibri"/>
                          <a:ea typeface="Calibri"/>
                          <a:cs typeface="Times New Roman"/>
                        </a:rPr>
                        <a:t> расширение</a:t>
                      </a:r>
                      <a:endParaRPr lang="ru-RU" sz="2000" dirty="0">
                        <a:solidFill>
                          <a:srgbClr val="286B9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286B9D"/>
                          </a:solidFill>
                          <a:latin typeface="Calibri"/>
                          <a:ea typeface="Calibri"/>
                          <a:cs typeface="Times New Roman"/>
                        </a:rPr>
                        <a:t>Большой</a:t>
                      </a:r>
                      <a:r>
                        <a:rPr lang="ru-RU" sz="2000" baseline="0" dirty="0" smtClean="0">
                          <a:solidFill>
                            <a:srgbClr val="286B9D"/>
                          </a:solidFill>
                          <a:latin typeface="Calibri"/>
                          <a:ea typeface="Calibri"/>
                          <a:cs typeface="Times New Roman"/>
                        </a:rPr>
                        <a:t> спрос</a:t>
                      </a:r>
                      <a:endParaRPr lang="ru-RU" sz="2000" dirty="0">
                        <a:solidFill>
                          <a:srgbClr val="286B9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286B9D"/>
                          </a:solidFill>
                          <a:latin typeface="Calibri"/>
                          <a:ea typeface="Calibri"/>
                          <a:cs typeface="Times New Roman"/>
                        </a:rPr>
                        <a:t>Слабая подготовленности персонала</a:t>
                      </a:r>
                      <a:endParaRPr lang="ru-RU" sz="2000" dirty="0">
                        <a:solidFill>
                          <a:srgbClr val="286B9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286B9D"/>
                          </a:solidFill>
                          <a:latin typeface="Calibri"/>
                          <a:ea typeface="Calibri"/>
                          <a:cs typeface="Times New Roman"/>
                        </a:rPr>
                        <a:t>Гос. поддержка</a:t>
                      </a:r>
                      <a:endParaRPr lang="ru-RU" sz="2000" dirty="0">
                        <a:solidFill>
                          <a:srgbClr val="286B9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286B9D"/>
                          </a:solidFill>
                          <a:latin typeface="Calibri"/>
                          <a:ea typeface="Calibri"/>
                          <a:cs typeface="Times New Roman"/>
                        </a:rPr>
                        <a:t>Малая</a:t>
                      </a:r>
                      <a:r>
                        <a:rPr lang="ru-RU" sz="2000" baseline="0" dirty="0" smtClean="0">
                          <a:solidFill>
                            <a:srgbClr val="286B9D"/>
                          </a:solidFill>
                          <a:latin typeface="Calibri"/>
                          <a:ea typeface="Calibri"/>
                          <a:cs typeface="Times New Roman"/>
                        </a:rPr>
                        <a:t> распространенность товара</a:t>
                      </a:r>
                      <a:endParaRPr lang="ru-RU" sz="2000" dirty="0">
                        <a:solidFill>
                          <a:srgbClr val="286B9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2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286B9D"/>
                          </a:solidFill>
                          <a:latin typeface="Calibri"/>
                          <a:ea typeface="Calibri"/>
                          <a:cs typeface="Times New Roman"/>
                        </a:rPr>
                        <a:t>Возможности</a:t>
                      </a:r>
                      <a:r>
                        <a:rPr lang="en-US" sz="2000" dirty="0" smtClean="0">
                          <a:solidFill>
                            <a:srgbClr val="286B9D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286B9D"/>
                          </a:solidFill>
                          <a:latin typeface="Calibri"/>
                          <a:ea typeface="Calibri"/>
                          <a:cs typeface="Times New Roman"/>
                        </a:rPr>
                        <a:t>– </a:t>
                      </a:r>
                      <a:r>
                        <a:rPr lang="en-US" sz="2000" dirty="0" smtClean="0">
                          <a:solidFill>
                            <a:srgbClr val="286B9D"/>
                          </a:solidFill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endParaRPr lang="ru-RU" sz="2000" dirty="0">
                        <a:solidFill>
                          <a:srgbClr val="286B9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rgbClr val="286B9D"/>
                          </a:solidFill>
                          <a:latin typeface="+mn-lt"/>
                          <a:ea typeface="Calibri"/>
                          <a:cs typeface="Times New Roman"/>
                        </a:rPr>
                        <a:t>Угрозы</a:t>
                      </a:r>
                      <a:r>
                        <a:rPr lang="en-US" sz="2000" dirty="0" smtClean="0">
                          <a:solidFill>
                            <a:srgbClr val="286B9D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286B9D"/>
                          </a:solidFill>
                          <a:latin typeface="+mn-lt"/>
                          <a:ea typeface="Calibri"/>
                          <a:cs typeface="Times New Roman"/>
                        </a:rPr>
                        <a:t>– </a:t>
                      </a:r>
                      <a:r>
                        <a:rPr lang="en-US" sz="2000" dirty="0" smtClean="0">
                          <a:solidFill>
                            <a:srgbClr val="286B9D"/>
                          </a:solidFill>
                          <a:latin typeface="+mn-lt"/>
                          <a:ea typeface="Calibri"/>
                          <a:cs typeface="Times New Roman"/>
                        </a:rPr>
                        <a:t>T</a:t>
                      </a:r>
                      <a:endParaRPr lang="ru-RU" sz="2000" dirty="0" smtClean="0">
                        <a:solidFill>
                          <a:srgbClr val="286B9D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286B9D"/>
                          </a:solidFill>
                          <a:latin typeface="Calibri"/>
                          <a:ea typeface="Calibri"/>
                          <a:cs typeface="Times New Roman"/>
                        </a:rPr>
                        <a:t>Выход</a:t>
                      </a:r>
                      <a:r>
                        <a:rPr lang="ru-RU" sz="2000" baseline="0" dirty="0" smtClean="0">
                          <a:solidFill>
                            <a:srgbClr val="286B9D"/>
                          </a:solidFill>
                          <a:latin typeface="Calibri"/>
                          <a:ea typeface="Calibri"/>
                          <a:cs typeface="Times New Roman"/>
                        </a:rPr>
                        <a:t> на мировой рынок</a:t>
                      </a:r>
                      <a:endParaRPr lang="ru-RU" sz="2000" dirty="0">
                        <a:solidFill>
                          <a:srgbClr val="286B9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rgbClr val="286B9D"/>
                          </a:solidFill>
                          <a:latin typeface="+mn-lt"/>
                          <a:ea typeface="Calibri"/>
                          <a:cs typeface="Times New Roman"/>
                        </a:rPr>
                        <a:t>Не</a:t>
                      </a:r>
                      <a:r>
                        <a:rPr lang="ru-RU" sz="2000" baseline="0" dirty="0" smtClean="0">
                          <a:solidFill>
                            <a:srgbClr val="286B9D"/>
                          </a:solidFill>
                          <a:latin typeface="+mn-lt"/>
                          <a:ea typeface="Calibri"/>
                          <a:cs typeface="Times New Roman"/>
                        </a:rPr>
                        <a:t> имение гос. поддержки </a:t>
                      </a:r>
                      <a:endParaRPr lang="ru-RU" sz="2000" dirty="0" smtClean="0">
                        <a:solidFill>
                          <a:srgbClr val="286B9D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286B9D"/>
                          </a:solidFill>
                          <a:latin typeface="Calibri"/>
                          <a:ea typeface="Calibri"/>
                          <a:cs typeface="Times New Roman"/>
                        </a:rPr>
                        <a:t>Развитие технологий</a:t>
                      </a:r>
                      <a:endParaRPr lang="ru-RU" sz="2000" dirty="0">
                        <a:solidFill>
                          <a:srgbClr val="286B9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rgbClr val="286B9D"/>
                          </a:solidFill>
                          <a:latin typeface="+mn-lt"/>
                          <a:ea typeface="Calibri"/>
                          <a:cs typeface="Times New Roman"/>
                        </a:rPr>
                        <a:t>Резкое</a:t>
                      </a:r>
                      <a:r>
                        <a:rPr lang="ru-RU" sz="2000" baseline="0" dirty="0" smtClean="0">
                          <a:solidFill>
                            <a:srgbClr val="286B9D"/>
                          </a:solidFill>
                          <a:latin typeface="+mn-lt"/>
                          <a:ea typeface="Calibri"/>
                          <a:cs typeface="Times New Roman"/>
                        </a:rPr>
                        <a:t> падение спроса из-за не распространённости товаров</a:t>
                      </a:r>
                      <a:endParaRPr lang="ru-RU" sz="2000" dirty="0" smtClean="0">
                        <a:solidFill>
                          <a:srgbClr val="286B9D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286B9D"/>
                          </a:solidFill>
                          <a:latin typeface="Calibri"/>
                          <a:ea typeface="Calibri"/>
                          <a:cs typeface="Times New Roman"/>
                        </a:rPr>
                        <a:t>Развитие персонала</a:t>
                      </a:r>
                      <a:endParaRPr lang="ru-RU" sz="2000" dirty="0">
                        <a:solidFill>
                          <a:srgbClr val="286B9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rgbClr val="286B9D"/>
                          </a:solidFill>
                          <a:latin typeface="+mn-lt"/>
                          <a:ea typeface="Calibri"/>
                          <a:cs typeface="Times New Roman"/>
                        </a:rPr>
                        <a:t>Проблемы с поставкой сырья</a:t>
                      </a:r>
                      <a:endParaRPr lang="ru-RU" sz="2000" dirty="0" smtClean="0">
                        <a:solidFill>
                          <a:srgbClr val="286B9D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 rot="16200000">
            <a:off x="-3095625" y="3095625"/>
            <a:ext cx="6858000" cy="666750"/>
          </a:xfrm>
          <a:prstGeom prst="rect">
            <a:avLst/>
          </a:prstGeom>
          <a:solidFill>
            <a:srgbClr val="286B9D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ДЛЯ ЗАГРУЗКИ НА САЙТ</a:t>
            </a:r>
          </a:p>
        </p:txBody>
      </p:sp>
      <p:pic>
        <p:nvPicPr>
          <p:cNvPr id="2080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13" y="-82550"/>
            <a:ext cx="1385887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1" name="Shape 147"/>
          <p:cNvSpPr>
            <a:spLocks noChangeArrowheads="1"/>
          </p:cNvSpPr>
          <p:nvPr/>
        </p:nvSpPr>
        <p:spPr bwMode="auto">
          <a:xfrm>
            <a:off x="636588" y="784225"/>
            <a:ext cx="392112" cy="481013"/>
          </a:xfrm>
          <a:prstGeom prst="rect">
            <a:avLst/>
          </a:prstGeom>
          <a:solidFill>
            <a:srgbClr val="0064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082" name="Shape 150"/>
          <p:cNvSpPr>
            <a:spLocks noChangeArrowheads="1"/>
          </p:cNvSpPr>
          <p:nvPr/>
        </p:nvSpPr>
        <p:spPr bwMode="auto">
          <a:xfrm>
            <a:off x="833438" y="784225"/>
            <a:ext cx="619125" cy="481013"/>
          </a:xfrm>
          <a:prstGeom prst="parallelogram">
            <a:avLst>
              <a:gd name="adj" fmla="val 39269"/>
            </a:avLst>
          </a:prstGeom>
          <a:solidFill>
            <a:srgbClr val="0064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083" name="Shape 151"/>
          <p:cNvSpPr>
            <a:spLocks noChangeArrowheads="1"/>
          </p:cNvSpPr>
          <p:nvPr/>
        </p:nvSpPr>
        <p:spPr bwMode="auto">
          <a:xfrm>
            <a:off x="1303338" y="784225"/>
            <a:ext cx="3825875" cy="481013"/>
          </a:xfrm>
          <a:prstGeom prst="parallelogram">
            <a:avLst>
              <a:gd name="adj" fmla="val 39290"/>
            </a:avLst>
          </a:prstGeom>
          <a:solidFill>
            <a:srgbClr val="1381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00" rIns="0" bIns="720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FFFFFF"/>
              </a:buClr>
              <a:buSzPct val="25000"/>
              <a:buFontTx/>
              <a:buNone/>
            </a:pPr>
            <a:r>
              <a:rPr lang="en-US" altLang="ru-RU" sz="1600">
                <a:solidFill>
                  <a:srgbClr val="FFFFFF"/>
                </a:solidFill>
                <a:latin typeface="Arial" panose="020B0604020202020204" pitchFamily="34" charset="0"/>
              </a:rPr>
              <a:t>SWOT</a:t>
            </a:r>
            <a:r>
              <a:rPr lang="ru-RU" altLang="ru-RU" sz="1600">
                <a:solidFill>
                  <a:srgbClr val="FFFFFF"/>
                </a:solidFill>
                <a:latin typeface="Arial" panose="020B0604020202020204" pitchFamily="34" charset="0"/>
              </a:rPr>
              <a:t>-анализ</a:t>
            </a:r>
          </a:p>
        </p:txBody>
      </p:sp>
      <p:pic>
        <p:nvPicPr>
          <p:cNvPr id="2085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38" y="-153988"/>
            <a:ext cx="1270000" cy="95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59</Words>
  <Application>Microsoft Office PowerPoint</Application>
  <PresentationFormat>Экран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БАРИ-НН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Chepyuk</dc:creator>
  <cp:lastModifiedBy>Vlad Petrov</cp:lastModifiedBy>
  <cp:revision>16</cp:revision>
  <dcterms:created xsi:type="dcterms:W3CDTF">2013-10-21T04:43:53Z</dcterms:created>
  <dcterms:modified xsi:type="dcterms:W3CDTF">2019-11-24T12:45:40Z</dcterms:modified>
</cp:coreProperties>
</file>